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11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15-5-2019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11055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15-5-2019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83450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15-5-2019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2132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15-5-2019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952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C04ACEF-3E76-49A4-AC18-DFE6F516D658}" type="datetimeFigureOut">
              <a:rPr lang="nl-NL" smtClean="0"/>
              <a:t>15-5-2019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75268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04ACEF-3E76-49A4-AC18-DFE6F516D658}" type="datetimeFigureOut">
              <a:rPr lang="nl-NL" smtClean="0"/>
              <a:t>15-5-2019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5568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C04ACEF-3E76-49A4-AC18-DFE6F516D658}" type="datetimeFigureOut">
              <a:rPr lang="nl-NL" smtClean="0"/>
              <a:t>15-5-2019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631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C04ACEF-3E76-49A4-AC18-DFE6F516D658}" type="datetimeFigureOut">
              <a:rPr lang="nl-NL" smtClean="0"/>
              <a:t>15-5-2019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527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4ACEF-3E76-49A4-AC18-DFE6F516D658}" type="datetimeFigureOut">
              <a:rPr lang="nl-NL" smtClean="0"/>
              <a:t>15-5-2019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36656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15-5-2019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92311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15-5-2019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7171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4ACEF-3E76-49A4-AC18-DFE6F516D658}" type="datetimeFigureOut">
              <a:rPr lang="nl-NL" smtClean="0"/>
              <a:t>15-5-2019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46D6A-C2BE-4067-8FC4-637A1A5C9B57}" type="slidenum">
              <a:rPr lang="nl-NL" smtClean="0"/>
              <a:t>‹nr.›</a:t>
            </a:fld>
            <a:endParaRPr lang="nl-NL"/>
          </a:p>
        </p:txBody>
      </p:sp>
    </p:spTree>
    <p:extLst>
      <p:ext uri="{BB962C8B-B14F-4D97-AF65-F5344CB8AC3E}">
        <p14:creationId xmlns:p14="http://schemas.microsoft.com/office/powerpoint/2010/main" val="334269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optimizesupport.thepeoplegroup.n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a:bodyPr>
          <a:lstStyle/>
          <a:p>
            <a:r>
              <a:rPr lang="nl-NL" sz="3600" dirty="0" err="1">
                <a:latin typeface="Arial Black" panose="020B0A04020102020204" pitchFamily="34" charset="0"/>
              </a:rPr>
              <a:t>Annotation</a:t>
            </a:r>
            <a:r>
              <a:rPr lang="nl-NL" sz="3600" dirty="0">
                <a:latin typeface="Arial Black" panose="020B0A04020102020204" pitchFamily="34" charset="0"/>
              </a:rPr>
              <a:t> </a:t>
            </a:r>
            <a:r>
              <a:rPr lang="nl-NL" sz="3600" dirty="0" err="1">
                <a:latin typeface="Arial Black" panose="020B0A04020102020204" pitchFamily="34" charset="0"/>
              </a:rPr>
              <a:t>Scale</a:t>
            </a:r>
            <a:endParaRPr lang="nl-NL" sz="3600" dirty="0">
              <a:latin typeface="Arial Black" panose="020B0A04020102020204" pitchFamily="34" charset="0"/>
            </a:endParaRPr>
          </a:p>
        </p:txBody>
      </p:sp>
      <p:sp>
        <p:nvSpPr>
          <p:cNvPr id="3" name="Ondertitel 2"/>
          <p:cNvSpPr>
            <a:spLocks noGrp="1"/>
          </p:cNvSpPr>
          <p:nvPr>
            <p:ph type="subTitle" idx="1"/>
          </p:nvPr>
        </p:nvSpPr>
        <p:spPr>
          <a:xfrm>
            <a:off x="1143000" y="2933822"/>
            <a:ext cx="6858000" cy="1655762"/>
          </a:xfrm>
          <a:noFill/>
        </p:spPr>
        <p:txBody>
          <a:bodyPr>
            <a:normAutofit lnSpcReduction="10000"/>
          </a:bodyPr>
          <a:lstStyle/>
          <a:p>
            <a:r>
              <a:rPr lang="nl-NL" dirty="0">
                <a:latin typeface="Arial Black" panose="020B0A04020102020204" pitchFamily="34" charset="0"/>
              </a:rPr>
              <a:t>Het mysterie van de zichzelf verschalende elementen</a:t>
            </a:r>
          </a:p>
          <a:p>
            <a:endParaRPr lang="nl-NL" dirty="0">
              <a:latin typeface="Arial Black" panose="020B0A04020102020204" pitchFamily="34" charset="0"/>
            </a:endParaRPr>
          </a:p>
          <a:p>
            <a:r>
              <a:rPr lang="nl-NL" dirty="0">
                <a:latin typeface="Arial Black" panose="020B0A04020102020204" pitchFamily="34" charset="0"/>
              </a:rPr>
              <a:t>Ingeborg Hoogenberg</a:t>
            </a: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267710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Voordelen van het gebruik van </a:t>
            </a:r>
            <a:r>
              <a:rPr lang="nl-NL" sz="3600" dirty="0" err="1">
                <a:latin typeface="Arial Black" panose="020B0A04020102020204" pitchFamily="34" charset="0"/>
              </a:rPr>
              <a:t>Annotatieve</a:t>
            </a:r>
            <a:r>
              <a:rPr lang="nl-NL" sz="3600" dirty="0">
                <a:latin typeface="Arial Black" panose="020B0A04020102020204" pitchFamily="34" charset="0"/>
              </a:rPr>
              <a:t> objecten</a:t>
            </a:r>
          </a:p>
        </p:txBody>
      </p:sp>
      <p:sp>
        <p:nvSpPr>
          <p:cNvPr id="3" name="Ondertitel 2"/>
          <p:cNvSpPr>
            <a:spLocks noGrp="1"/>
          </p:cNvSpPr>
          <p:nvPr>
            <p:ph type="subTitle" idx="1"/>
          </p:nvPr>
        </p:nvSpPr>
        <p:spPr>
          <a:xfrm>
            <a:off x="1143000" y="2933822"/>
            <a:ext cx="7077722" cy="3466978"/>
          </a:xfrm>
          <a:noFill/>
        </p:spPr>
        <p:txBody>
          <a:bodyPr>
            <a:normAutofit/>
          </a:bodyPr>
          <a:lstStyle/>
          <a:p>
            <a:pPr marL="457200" lvl="0" indent="-457200" algn="l">
              <a:buFont typeface="+mj-lt"/>
              <a:buAutoNum type="arabicPeriod"/>
            </a:pPr>
            <a:r>
              <a:rPr lang="nl-NL" sz="1800" dirty="0">
                <a:latin typeface="Arial" panose="020B0604020202020204" pitchFamily="34" charset="0"/>
                <a:cs typeface="Arial" panose="020B0604020202020204" pitchFamily="34" charset="0"/>
              </a:rPr>
              <a:t>Minder tekst- en maatvoeringstijlen nodig: één per teksthoogte</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Het maakt niet uit in welke schaal je de plotcompositie maakt de objecten zien er in elke schaal hetzelfde uit.</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Tekst is op elke schaal leesbaar.</a:t>
            </a:r>
          </a:p>
          <a:p>
            <a:pPr marL="457200" lvl="0" indent="-457200" algn="l">
              <a:buFont typeface="+mj-lt"/>
              <a:buAutoNum type="arabicPeriod"/>
            </a:pPr>
            <a:endParaRPr lang="nl-NL" sz="1800"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67730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4400" dirty="0">
                <a:latin typeface="Arial Black" panose="020B0A04020102020204" pitchFamily="34" charset="0"/>
              </a:rPr>
              <a:t>Nu gaan we zelf aan de slag!</a:t>
            </a: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114903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6" name="Rectangle 2">
            <a:extLst>
              <a:ext uri="{FF2B5EF4-FFF2-40B4-BE49-F238E27FC236}">
                <a16:creationId xmlns:a16="http://schemas.microsoft.com/office/drawing/2014/main" id="{5A7BEA07-5C27-4313-95AC-7CC3CEF1D979}"/>
              </a:ext>
            </a:extLst>
          </p:cNvPr>
          <p:cNvSpPr>
            <a:spLocks noChangeArrowheads="1"/>
          </p:cNvSpPr>
          <p:nvPr/>
        </p:nvSpPr>
        <p:spPr bwMode="auto">
          <a:xfrm>
            <a:off x="372862" y="1816766"/>
            <a:ext cx="4241867" cy="134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a:ln>
                  <a:noFill/>
                </a:ln>
                <a:effectLst/>
                <a:ea typeface="Times New Roman" panose="02020603050405020304" pitchFamily="18" charset="0"/>
                <a:cs typeface="Arial" panose="020B0604020202020204" pitchFamily="34" charset="0"/>
              </a:rPr>
              <a:t>Oefening </a:t>
            </a:r>
            <a:r>
              <a:rPr kumimoji="0" lang="nl-NL" altLang="nl-NL" sz="1600" b="1" i="0" u="none" strike="noStrike" cap="none" normalizeH="0" baseline="0" dirty="0" err="1">
                <a:ln>
                  <a:noFill/>
                </a:ln>
                <a:effectLst/>
                <a:ea typeface="Times New Roman" panose="02020603050405020304" pitchFamily="18" charset="0"/>
                <a:cs typeface="Arial" panose="020B0604020202020204" pitchFamily="34" charset="0"/>
              </a:rPr>
              <a:t>Annotatieve</a:t>
            </a:r>
            <a:r>
              <a:rPr kumimoji="0" lang="nl-NL" altLang="nl-NL" sz="1600" b="1" i="0" u="none" strike="noStrike" cap="none" normalizeH="0" baseline="0" dirty="0">
                <a:ln>
                  <a:noFill/>
                </a:ln>
                <a:effectLst/>
                <a:ea typeface="Times New Roman" panose="02020603050405020304" pitchFamily="18" charset="0"/>
                <a:cs typeface="Arial" panose="020B0604020202020204" pitchFamily="34" charset="0"/>
              </a:rPr>
              <a:t> teksten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Open de tekening ‘Lelystad t019.dgn’.</a:t>
            </a:r>
            <a:br>
              <a:rPr kumimoji="0" lang="nl-NL" altLang="nl-NL"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In deze tekening gaan we een tekststijl maken.</a:t>
            </a:r>
            <a:br>
              <a:rPr kumimoji="0" lang="nl-NL" altLang="nl-NL"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Ga naar de ‘</a:t>
            </a:r>
            <a:r>
              <a:rPr kumimoji="0" lang="nl-NL" altLang="nl-NL" sz="14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Annotate</a:t>
            </a:r>
            <a:r>
              <a:rPr kumimoji="0" lang="nl-NL" altLang="nl-NL"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’-tab in de </a:t>
            </a:r>
            <a:r>
              <a:rPr kumimoji="0" lang="nl-NL" altLang="nl-NL" sz="14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Ribbon</a:t>
            </a:r>
            <a:r>
              <a:rPr kumimoji="0" lang="nl-NL" altLang="nl-NL"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nl-NL" altLang="nl-NL" sz="1400" b="0" i="0" u="none" strike="noStrike" cap="none" normalizeH="0" baseline="0" dirty="0">
              <a:ln>
                <a:noFill/>
              </a:ln>
              <a:solidFill>
                <a:schemeClr val="tx1"/>
              </a:solidFill>
              <a:effectLst/>
              <a:cs typeface="Arial" panose="020B0604020202020204" pitchFamily="34" charset="0"/>
            </a:endParaRPr>
          </a:p>
        </p:txBody>
      </p:sp>
      <p:pic>
        <p:nvPicPr>
          <p:cNvPr id="1025" name="Afbeelding 1">
            <a:extLst>
              <a:ext uri="{FF2B5EF4-FFF2-40B4-BE49-F238E27FC236}">
                <a16:creationId xmlns:a16="http://schemas.microsoft.com/office/drawing/2014/main" id="{52CEAD5E-55A3-4572-B862-315B1D30F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62" y="3654745"/>
            <a:ext cx="8490571" cy="8095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176AFEB-60BC-4C0B-B679-CB2C55EB9C80}"/>
              </a:ext>
            </a:extLst>
          </p:cNvPr>
          <p:cNvSpPr>
            <a:spLocks noChangeArrowheads="1"/>
          </p:cNvSpPr>
          <p:nvPr/>
        </p:nvSpPr>
        <p:spPr bwMode="auto">
          <a:xfrm>
            <a:off x="372862" y="4814662"/>
            <a:ext cx="84905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4"/>
              <a:tabLst/>
            </a:pPr>
            <a:r>
              <a:rPr kumimoji="0" lang="nl-NL" altLang="nl-NL"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Klik op het kleine pijltje in de rechter onderhoek van de ‘Tekst’-</a:t>
            </a:r>
            <a:r>
              <a:rPr kumimoji="0" lang="nl-NL" altLang="nl-NL"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group</a:t>
            </a:r>
            <a:r>
              <a:rPr kumimoji="0" lang="nl-NL" altLang="nl-NL"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daarmee ga je naar het beheerscherm van de tekststijlen:</a:t>
            </a:r>
            <a:endParaRPr kumimoji="0" lang="nl-NL" altLang="nl-NL"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24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pic>
        <p:nvPicPr>
          <p:cNvPr id="2050" name="Afbeelding 2">
            <a:extLst>
              <a:ext uri="{FF2B5EF4-FFF2-40B4-BE49-F238E27FC236}">
                <a16:creationId xmlns:a16="http://schemas.microsoft.com/office/drawing/2014/main" id="{BDAC6252-A057-447E-8455-9661D71E1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51" y="1291701"/>
            <a:ext cx="4899025" cy="35512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3">
            <a:extLst>
              <a:ext uri="{FF2B5EF4-FFF2-40B4-BE49-F238E27FC236}">
                <a16:creationId xmlns:a16="http://schemas.microsoft.com/office/drawing/2014/main" id="{D9889CF9-6CC4-481B-9C23-4B0A6B330C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759" y="4385569"/>
            <a:ext cx="1882775" cy="2324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DFCA653F-E977-43DC-8CEA-BA80832215B9}"/>
              </a:ext>
            </a:extLst>
          </p:cNvPr>
          <p:cNvSpPr>
            <a:spLocks noChangeArrowheads="1"/>
          </p:cNvSpPr>
          <p:nvPr/>
        </p:nvSpPr>
        <p:spPr bwMode="auto">
          <a:xfrm>
            <a:off x="86310" y="83450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3" name="Rectangle 4">
            <a:extLst>
              <a:ext uri="{FF2B5EF4-FFF2-40B4-BE49-F238E27FC236}">
                <a16:creationId xmlns:a16="http://schemas.microsoft.com/office/drawing/2014/main" id="{D91BFE58-3B11-4206-AEB1-70DB95604045}"/>
              </a:ext>
            </a:extLst>
          </p:cNvPr>
          <p:cNvSpPr>
            <a:spLocks noChangeArrowheads="1"/>
          </p:cNvSpPr>
          <p:nvPr/>
        </p:nvSpPr>
        <p:spPr bwMode="auto">
          <a:xfrm>
            <a:off x="370951" y="5038375"/>
            <a:ext cx="419698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5"/>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Maak een nieuwe tekststijl aan en geef deze een naam</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b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4" name="Rechthoek 3">
            <a:extLst>
              <a:ext uri="{FF2B5EF4-FFF2-40B4-BE49-F238E27FC236}">
                <a16:creationId xmlns:a16="http://schemas.microsoft.com/office/drawing/2014/main" id="{6D1CA57D-877D-4AC9-A9C5-AE0AD2431097}"/>
              </a:ext>
            </a:extLst>
          </p:cNvPr>
          <p:cNvSpPr/>
          <p:nvPr/>
        </p:nvSpPr>
        <p:spPr>
          <a:xfrm>
            <a:off x="1297342" y="5476222"/>
            <a:ext cx="3167417" cy="868507"/>
          </a:xfrm>
          <a:prstGeom prst="rect">
            <a:avLst/>
          </a:prstGeom>
        </p:spPr>
        <p:txBody>
          <a:bodyPr wrap="square">
            <a:spAutoFit/>
          </a:bodyPr>
          <a:lstStyle/>
          <a:p>
            <a:pPr>
              <a:lnSpc>
                <a:spcPct val="107000"/>
              </a:lnSpc>
              <a:spcAft>
                <a:spcPts val="800"/>
              </a:spcAft>
            </a:pPr>
            <a:r>
              <a:rPr lang="nl-NL" sz="1200" i="1" u="sng" dirty="0">
                <a:latin typeface="Arial" panose="020B0604020202020204" pitchFamily="34" charset="0"/>
                <a:ea typeface="Calibri" panose="020F0502020204030204" pitchFamily="34" charset="0"/>
                <a:cs typeface="Arial" panose="020B0604020202020204" pitchFamily="34" charset="0"/>
              </a:rPr>
              <a:t>Opmerking</a:t>
            </a:r>
            <a:r>
              <a:rPr lang="nl-NL" sz="1200" i="1" dirty="0">
                <a:latin typeface="Arial" panose="020B0604020202020204" pitchFamily="34" charset="0"/>
                <a:ea typeface="Calibri" panose="020F0502020204030204" pitchFamily="34" charset="0"/>
                <a:cs typeface="Arial" panose="020B0604020202020204" pitchFamily="34" charset="0"/>
              </a:rPr>
              <a:t>: ik kies hier een naam die weergeeft dat die bedoeld is voor gebruik met </a:t>
            </a:r>
            <a:r>
              <a:rPr lang="nl-NL" sz="1200" i="1" dirty="0" err="1">
                <a:latin typeface="Arial" panose="020B0604020202020204" pitchFamily="34" charset="0"/>
                <a:ea typeface="Calibri" panose="020F0502020204030204" pitchFamily="34" charset="0"/>
                <a:cs typeface="Arial" panose="020B0604020202020204" pitchFamily="34" charset="0"/>
              </a:rPr>
              <a:t>Annotatieve</a:t>
            </a:r>
            <a:r>
              <a:rPr lang="nl-NL" sz="1200" i="1" dirty="0">
                <a:latin typeface="Arial" panose="020B0604020202020204" pitchFamily="34" charset="0"/>
                <a:ea typeface="Calibri" panose="020F0502020204030204" pitchFamily="34" charset="0"/>
                <a:cs typeface="Arial" panose="020B0604020202020204" pitchFamily="34" charset="0"/>
              </a:rPr>
              <a:t> teksten en ik vermeld de plothoogte van de tekst (2,5mm). </a:t>
            </a:r>
            <a:endParaRPr lang="nl-NL"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959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2" name="Rectangle 3">
            <a:extLst>
              <a:ext uri="{FF2B5EF4-FFF2-40B4-BE49-F238E27FC236}">
                <a16:creationId xmlns:a16="http://schemas.microsoft.com/office/drawing/2014/main" id="{DFCA653F-E977-43DC-8CEA-BA80832215B9}"/>
              </a:ext>
            </a:extLst>
          </p:cNvPr>
          <p:cNvSpPr>
            <a:spLocks noChangeArrowheads="1"/>
          </p:cNvSpPr>
          <p:nvPr/>
        </p:nvSpPr>
        <p:spPr bwMode="auto">
          <a:xfrm>
            <a:off x="86310" y="83450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4" name="Rectangle 2">
            <a:extLst>
              <a:ext uri="{FF2B5EF4-FFF2-40B4-BE49-F238E27FC236}">
                <a16:creationId xmlns:a16="http://schemas.microsoft.com/office/drawing/2014/main" id="{6C5278AC-C57D-43C1-9260-8E0DE44CCDE9}"/>
              </a:ext>
            </a:extLst>
          </p:cNvPr>
          <p:cNvSpPr>
            <a:spLocks noChangeArrowheads="1"/>
          </p:cNvSpPr>
          <p:nvPr/>
        </p:nvSpPr>
        <p:spPr bwMode="auto">
          <a:xfrm>
            <a:off x="685799" y="1490155"/>
            <a:ext cx="736175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6"/>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Nu kies ik een font en de gewenste teksthoogte. </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Omdat de teksthoogte in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Working</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Units wordt opgegeven kies ik hier voor 0.0025 (meter ofwel 2.5mm).</a:t>
            </a:r>
            <a:endParaRPr kumimoji="0" lang="nl-NL" altLang="nl-NL" sz="1200" b="0" i="0" u="none" strike="noStrike" cap="none" normalizeH="0" baseline="0" dirty="0">
              <a:ln>
                <a:noFill/>
              </a:ln>
              <a:solidFill>
                <a:schemeClr val="tx1"/>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7"/>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Je mag nog meer eigenschappen van de stijl wijzigen. Als je klaar bent sla je de tekststijl op:</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3073" name="Afbeelding 9">
            <a:extLst>
              <a:ext uri="{FF2B5EF4-FFF2-40B4-BE49-F238E27FC236}">
                <a16:creationId xmlns:a16="http://schemas.microsoft.com/office/drawing/2014/main" id="{785BDB3F-6C03-46A1-B170-F831903E8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2180419"/>
            <a:ext cx="4206875"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3F1249B-9BBC-43B4-ABE4-BFF50662E68A}"/>
              </a:ext>
            </a:extLst>
          </p:cNvPr>
          <p:cNvSpPr>
            <a:spLocks noChangeArrowheads="1"/>
          </p:cNvSpPr>
          <p:nvPr/>
        </p:nvSpPr>
        <p:spPr bwMode="auto">
          <a:xfrm>
            <a:off x="685799" y="4883750"/>
            <a:ext cx="63642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6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8"/>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Ik</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nl-NL" altLang="nl-NL" sz="1200" dirty="0">
                <a:cs typeface="Arial" panose="020B0604020202020204" pitchFamily="34" charset="0"/>
              </a:rPr>
              <a:t>maak hem ook de actieve tekststijl door dubbel te klikken op de naam van de tekststijl</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01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pic>
        <p:nvPicPr>
          <p:cNvPr id="4099" name="Afbeelding 10">
            <a:extLst>
              <a:ext uri="{FF2B5EF4-FFF2-40B4-BE49-F238E27FC236}">
                <a16:creationId xmlns:a16="http://schemas.microsoft.com/office/drawing/2014/main" id="{6BA2047D-E543-43D7-A965-A02DEECE38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112" y="1818796"/>
            <a:ext cx="5761038" cy="5492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Afbeelding 11">
            <a:extLst>
              <a:ext uri="{FF2B5EF4-FFF2-40B4-BE49-F238E27FC236}">
                <a16:creationId xmlns:a16="http://schemas.microsoft.com/office/drawing/2014/main" id="{39A70E9C-8C7E-40D5-9B92-2B3F2D3BF5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12" y="2907831"/>
            <a:ext cx="1592263" cy="2444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Afbeelding 12">
            <a:extLst>
              <a:ext uri="{FF2B5EF4-FFF2-40B4-BE49-F238E27FC236}">
                <a16:creationId xmlns:a16="http://schemas.microsoft.com/office/drawing/2014/main" id="{B3BD28A2-B56E-4FC2-A4A8-C8663F9D55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4802" y="4042021"/>
            <a:ext cx="4160838" cy="21796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BD0B87AC-4013-4597-B979-E4EB9C2431C8}"/>
              </a:ext>
            </a:extLst>
          </p:cNvPr>
          <p:cNvSpPr>
            <a:spLocks noChangeArrowheads="1"/>
          </p:cNvSpPr>
          <p:nvPr/>
        </p:nvSpPr>
        <p:spPr bwMode="auto">
          <a:xfrm>
            <a:off x="568170" y="1407539"/>
            <a:ext cx="6775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9"/>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 ga ik de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Scale</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instellen. Die vind je achteraan in de ‘Utilities’-tab van de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Ribbon</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4297551C-E310-4E15-BDA9-DB71E61514F5}"/>
              </a:ext>
            </a:extLst>
          </p:cNvPr>
          <p:cNvSpPr>
            <a:spLocks noChangeArrowheads="1"/>
          </p:cNvSpPr>
          <p:nvPr/>
        </p:nvSpPr>
        <p:spPr bwMode="auto">
          <a:xfrm>
            <a:off x="568170" y="2460180"/>
            <a:ext cx="30696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0"/>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Ik stel de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Scale</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 op 1:200:</a:t>
            </a:r>
            <a:b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B0ECBEA5-1CE1-4D01-A99A-E462A9431B82}"/>
              </a:ext>
            </a:extLst>
          </p:cNvPr>
          <p:cNvSpPr>
            <a:spLocks noChangeArrowheads="1"/>
          </p:cNvSpPr>
          <p:nvPr/>
        </p:nvSpPr>
        <p:spPr bwMode="auto">
          <a:xfrm>
            <a:off x="568170" y="3257786"/>
            <a:ext cx="81141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defTabSz="914400"/>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Als het symbool in bovenstaand plaatje in een lichtblauw vierkantje staat dan staat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Scale</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Lock aan en kun je een schaal kiezen uit de lijst.</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1"/>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Je kunt nu een aantal teksten gaan plaatsen in de tekening.</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13215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2" name="Rechthoek 1">
            <a:extLst>
              <a:ext uri="{FF2B5EF4-FFF2-40B4-BE49-F238E27FC236}">
                <a16:creationId xmlns:a16="http://schemas.microsoft.com/office/drawing/2014/main" id="{3A8B6C86-19DE-4044-8B16-80D5BCC1A1C7}"/>
              </a:ext>
            </a:extLst>
          </p:cNvPr>
          <p:cNvSpPr/>
          <p:nvPr/>
        </p:nvSpPr>
        <p:spPr>
          <a:xfrm>
            <a:off x="297402" y="1484862"/>
            <a:ext cx="8549196" cy="670889"/>
          </a:xfrm>
          <a:prstGeom prst="rect">
            <a:avLst/>
          </a:prstGeom>
        </p:spPr>
        <p:txBody>
          <a:bodyPr wrap="square">
            <a:spAutoFit/>
          </a:bodyPr>
          <a:lstStyle/>
          <a:p>
            <a:pPr marL="342900" lvl="0" indent="-342900">
              <a:lnSpc>
                <a:spcPct val="107000"/>
              </a:lnSpc>
              <a:spcAft>
                <a:spcPts val="0"/>
              </a:spcAft>
              <a:buFont typeface="+mj-lt"/>
              <a:buAutoNum type="arabicPeriod" startAt="12"/>
            </a:pPr>
            <a:r>
              <a:rPr lang="nl-NL" sz="1200" dirty="0">
                <a:latin typeface="Arial" panose="020B0604020202020204" pitchFamily="34" charset="0"/>
                <a:ea typeface="Calibri" panose="020F0502020204030204" pitchFamily="34" charset="0"/>
                <a:cs typeface="Arial" panose="020B0604020202020204" pitchFamily="34" charset="0"/>
              </a:rPr>
              <a:t>Ik heb twee straatnamen en een inrit-aanduiding in de tekening gezet.</a:t>
            </a:r>
          </a:p>
          <a:p>
            <a:pPr marL="342900" lvl="0" indent="-342900">
              <a:lnSpc>
                <a:spcPct val="107000"/>
              </a:lnSpc>
              <a:spcAft>
                <a:spcPts val="800"/>
              </a:spcAft>
              <a:buFont typeface="+mj-lt"/>
              <a:buAutoNum type="arabicPeriod" startAt="12"/>
            </a:pPr>
            <a:r>
              <a:rPr lang="nl-NL" sz="1200" dirty="0">
                <a:latin typeface="Arial" panose="020B0604020202020204" pitchFamily="34" charset="0"/>
                <a:ea typeface="Calibri" panose="020F0502020204030204" pitchFamily="34" charset="0"/>
                <a:cs typeface="Arial" panose="020B0604020202020204" pitchFamily="34" charset="0"/>
              </a:rPr>
              <a:t>Ik heb een sheetmodel (naam: plotcompositie) voorbereid waarin dit stuk van de tekening in 4 verschillende schalen in de plotcompositie staat. Zie hoe de tekst in elk getoond deel van de tekening dezelfde hoogte heeft.</a:t>
            </a:r>
          </a:p>
        </p:txBody>
      </p:sp>
    </p:spTree>
    <p:extLst>
      <p:ext uri="{BB962C8B-B14F-4D97-AF65-F5344CB8AC3E}">
        <p14:creationId xmlns:p14="http://schemas.microsoft.com/office/powerpoint/2010/main" val="254533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3" name="Rectangle 2">
            <a:extLst>
              <a:ext uri="{FF2B5EF4-FFF2-40B4-BE49-F238E27FC236}">
                <a16:creationId xmlns:a16="http://schemas.microsoft.com/office/drawing/2014/main" id="{427D099D-95ED-4783-A342-01782D61960C}"/>
              </a:ext>
            </a:extLst>
          </p:cNvPr>
          <p:cNvSpPr>
            <a:spLocks noChangeArrowheads="1"/>
          </p:cNvSpPr>
          <p:nvPr/>
        </p:nvSpPr>
        <p:spPr bwMode="auto">
          <a:xfrm>
            <a:off x="226010" y="1247931"/>
            <a:ext cx="8500740" cy="97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1" i="0" u="none" strike="noStrike" cap="none" normalizeH="0" baseline="0" dirty="0">
                <a:ln>
                  <a:noFill/>
                </a:ln>
                <a:effectLst/>
                <a:ea typeface="Times New Roman" panose="02020603050405020304" pitchFamily="18" charset="0"/>
                <a:cs typeface="Arial" panose="020B0604020202020204" pitchFamily="34" charset="0"/>
              </a:rPr>
              <a:t>Oefening </a:t>
            </a:r>
            <a:r>
              <a:rPr kumimoji="0" lang="nl-NL" altLang="nl-NL" sz="1400" b="1" i="0" u="none" strike="noStrike" cap="none" normalizeH="0" baseline="0" dirty="0" err="1">
                <a:ln>
                  <a:noFill/>
                </a:ln>
                <a:effectLst/>
                <a:ea typeface="Times New Roman" panose="02020603050405020304" pitchFamily="18" charset="0"/>
                <a:cs typeface="Arial" panose="020B0604020202020204" pitchFamily="34" charset="0"/>
              </a:rPr>
              <a:t>Annotatieve</a:t>
            </a:r>
            <a:r>
              <a:rPr kumimoji="0" lang="nl-NL" altLang="nl-NL" sz="1400" b="1" i="0" u="none" strike="noStrike" cap="none" normalizeH="0" baseline="0" dirty="0">
                <a:ln>
                  <a:noFill/>
                </a:ln>
                <a:effectLst/>
                <a:ea typeface="Times New Roman" panose="02020603050405020304" pitchFamily="18" charset="0"/>
                <a:cs typeface="Arial" panose="020B0604020202020204" pitchFamily="34" charset="0"/>
              </a:rPr>
              <a:t> maatvoering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We beginnen met een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annotatieve</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maatvoeringstijl te maken. Of eigenlijk een stijl die we kunnen gebruiken voor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annotatieve</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maatvoeringen (een stijl kan zelf niet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annotatief</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gemaakt worden!).</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Ga naar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’-tab in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Ribbon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en druk op het kleine pijltje rechts onderin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Dimension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-groep:</a:t>
            </a:r>
            <a:endParaRPr kumimoji="0" lang="nl-NL" altLang="nl-NL" sz="1200" b="0" i="0" u="none" strike="noStrike" cap="none" normalizeH="0" baseline="0" dirty="0">
              <a:ln>
                <a:noFill/>
              </a:ln>
              <a:solidFill>
                <a:schemeClr val="tx1"/>
              </a:solidFill>
              <a:effectLst/>
              <a:cs typeface="Arial" panose="020B0604020202020204" pitchFamily="34" charset="0"/>
            </a:endParaRPr>
          </a:p>
        </p:txBody>
      </p:sp>
      <p:pic>
        <p:nvPicPr>
          <p:cNvPr id="5121" name="Afbeelding 13">
            <a:extLst>
              <a:ext uri="{FF2B5EF4-FFF2-40B4-BE49-F238E27FC236}">
                <a16:creationId xmlns:a16="http://schemas.microsoft.com/office/drawing/2014/main" id="{72157683-0ABD-4EEB-8479-6CA067542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17" y="2362369"/>
            <a:ext cx="4305300" cy="117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1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4">
            <a:extLst>
              <a:ext uri="{FF2B5EF4-FFF2-40B4-BE49-F238E27FC236}">
                <a16:creationId xmlns:a16="http://schemas.microsoft.com/office/drawing/2014/main" id="{16711162-B25D-4C97-8187-90B3A587638A}"/>
              </a:ext>
            </a:extLst>
          </p:cNvPr>
          <p:cNvSpPr>
            <a:spLocks noChangeArrowheads="1"/>
          </p:cNvSpPr>
          <p:nvPr/>
        </p:nvSpPr>
        <p:spPr bwMode="auto">
          <a:xfrm>
            <a:off x="226010" y="1376067"/>
            <a:ext cx="57567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het scherm van de maatvoeringstijlen maak je een nieuwe maatvoering aan</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b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5123" name="Afbeelding 14">
            <a:extLst>
              <a:ext uri="{FF2B5EF4-FFF2-40B4-BE49-F238E27FC236}">
                <a16:creationId xmlns:a16="http://schemas.microsoft.com/office/drawing/2014/main" id="{CBF8DEFD-75B1-4DB7-9823-B738AC500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529" y="1791565"/>
            <a:ext cx="4610100" cy="413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1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2" name="Rectangle 2">
            <a:extLst>
              <a:ext uri="{FF2B5EF4-FFF2-40B4-BE49-F238E27FC236}">
                <a16:creationId xmlns:a16="http://schemas.microsoft.com/office/drawing/2014/main" id="{485FB7A7-D464-4269-BE7C-F3591770961A}"/>
              </a:ext>
            </a:extLst>
          </p:cNvPr>
          <p:cNvSpPr>
            <a:spLocks noChangeArrowheads="1"/>
          </p:cNvSpPr>
          <p:nvPr/>
        </p:nvSpPr>
        <p:spPr bwMode="auto">
          <a:xfrm>
            <a:off x="226010" y="1336505"/>
            <a:ext cx="85983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4"/>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Ik heb de stijl Dim_Annotatief_2.5 genoemd. Voor een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dimensionstyle</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voor een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annotatieve</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maatvoering met teksthoogte 2.5mm.</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4"/>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Ik maak er gebruik van dat ik al een tekststijl heb gemaakt voor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annotatieve</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teksten, dus die selecteer ik bij ‘Tekst Style’ op tabblad Tekst:</a:t>
            </a:r>
            <a:endParaRPr kumimoji="0" lang="nl-NL" altLang="nl-NL" sz="1200" b="0" i="0" u="none" strike="noStrike" cap="none" normalizeH="0" baseline="0" dirty="0">
              <a:ln>
                <a:noFill/>
              </a:ln>
              <a:solidFill>
                <a:schemeClr val="tx1"/>
              </a:solidFill>
              <a:effectLst/>
              <a:cs typeface="Arial" panose="020B0604020202020204" pitchFamily="34" charset="0"/>
            </a:endParaRPr>
          </a:p>
        </p:txBody>
      </p:sp>
      <p:pic>
        <p:nvPicPr>
          <p:cNvPr id="7169" name="Afbeelding 15">
            <a:extLst>
              <a:ext uri="{FF2B5EF4-FFF2-40B4-BE49-F238E27FC236}">
                <a16:creationId xmlns:a16="http://schemas.microsoft.com/office/drawing/2014/main" id="{4B0A986C-53E1-46E9-B71C-328842659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06" y="2484083"/>
            <a:ext cx="4000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480455B6-4875-4178-BF99-9E5B5A19C61E}"/>
              </a:ext>
            </a:extLst>
          </p:cNvPr>
          <p:cNvSpPr/>
          <p:nvPr/>
        </p:nvSpPr>
        <p:spPr>
          <a:xfrm>
            <a:off x="226010" y="4978198"/>
            <a:ext cx="8598393" cy="461665"/>
          </a:xfrm>
          <a:prstGeom prst="rect">
            <a:avLst/>
          </a:prstGeom>
        </p:spPr>
        <p:txBody>
          <a:bodyPr wrap="square">
            <a:spAutoFit/>
          </a:bodyPr>
          <a:lstStyle/>
          <a:p>
            <a:pPr marL="228600" indent="-228600">
              <a:buFont typeface="+mj-lt"/>
              <a:buAutoNum type="arabicPeriod" startAt="6"/>
            </a:pPr>
            <a:r>
              <a:rPr lang="nl-NL" sz="1200" dirty="0">
                <a:latin typeface="Arial" panose="020B0604020202020204" pitchFamily="34" charset="0"/>
                <a:ea typeface="Calibri" panose="020F0502020204030204" pitchFamily="34" charset="0"/>
                <a:cs typeface="Arial" panose="020B0604020202020204" pitchFamily="34" charset="0"/>
              </a:rPr>
              <a:t>Bijna alle instellingen zijn gerelateerd aan de teksthoogte dus de maatvoeringstijl ziet er in ieder geval goed uit, maar je mag natuurlijk wat instellingen aanpassen. Sla daarna de stijl op.</a:t>
            </a:r>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1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a:bodyPr>
          <a:lstStyle/>
          <a:p>
            <a:r>
              <a:rPr lang="nl-NL" sz="3600" dirty="0">
                <a:latin typeface="Arial Black" panose="020B0A04020102020204" pitchFamily="34" charset="0"/>
              </a:rPr>
              <a:t>Wat is ‘</a:t>
            </a:r>
            <a:r>
              <a:rPr lang="nl-NL" sz="3600" dirty="0" err="1">
                <a:latin typeface="Arial Black" panose="020B0A04020102020204" pitchFamily="34" charset="0"/>
              </a:rPr>
              <a:t>Annotation</a:t>
            </a:r>
            <a:r>
              <a:rPr lang="nl-NL" sz="3600" dirty="0">
                <a:latin typeface="Arial Black" panose="020B0A04020102020204" pitchFamily="34" charset="0"/>
              </a:rPr>
              <a:t>’?</a:t>
            </a:r>
          </a:p>
        </p:txBody>
      </p:sp>
      <p:sp>
        <p:nvSpPr>
          <p:cNvPr id="3" name="Ondertitel 2"/>
          <p:cNvSpPr>
            <a:spLocks noGrp="1"/>
          </p:cNvSpPr>
          <p:nvPr>
            <p:ph type="subTitle" idx="1"/>
          </p:nvPr>
        </p:nvSpPr>
        <p:spPr>
          <a:xfrm>
            <a:off x="1143000" y="2933822"/>
            <a:ext cx="6858000" cy="1655762"/>
          </a:xfrm>
          <a:noFill/>
        </p:spPr>
        <p:txBody>
          <a:bodyPr>
            <a:normAutofit/>
          </a:bodyPr>
          <a:lstStyle/>
          <a:p>
            <a:r>
              <a:rPr lang="nl-NL" dirty="0">
                <a:latin typeface="Arial Black" panose="020B0A04020102020204" pitchFamily="34" charset="0"/>
              </a:rPr>
              <a:t>Elementen die je in de tekening plaatst om de tekening te verduidelijken:</a:t>
            </a:r>
          </a:p>
          <a:p>
            <a:r>
              <a:rPr lang="nl-NL" dirty="0">
                <a:latin typeface="Arial Black" panose="020B0A04020102020204" pitchFamily="34" charset="0"/>
              </a:rPr>
              <a:t>Tekst, maatvoering, arcering en symbolen</a:t>
            </a: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177420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9217" name="Afbeelding 16">
            <a:extLst>
              <a:ext uri="{FF2B5EF4-FFF2-40B4-BE49-F238E27FC236}">
                <a16:creationId xmlns:a16="http://schemas.microsoft.com/office/drawing/2014/main" id="{63360CAB-5F2C-43CD-B598-8A148B065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29" y="1525109"/>
            <a:ext cx="4541838" cy="3543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82E8BEC-90DE-4836-91A4-FD3185F9BDBB}"/>
              </a:ext>
            </a:extLst>
          </p:cNvPr>
          <p:cNvSpPr>
            <a:spLocks noChangeArrowheads="1"/>
          </p:cNvSpPr>
          <p:nvPr/>
        </p:nvSpPr>
        <p:spPr bwMode="auto">
          <a:xfrm>
            <a:off x="226010" y="5290750"/>
            <a:ext cx="62218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8"/>
              <a:tabLst/>
            </a:pPr>
            <a:r>
              <a:rPr kumimoji="0" lang="nl-NL" altLang="nl-N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Plaats een aantal maatvoeringen in de designmodel en bekijk het resultaat in de sheetmodel</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380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DCA5F9A5-93CD-4E07-9F8B-0740F235D8A4}"/>
              </a:ext>
            </a:extLst>
          </p:cNvPr>
          <p:cNvSpPr>
            <a:spLocks noChangeArrowheads="1"/>
          </p:cNvSpPr>
          <p:nvPr/>
        </p:nvSpPr>
        <p:spPr bwMode="auto">
          <a:xfrm>
            <a:off x="226009" y="1453822"/>
            <a:ext cx="85862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9"/>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de delen in schaal 1:500 en 1:1000 passen de maatvoeringen er niet mooi in. Ik kan er voor kiezen om in die twee schalen de maatvoering niet te laten zien. Dat kan ik doen door de laag waar de maatvoering opstaat uit te zetten. In deze situatie gaat dat erg makkelijk met de tool ‘Off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by</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Element’ uit de Level Display:</a:t>
            </a:r>
            <a:b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0241" name="Afbeelding 18">
            <a:extLst>
              <a:ext uri="{FF2B5EF4-FFF2-40B4-BE49-F238E27FC236}">
                <a16:creationId xmlns:a16="http://schemas.microsoft.com/office/drawing/2014/main" id="{A24933B8-9D6B-4D31-93E4-2AC623AA5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005" y="1913709"/>
            <a:ext cx="2519220" cy="3970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9F4FFF1-E8F6-44B6-B82D-323F08161205}"/>
              </a:ext>
            </a:extLst>
          </p:cNvPr>
          <p:cNvSpPr>
            <a:spLocks noChangeArrowheads="1"/>
          </p:cNvSpPr>
          <p:nvPr/>
        </p:nvSpPr>
        <p:spPr bwMode="auto">
          <a:xfrm>
            <a:off x="226009" y="4830011"/>
            <a:ext cx="5695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10"/>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Selecteer in de sheetmodel de maatvoeringen in schaal 1:500 en 1:1000 die moeten verdwijnen. In de andere schalen blijven ze staan.</a:t>
            </a: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6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8489B495-98CC-480D-96E2-ADA2D143DFB7}"/>
              </a:ext>
            </a:extLst>
          </p:cNvPr>
          <p:cNvSpPr>
            <a:spLocks noChangeArrowheads="1"/>
          </p:cNvSpPr>
          <p:nvPr/>
        </p:nvSpPr>
        <p:spPr bwMode="auto">
          <a:xfrm>
            <a:off x="226010" y="1407694"/>
            <a:ext cx="8991116" cy="171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nl-NL" altLang="nl-NL" sz="1400" b="1" i="0" u="none" strike="noStrike" cap="none" normalizeH="0" baseline="0" dirty="0">
                <a:ln>
                  <a:noFill/>
                </a:ln>
                <a:effectLst/>
                <a:ea typeface="Times New Roman" panose="02020603050405020304" pitchFamily="18" charset="0"/>
                <a:cs typeface="Arial" panose="020B0604020202020204" pitchFamily="34" charset="0"/>
              </a:rPr>
              <a:t>Oefening </a:t>
            </a:r>
            <a:r>
              <a:rPr kumimoji="0" lang="nl-NL" altLang="nl-NL" sz="1400" b="1" i="0" u="none" strike="noStrike" cap="none" normalizeH="0" baseline="0" dirty="0" err="1">
                <a:ln>
                  <a:noFill/>
                </a:ln>
                <a:effectLst/>
                <a:ea typeface="Times New Roman" panose="02020603050405020304" pitchFamily="18" charset="0"/>
                <a:cs typeface="Arial" panose="020B0604020202020204" pitchFamily="34" charset="0"/>
              </a:rPr>
              <a:t>annotatieve</a:t>
            </a:r>
            <a:r>
              <a:rPr kumimoji="0" lang="nl-NL" altLang="nl-NL" sz="1400" b="1" i="0" u="none" strike="noStrike" cap="none" normalizeH="0" baseline="0" dirty="0">
                <a:ln>
                  <a:noFill/>
                </a:ln>
                <a:effectLst/>
                <a:ea typeface="Times New Roman" panose="02020603050405020304" pitchFamily="18" charset="0"/>
                <a:cs typeface="Arial" panose="020B0604020202020204" pitchFamily="34" charset="0"/>
              </a:rPr>
              <a:t> arcering</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Voor arceringen hebben we geen stijlen, dus we kunnen meteen arceringen gaan plaatsen.</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Ik kies voor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Hatch</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maar je mag ook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Crosshatch</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of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Pattern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gebruiken.</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In het toolsettingsvenster zorg ik ervoor dat het symbool voor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in een blauw vlakje staat (want dan staat die aan).</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Voor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Spacing</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kies ik een tussenruimte van 0.001 (dat is 1mm):</a:t>
            </a:r>
            <a:b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0" i="0" u="none" strike="noStrike" cap="none" normalizeH="0" baseline="0" dirty="0">
              <a:ln>
                <a:noFill/>
              </a:ln>
              <a:solidFill>
                <a:schemeClr val="tx1"/>
              </a:solidFill>
              <a:effectLst/>
              <a:cs typeface="Arial" panose="020B0604020202020204" pitchFamily="34" charset="0"/>
            </a:endParaRPr>
          </a:p>
        </p:txBody>
      </p:sp>
      <p:pic>
        <p:nvPicPr>
          <p:cNvPr id="11265" name="Afbeelding 19">
            <a:extLst>
              <a:ext uri="{FF2B5EF4-FFF2-40B4-BE49-F238E27FC236}">
                <a16:creationId xmlns:a16="http://schemas.microsoft.com/office/drawing/2014/main" id="{1D682E7C-572B-4316-9259-DFDD1184F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17" y="3202279"/>
            <a:ext cx="2552700"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12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9E3877F1-98A7-411A-9DA1-C2B86BAA2AC0}"/>
              </a:ext>
            </a:extLst>
          </p:cNvPr>
          <p:cNvSpPr>
            <a:spLocks noChangeArrowheads="1"/>
          </p:cNvSpPr>
          <p:nvPr/>
        </p:nvSpPr>
        <p:spPr bwMode="auto">
          <a:xfrm>
            <a:off x="226010" y="1514196"/>
            <a:ext cx="51748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5"/>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Ik kies voor de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Flood</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’-methode en prik een punt in een omsloten vlak:</a:t>
            </a: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2289" name="Afbeelding 20">
            <a:extLst>
              <a:ext uri="{FF2B5EF4-FFF2-40B4-BE49-F238E27FC236}">
                <a16:creationId xmlns:a16="http://schemas.microsoft.com/office/drawing/2014/main" id="{BA0A5668-E20E-4A55-A8B6-55BA2CBBA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10" y="2114550"/>
            <a:ext cx="5006975" cy="3216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55E6B4D-7327-4E45-97F1-28C8DE4D9CBD}"/>
              </a:ext>
            </a:extLst>
          </p:cNvPr>
          <p:cNvSpPr>
            <a:spLocks noChangeArrowheads="1"/>
          </p:cNvSpPr>
          <p:nvPr/>
        </p:nvSpPr>
        <p:spPr bwMode="auto">
          <a:xfrm>
            <a:off x="226010" y="5420926"/>
            <a:ext cx="78101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6"/>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Nu kan ik in de sheetmodel het resultaat gaan bekijken. Zie dat de arcering in elke schaal hetzelfde eruit ziet.</a:t>
            </a: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03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el 5">
            <a:extLst>
              <a:ext uri="{FF2B5EF4-FFF2-40B4-BE49-F238E27FC236}">
                <a16:creationId xmlns:a16="http://schemas.microsoft.com/office/drawing/2014/main" id="{26899899-C03E-42D3-9003-63AE7B60F08D}"/>
              </a:ext>
            </a:extLst>
          </p:cNvPr>
          <p:cNvGraphicFramePr>
            <a:graphicFrameLocks noGrp="1"/>
          </p:cNvGraphicFramePr>
          <p:nvPr>
            <p:extLst>
              <p:ext uri="{D42A27DB-BD31-4B8C-83A1-F6EECF244321}">
                <p14:modId xmlns:p14="http://schemas.microsoft.com/office/powerpoint/2010/main" val="2763525643"/>
              </p:ext>
            </p:extLst>
          </p:nvPr>
        </p:nvGraphicFramePr>
        <p:xfrm>
          <a:off x="549625" y="2255859"/>
          <a:ext cx="8388000" cy="648000"/>
        </p:xfrm>
        <a:graphic>
          <a:graphicData uri="http://schemas.openxmlformats.org/drawingml/2006/table">
            <a:tbl>
              <a:tblPr firstRow="1" firstCol="1" bandRow="1">
                <a:tableStyleId>{5C22544A-7EE6-4342-B048-85BDC9FD1C3A}</a:tableStyleId>
              </a:tblPr>
              <a:tblGrid>
                <a:gridCol w="8388000">
                  <a:extLst>
                    <a:ext uri="{9D8B030D-6E8A-4147-A177-3AD203B41FA5}">
                      <a16:colId xmlns:a16="http://schemas.microsoft.com/office/drawing/2014/main" val="51267546"/>
                    </a:ext>
                  </a:extLst>
                </a:gridCol>
              </a:tblGrid>
              <a:tr h="648000">
                <a:tc>
                  <a:txBody>
                    <a:bodyPr/>
                    <a:lstStyle/>
                    <a:p>
                      <a:pPr>
                        <a:lnSpc>
                          <a:spcPct val="107000"/>
                        </a:lnSpc>
                        <a:spcAft>
                          <a:spcPts val="0"/>
                        </a:spcAft>
                      </a:pPr>
                      <a:r>
                        <a:rPr lang="nl-NL" sz="1200" dirty="0">
                          <a:solidFill>
                            <a:sysClr val="windowText" lastClr="000000"/>
                          </a:solidFill>
                          <a:effectLst/>
                          <a:latin typeface="Arial" panose="020B0604020202020204" pitchFamily="34" charset="0"/>
                          <a:cs typeface="Arial" panose="020B0604020202020204" pitchFamily="34" charset="0"/>
                        </a:rPr>
                        <a:t>Een waarschuwing is op zijn plaats:</a:t>
                      </a:r>
                    </a:p>
                    <a:p>
                      <a:pPr>
                        <a:lnSpc>
                          <a:spcPct val="107000"/>
                        </a:lnSpc>
                        <a:spcAft>
                          <a:spcPts val="0"/>
                        </a:spcAft>
                      </a:pPr>
                      <a:r>
                        <a:rPr lang="nl-NL" sz="1200" dirty="0">
                          <a:solidFill>
                            <a:sysClr val="windowText" lastClr="000000"/>
                          </a:solidFill>
                          <a:effectLst/>
                          <a:latin typeface="Arial" panose="020B0604020202020204" pitchFamily="34" charset="0"/>
                          <a:cs typeface="Arial" panose="020B0604020202020204" pitchFamily="34" charset="0"/>
                        </a:rPr>
                        <a:t>Alleen cellen die als symbolen getekend zijn worden </a:t>
                      </a:r>
                      <a:r>
                        <a:rPr lang="nl-NL" sz="1200" dirty="0" err="1">
                          <a:solidFill>
                            <a:sysClr val="windowText" lastClr="000000"/>
                          </a:solidFill>
                          <a:effectLst/>
                          <a:latin typeface="Arial" panose="020B0604020202020204" pitchFamily="34" charset="0"/>
                          <a:cs typeface="Arial" panose="020B0604020202020204" pitchFamily="34" charset="0"/>
                        </a:rPr>
                        <a:t>annotatief</a:t>
                      </a:r>
                      <a:r>
                        <a:rPr lang="nl-NL" sz="1200" dirty="0">
                          <a:solidFill>
                            <a:sysClr val="windowText" lastClr="000000"/>
                          </a:solidFill>
                          <a:effectLst/>
                          <a:latin typeface="Arial" panose="020B0604020202020204" pitchFamily="34" charset="0"/>
                          <a:cs typeface="Arial" panose="020B0604020202020204" pitchFamily="34" charset="0"/>
                        </a:rPr>
                        <a:t> geplaatst. Cellen die op ware grootte zijn getekend plaats je nooit </a:t>
                      </a:r>
                      <a:r>
                        <a:rPr lang="nl-NL" sz="1200" dirty="0" err="1">
                          <a:solidFill>
                            <a:sysClr val="windowText" lastClr="000000"/>
                          </a:solidFill>
                          <a:effectLst/>
                          <a:latin typeface="Arial" panose="020B0604020202020204" pitchFamily="34" charset="0"/>
                          <a:cs typeface="Arial" panose="020B0604020202020204" pitchFamily="34" charset="0"/>
                        </a:rPr>
                        <a:t>annotatief</a:t>
                      </a:r>
                      <a:r>
                        <a:rPr lang="nl-NL" sz="1200" dirty="0">
                          <a:solidFill>
                            <a:sysClr val="windowText" lastClr="000000"/>
                          </a:solidFill>
                          <a:effectLst/>
                          <a:latin typeface="Arial" panose="020B0604020202020204" pitchFamily="34" charset="0"/>
                          <a:cs typeface="Arial" panose="020B0604020202020204" pitchFamily="34" charset="0"/>
                        </a:rPr>
                        <a:t>!</a:t>
                      </a:r>
                      <a:endParaRPr lang="nl-NL" sz="12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9230107"/>
                  </a:ext>
                </a:extLst>
              </a:tr>
            </a:tbl>
          </a:graphicData>
        </a:graphic>
      </p:graphicFrame>
      <p:sp>
        <p:nvSpPr>
          <p:cNvPr id="8" name="Rectangle 2">
            <a:extLst>
              <a:ext uri="{FF2B5EF4-FFF2-40B4-BE49-F238E27FC236}">
                <a16:creationId xmlns:a16="http://schemas.microsoft.com/office/drawing/2014/main" id="{616D6522-D65E-458D-8064-A13DF631655B}"/>
              </a:ext>
            </a:extLst>
          </p:cNvPr>
          <p:cNvSpPr>
            <a:spLocks noChangeArrowheads="1"/>
          </p:cNvSpPr>
          <p:nvPr/>
        </p:nvSpPr>
        <p:spPr bwMode="auto">
          <a:xfrm>
            <a:off x="380950" y="1555988"/>
            <a:ext cx="8414483" cy="6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1" i="0" u="none" strike="noStrike" cap="none" normalizeH="0" baseline="0" dirty="0">
                <a:ln>
                  <a:noFill/>
                </a:ln>
                <a:effectLst/>
                <a:ea typeface="Times New Roman" panose="02020603050405020304" pitchFamily="18" charset="0"/>
                <a:cs typeface="Arial" panose="020B0604020202020204" pitchFamily="34" charset="0"/>
              </a:rPr>
              <a:t>Oefening </a:t>
            </a:r>
            <a:r>
              <a:rPr kumimoji="0" lang="nl-NL" altLang="nl-NL" sz="1400" b="1" i="0" u="none" strike="noStrike" cap="none" normalizeH="0" baseline="0" dirty="0" err="1">
                <a:ln>
                  <a:noFill/>
                </a:ln>
                <a:effectLst/>
                <a:ea typeface="Times New Roman" panose="02020603050405020304" pitchFamily="18" charset="0"/>
                <a:cs typeface="Arial" panose="020B0604020202020204" pitchFamily="34" charset="0"/>
              </a:rPr>
              <a:t>Annotationcells</a:t>
            </a:r>
            <a:r>
              <a:rPr kumimoji="0" lang="nl-NL" altLang="nl-NL" sz="1400" b="1" i="0" u="none" strike="noStrike" cap="none" normalizeH="0" baseline="0" dirty="0">
                <a:ln>
                  <a:noFill/>
                </a:ln>
                <a:effectLst/>
                <a:ea typeface="Times New Roman" panose="02020603050405020304" pitchFamily="18" charset="0"/>
                <a:cs typeface="Arial" panose="020B0604020202020204" pitchFamily="34" charset="0"/>
              </a:rPr>
              <a:t> plaatsen</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In het eerste deel van dit stuk hebben we gezien hoe we ervoor kunnen zorgen dat cellen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annotatief</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gemaakt worden.</a:t>
            </a:r>
            <a:endParaRPr kumimoji="0" lang="nl-NL" altLang="nl-NL" sz="1200" b="0" i="0" u="none" strike="noStrike" cap="none" normalizeH="0" baseline="0" dirty="0">
              <a:ln>
                <a:noFill/>
              </a:ln>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Als je een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cell</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gaat plaatsen zul je zien dat ook in dit toolsettingsvenster een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-knop staat.</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13313" name="Afbeelding 21">
            <a:extLst>
              <a:ext uri="{FF2B5EF4-FFF2-40B4-BE49-F238E27FC236}">
                <a16:creationId xmlns:a16="http://schemas.microsoft.com/office/drawing/2014/main" id="{2E4A8CDB-C80F-48F2-98E3-58CDEEE05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25" y="2993315"/>
            <a:ext cx="3032125" cy="1820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04683D3F-B742-4172-8BA5-51FC60DB7017}"/>
              </a:ext>
            </a:extLst>
          </p:cNvPr>
          <p:cNvSpPr>
            <a:spLocks noChangeArrowheads="1"/>
          </p:cNvSpPr>
          <p:nvPr/>
        </p:nvSpPr>
        <p:spPr bwMode="auto">
          <a:xfrm>
            <a:off x="226010" y="4756065"/>
            <a:ext cx="85694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pP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De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cell</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die nu geplaatst wordt, wordt dus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annotatief</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geplaatst. Toch zul je hiervan niets merken als je cellen plaatst die niet geschikt zijn gemaakt voor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Het kader dat hier gekozen is als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cell</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is zo’n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cell</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die </a:t>
            </a:r>
            <a:r>
              <a:rPr kumimoji="0" lang="nl-NL" altLang="nl-NL" sz="1200" b="0" i="0" u="sng" strike="noStrike" cap="none" normalizeH="0" baseline="0" dirty="0">
                <a:ln>
                  <a:noFill/>
                </a:ln>
                <a:effectLst/>
                <a:ea typeface="Calibri" panose="020F0502020204030204" pitchFamily="34" charset="0"/>
                <a:cs typeface="Arial" panose="020B0604020202020204" pitchFamily="34" charset="0"/>
              </a:rPr>
              <a:t>niet</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annotatief</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is.</a:t>
            </a:r>
            <a:endParaRPr kumimoji="0" lang="nl-NL" altLang="nl-NL" sz="1200" b="0" i="0" u="none" strike="noStrike" cap="none" normalizeH="0" baseline="0" dirty="0">
              <a:ln>
                <a:noFill/>
              </a:ln>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pP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In de tekening staan een paar cellen die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annotatief</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zijn én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annotatief</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geplaatst. Het gaat om de rode cirkeltjes met daar de tekst ‘</a:t>
            </a:r>
            <a:r>
              <a:rPr kumimoji="0" lang="nl-NL" altLang="nl-NL" sz="1200" b="0" i="0" u="none" strike="noStrike" cap="none" normalizeH="0" baseline="0" dirty="0" err="1">
                <a:ln>
                  <a:noFill/>
                </a:ln>
                <a:effectLst/>
                <a:ea typeface="Calibri" panose="020F0502020204030204" pitchFamily="34" charset="0"/>
                <a:cs typeface="Arial" panose="020B0604020202020204" pitchFamily="34" charset="0"/>
              </a:rPr>
              <a:t>tst</a:t>
            </a: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 bij. </a:t>
            </a:r>
            <a:endParaRPr kumimoji="0" lang="nl-NL" altLang="nl-NL" sz="1200" b="0" i="0" u="none" strike="noStrike" cap="none" normalizeH="0" baseline="0" dirty="0">
              <a:ln>
                <a:noFill/>
              </a:ln>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pPr>
            <a:r>
              <a:rPr kumimoji="0" lang="nl-NL" altLang="nl-NL" sz="1200" b="0" i="0" u="none" strike="noStrike" cap="none" normalizeH="0" baseline="0" dirty="0">
                <a:ln>
                  <a:noFill/>
                </a:ln>
                <a:effectLst/>
                <a:ea typeface="Calibri" panose="020F0502020204030204" pitchFamily="34" charset="0"/>
                <a:cs typeface="Arial" panose="020B0604020202020204" pitchFamily="34" charset="0"/>
              </a:rPr>
              <a:t>Bekijk die symbolen in de verschillende uitsneden op de plotcompositie.</a:t>
            </a:r>
            <a:endParaRPr kumimoji="0" lang="nl-NL" altLang="nl-NL" sz="1200" b="0" i="0" u="none" strike="noStrike" cap="none" normalizeH="0" baseline="0" dirty="0">
              <a:ln>
                <a:noFill/>
              </a:ln>
              <a:effectLst/>
              <a:cs typeface="Arial" panose="020B0604020202020204" pitchFamily="34" charset="0"/>
            </a:endParaRPr>
          </a:p>
        </p:txBody>
      </p:sp>
    </p:spTree>
    <p:extLst>
      <p:ext uri="{BB962C8B-B14F-4D97-AF65-F5344CB8AC3E}">
        <p14:creationId xmlns:p14="http://schemas.microsoft.com/office/powerpoint/2010/main" val="397271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CAD61553-9CA3-4FDE-91FA-21133B28AE47}"/>
              </a:ext>
            </a:extLst>
          </p:cNvPr>
          <p:cNvSpPr>
            <a:spLocks noChangeArrowheads="1"/>
          </p:cNvSpPr>
          <p:nvPr/>
        </p:nvSpPr>
        <p:spPr bwMode="auto">
          <a:xfrm>
            <a:off x="226010" y="1378525"/>
            <a:ext cx="8607272" cy="82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1"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Extraatje</a:t>
            </a:r>
            <a:r>
              <a:rPr kumimoji="0" lang="nl-NL" altLang="nl-NL" sz="1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Hoe krijg ik die vreemde symbolen die gekoppeld zijn aan mijn uitsneden weg?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Als je zoals hierboven de uitsneden maakt met behulp van </a:t>
            </a:r>
            <a:r>
              <a:rPr kumimoji="0" lang="nl-NL" altLang="nl-NL" sz="1200" b="0" i="0" u="none" strike="noStrike" cap="none" normalizeH="0" baseline="0" dirty="0" err="1">
                <a:ln>
                  <a:noFill/>
                </a:ln>
                <a:effectLst/>
                <a:latin typeface="Arial" panose="020B0604020202020204" pitchFamily="34" charset="0"/>
                <a:ea typeface="Calibri" panose="020F0502020204030204" pitchFamily="34" charset="0"/>
                <a:cs typeface="Arial" panose="020B0604020202020204" pitchFamily="34" charset="0"/>
              </a:rPr>
              <a:t>fences</a:t>
            </a:r>
            <a:r>
              <a:rPr kumimoji="0" lang="nl-NL" altLang="nl-NL"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of </a:t>
            </a:r>
            <a:r>
              <a:rPr kumimoji="0" lang="nl-NL" altLang="nl-NL" sz="1200" b="0" i="0" u="none" strike="noStrike" cap="none" normalizeH="0" baseline="0" dirty="0" err="1">
                <a:ln>
                  <a:noFill/>
                </a:ln>
                <a:effectLst/>
                <a:latin typeface="Arial" panose="020B0604020202020204" pitchFamily="34" charset="0"/>
                <a:ea typeface="Calibri" panose="020F0502020204030204" pitchFamily="34" charset="0"/>
                <a:cs typeface="Arial" panose="020B0604020202020204" pitchFamily="34" charset="0"/>
              </a:rPr>
              <a:t>named</a:t>
            </a:r>
            <a:r>
              <a:rPr kumimoji="0" lang="nl-NL" altLang="nl-NL"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r>
              <a:rPr kumimoji="0" lang="nl-NL" altLang="nl-NL" sz="1200" b="0" i="0" u="none" strike="noStrike" cap="none" normalizeH="0" baseline="0" dirty="0" err="1">
                <a:ln>
                  <a:noFill/>
                </a:ln>
                <a:effectLst/>
                <a:latin typeface="Arial" panose="020B0604020202020204" pitchFamily="34" charset="0"/>
                <a:ea typeface="Calibri" panose="020F0502020204030204" pitchFamily="34" charset="0"/>
                <a:cs typeface="Arial" panose="020B0604020202020204" pitchFamily="34" charset="0"/>
              </a:rPr>
              <a:t>boundaries</a:t>
            </a:r>
            <a:r>
              <a:rPr kumimoji="0" lang="nl-NL" altLang="nl-NL"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dan krijgt elke uitsnede een symbool in de vorm van een cirkel met teksten erin en een streepje eraan: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14337" name="Afbeelding 22">
            <a:extLst>
              <a:ext uri="{FF2B5EF4-FFF2-40B4-BE49-F238E27FC236}">
                <a16:creationId xmlns:a16="http://schemas.microsoft.com/office/drawing/2014/main" id="{B29CCCF3-E919-4164-9058-65CB6C619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19" y="2574340"/>
            <a:ext cx="2636838" cy="2027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695083C-5251-4DBC-96BD-0896E564D7E7}"/>
              </a:ext>
            </a:extLst>
          </p:cNvPr>
          <p:cNvSpPr>
            <a:spLocks noChangeArrowheads="1"/>
          </p:cNvSpPr>
          <p:nvPr/>
        </p:nvSpPr>
        <p:spPr bwMode="auto">
          <a:xfrm>
            <a:off x="226010" y="5000512"/>
            <a:ext cx="8607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Dit symbool kun je wel verplaatsen (bijvoorbeeld ergens buiten je plotgebied), maar niet weggooien (want dan is je uitsnede ook weg).</a:t>
            </a:r>
            <a:endParaRPr kumimoji="0" lang="nl-NL" altLang="nl-NL" sz="1200" b="0" i="0" u="none" strike="noStrike" cap="none" normalizeH="0" baseline="0" dirty="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8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5362" name="Afbeelding 23">
            <a:extLst>
              <a:ext uri="{FF2B5EF4-FFF2-40B4-BE49-F238E27FC236}">
                <a16:creationId xmlns:a16="http://schemas.microsoft.com/office/drawing/2014/main" id="{2877B6F1-AA7D-4356-9095-A359CBAC9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84" y="2060967"/>
            <a:ext cx="4762500" cy="1058863"/>
          </a:xfrm>
          <a:prstGeom prst="rect">
            <a:avLst/>
          </a:prstGeom>
          <a:noFill/>
          <a:extLst>
            <a:ext uri="{909E8E84-426E-40DD-AFC4-6F175D3DCCD1}">
              <a14:hiddenFill xmlns:a14="http://schemas.microsoft.com/office/drawing/2010/main">
                <a:solidFill>
                  <a:srgbClr val="FFFFFF"/>
                </a:solidFill>
              </a14:hiddenFill>
            </a:ext>
          </a:extLst>
        </p:spPr>
      </p:pic>
      <p:pic>
        <p:nvPicPr>
          <p:cNvPr id="15361" name="Afbeelding 24">
            <a:extLst>
              <a:ext uri="{FF2B5EF4-FFF2-40B4-BE49-F238E27FC236}">
                <a16:creationId xmlns:a16="http://schemas.microsoft.com/office/drawing/2014/main" id="{87F3E940-D92C-40CB-8F72-8C3FDF6A0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415" y="3213366"/>
            <a:ext cx="4473575" cy="2955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CE2E108-E81D-4F60-9EF3-980029192C4F}"/>
              </a:ext>
            </a:extLst>
          </p:cNvPr>
          <p:cNvSpPr>
            <a:spLocks noChangeArrowheads="1"/>
          </p:cNvSpPr>
          <p:nvPr/>
        </p:nvSpPr>
        <p:spPr bwMode="auto">
          <a:xfrm>
            <a:off x="224081" y="1346994"/>
            <a:ext cx="8109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Hier het </a:t>
            </a:r>
            <a:r>
              <a:rPr kumimoji="0" lang="nl-NL" altLang="nl-NL" sz="1200" b="1" i="1" u="none" strike="noStrike" cap="none" normalizeH="0" baseline="0" dirty="0">
                <a:ln>
                  <a:noFill/>
                </a:ln>
                <a:solidFill>
                  <a:schemeClr val="tx1"/>
                </a:solidFill>
                <a:effectLst/>
                <a:ea typeface="Calibri" panose="020F0502020204030204" pitchFamily="34" charset="0"/>
                <a:cs typeface="Arial" panose="020B0604020202020204" pitchFamily="34" charset="0"/>
              </a:rPr>
              <a:t>recept </a:t>
            </a:r>
            <a:r>
              <a:rPr kumimoji="0" lang="nl-NL" altLang="nl-NL"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t>om ze weg te krijgen:</a:t>
            </a:r>
            <a:br>
              <a:rPr kumimoji="0" lang="nl-NL" altLang="nl-NL" sz="1200" b="1" i="0" u="none" strike="noStrike" cap="none" normalizeH="0" baseline="0" dirty="0">
                <a:ln>
                  <a:noFill/>
                </a:ln>
                <a:solidFill>
                  <a:schemeClr val="tx1"/>
                </a:solidFill>
                <a:effectLst/>
                <a:ea typeface="Calibri" panose="020F0502020204030204" pitchFamily="34" charset="0"/>
                <a:cs typeface="Arial" panose="020B0604020202020204" pitchFamily="34" charset="0"/>
              </a:rPr>
            </a:br>
            <a:endParaRPr kumimoji="0" lang="nl-NL" altLang="nl-NL" sz="1200" b="1" i="0" u="none" strike="noStrike" cap="none" normalizeH="0" baseline="0" dirty="0">
              <a:ln>
                <a:noFill/>
              </a:ln>
              <a:solidFill>
                <a:schemeClr val="tx1"/>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Ga naar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’-tab in de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Ribbon</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en klik op het kleine pijltje in de rechter onderhoek van groep ‘</a:t>
            </a:r>
            <a:r>
              <a:rPr kumimoji="0" lang="nl-NL" altLang="nl-NL" sz="1200"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Detailing</a:t>
            </a:r>
            <a:r>
              <a:rPr kumimoji="0" lang="nl-NL" altLang="nl-NL"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a:t>
            </a:r>
            <a:endParaRPr kumimoji="0" lang="nl-NL" altLang="nl-NL" sz="1200" b="0" i="0" u="none" strike="noStrike" cap="none" normalizeH="0" baseline="0" dirty="0">
              <a:ln>
                <a:noFill/>
              </a:ln>
              <a:solidFill>
                <a:schemeClr val="tx1"/>
              </a:solidFill>
              <a:effectLst/>
              <a:cs typeface="Arial" panose="020B0604020202020204" pitchFamily="34" charset="0"/>
            </a:endParaRPr>
          </a:p>
        </p:txBody>
      </p:sp>
      <p:sp>
        <p:nvSpPr>
          <p:cNvPr id="8" name="Rectangle 4">
            <a:extLst>
              <a:ext uri="{FF2B5EF4-FFF2-40B4-BE49-F238E27FC236}">
                <a16:creationId xmlns:a16="http://schemas.microsoft.com/office/drawing/2014/main" id="{75167A40-C47F-43AA-9FFF-B8F343CE2790}"/>
              </a:ext>
            </a:extLst>
          </p:cNvPr>
          <p:cNvSpPr>
            <a:spLocks noChangeArrowheads="1"/>
          </p:cNvSpPr>
          <p:nvPr/>
        </p:nvSpPr>
        <p:spPr bwMode="auto">
          <a:xfrm>
            <a:off x="226010" y="3213366"/>
            <a:ext cx="41151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2"/>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het scherm dat je dan krijgt staan de stijlen van deze symbolen. In mijn geval is er maar één stijl: Default. Daar klik ik op en ik zie rechts instellingen voor die stijl.</a:t>
            </a: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5">
            <a:extLst>
              <a:ext uri="{FF2B5EF4-FFF2-40B4-BE49-F238E27FC236}">
                <a16:creationId xmlns:a16="http://schemas.microsoft.com/office/drawing/2014/main" id="{AFFDF926-10EB-47CC-92C9-9DC5CA3CAFF8}"/>
              </a:ext>
            </a:extLst>
          </p:cNvPr>
          <p:cNvSpPr>
            <a:spLocks noChangeArrowheads="1"/>
          </p:cNvSpPr>
          <p:nvPr/>
        </p:nvSpPr>
        <p:spPr bwMode="auto">
          <a:xfrm>
            <a:off x="226010" y="5143759"/>
            <a:ext cx="40530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pP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Klik op de waarde achter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Annotation</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Display’ en zet die waarde op ‘</a:t>
            </a:r>
            <a:r>
              <a:rPr kumimoji="0" lang="nl-NL" altLang="nl-NL"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Hidden</a:t>
            </a:r>
            <a:r>
              <a:rPr kumimoji="0" lang="nl-NL" altLang="nl-NL"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Na het opslaan van de stijl zijn de symbolen weg.</a:t>
            </a:r>
            <a:endParaRPr kumimoji="0" lang="nl-NL" altLang="nl-NL"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72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 name="Titel 1">
            <a:extLst>
              <a:ext uri="{FF2B5EF4-FFF2-40B4-BE49-F238E27FC236}">
                <a16:creationId xmlns:a16="http://schemas.microsoft.com/office/drawing/2014/main" id="{4B855FCB-0043-4470-A285-EF23DAC19FE2}"/>
              </a:ext>
            </a:extLst>
          </p:cNvPr>
          <p:cNvSpPr>
            <a:spLocks noGrp="1"/>
          </p:cNvSpPr>
          <p:nvPr>
            <p:ph type="ctrTitle"/>
          </p:nvPr>
        </p:nvSpPr>
        <p:spPr>
          <a:xfrm>
            <a:off x="685799" y="406400"/>
            <a:ext cx="7772400" cy="2387600"/>
          </a:xfrm>
        </p:spPr>
        <p:txBody>
          <a:bodyPr/>
          <a:lstStyle/>
          <a:p>
            <a:r>
              <a:rPr lang="nl-NL" dirty="0"/>
              <a:t>Zijn er nog vragen</a:t>
            </a:r>
          </a:p>
        </p:txBody>
      </p:sp>
      <p:sp>
        <p:nvSpPr>
          <p:cNvPr id="3" name="Ondertitel 2">
            <a:extLst>
              <a:ext uri="{FF2B5EF4-FFF2-40B4-BE49-F238E27FC236}">
                <a16:creationId xmlns:a16="http://schemas.microsoft.com/office/drawing/2014/main" id="{1228CA17-A858-4793-8DF8-09C373DBAD4E}"/>
              </a:ext>
            </a:extLst>
          </p:cNvPr>
          <p:cNvSpPr>
            <a:spLocks noGrp="1"/>
          </p:cNvSpPr>
          <p:nvPr>
            <p:ph type="subTitle" idx="1"/>
          </p:nvPr>
        </p:nvSpPr>
        <p:spPr>
          <a:xfrm>
            <a:off x="1143000" y="3602038"/>
            <a:ext cx="6858000" cy="3002948"/>
          </a:xfrm>
        </p:spPr>
        <p:txBody>
          <a:bodyPr>
            <a:normAutofit/>
          </a:bodyPr>
          <a:lstStyle/>
          <a:p>
            <a:r>
              <a:rPr lang="nl-NL" sz="9600" dirty="0"/>
              <a:t>???</a:t>
            </a:r>
          </a:p>
        </p:txBody>
      </p:sp>
    </p:spTree>
    <p:extLst>
      <p:ext uri="{BB962C8B-B14F-4D97-AF65-F5344CB8AC3E}">
        <p14:creationId xmlns:p14="http://schemas.microsoft.com/office/powerpoint/2010/main" val="186955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4" name="Rectangle 2">
            <a:extLst>
              <a:ext uri="{FF2B5EF4-FFF2-40B4-BE49-F238E27FC236}">
                <a16:creationId xmlns:a16="http://schemas.microsoft.com/office/drawing/2014/main" id="{DE5E869B-498D-42E8-B966-95C46DD76631}"/>
              </a:ext>
            </a:extLst>
          </p:cNvPr>
          <p:cNvSpPr>
            <a:spLocks noChangeArrowheads="1"/>
          </p:cNvSpPr>
          <p:nvPr/>
        </p:nvSpPr>
        <p:spPr bwMode="auto">
          <a:xfrm>
            <a:off x="226010" y="1200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2" name="Titel 1">
            <a:extLst>
              <a:ext uri="{FF2B5EF4-FFF2-40B4-BE49-F238E27FC236}">
                <a16:creationId xmlns:a16="http://schemas.microsoft.com/office/drawing/2014/main" id="{4B855FCB-0043-4470-A285-EF23DAC19FE2}"/>
              </a:ext>
            </a:extLst>
          </p:cNvPr>
          <p:cNvSpPr>
            <a:spLocks noGrp="1"/>
          </p:cNvSpPr>
          <p:nvPr>
            <p:ph type="ctrTitle"/>
          </p:nvPr>
        </p:nvSpPr>
        <p:spPr>
          <a:xfrm>
            <a:off x="685799" y="406400"/>
            <a:ext cx="7772400" cy="2387600"/>
          </a:xfrm>
        </p:spPr>
        <p:txBody>
          <a:bodyPr/>
          <a:lstStyle/>
          <a:p>
            <a:r>
              <a:rPr lang="nl-NL" dirty="0"/>
              <a:t>Voor meer Tips&amp; Tricks:</a:t>
            </a:r>
          </a:p>
        </p:txBody>
      </p:sp>
      <p:sp>
        <p:nvSpPr>
          <p:cNvPr id="3" name="Ondertitel 2">
            <a:extLst>
              <a:ext uri="{FF2B5EF4-FFF2-40B4-BE49-F238E27FC236}">
                <a16:creationId xmlns:a16="http://schemas.microsoft.com/office/drawing/2014/main" id="{1228CA17-A858-4793-8DF8-09C373DBAD4E}"/>
              </a:ext>
            </a:extLst>
          </p:cNvPr>
          <p:cNvSpPr>
            <a:spLocks noGrp="1"/>
          </p:cNvSpPr>
          <p:nvPr>
            <p:ph type="subTitle" idx="1"/>
          </p:nvPr>
        </p:nvSpPr>
        <p:spPr>
          <a:xfrm>
            <a:off x="226011" y="3602038"/>
            <a:ext cx="8616148" cy="1218537"/>
          </a:xfrm>
        </p:spPr>
        <p:txBody>
          <a:bodyPr>
            <a:noAutofit/>
          </a:bodyPr>
          <a:lstStyle/>
          <a:p>
            <a:r>
              <a:rPr lang="nl-NL" sz="3200" dirty="0"/>
              <a:t>Ga naar onze website:</a:t>
            </a:r>
          </a:p>
          <a:p>
            <a:r>
              <a:rPr lang="nl-NL" sz="3200" dirty="0">
                <a:hlinkClick r:id="rId4"/>
              </a:rPr>
              <a:t>https://optimizesupport.thepeoplegroup.nl/</a:t>
            </a:r>
            <a:endParaRPr lang="nl-NL" sz="3200" dirty="0"/>
          </a:p>
        </p:txBody>
      </p:sp>
    </p:spTree>
    <p:extLst>
      <p:ext uri="{BB962C8B-B14F-4D97-AF65-F5344CB8AC3E}">
        <p14:creationId xmlns:p14="http://schemas.microsoft.com/office/powerpoint/2010/main" val="229350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
        <p:nvSpPr>
          <p:cNvPr id="6" name="Titel 5"/>
          <p:cNvSpPr>
            <a:spLocks noGrp="1"/>
          </p:cNvSpPr>
          <p:nvPr>
            <p:ph type="ctrTitle"/>
          </p:nvPr>
        </p:nvSpPr>
        <p:spPr>
          <a:xfrm>
            <a:off x="783771" y="1358537"/>
            <a:ext cx="7752806" cy="3910557"/>
          </a:xfrm>
        </p:spPr>
        <p:txBody>
          <a:bodyPr>
            <a:normAutofit fontScale="90000"/>
          </a:bodyPr>
          <a:lstStyle/>
          <a:p>
            <a:r>
              <a:rPr lang="nl-NL" dirty="0" smtClean="0">
                <a:latin typeface="Arial Black" panose="020B0A04020102020204" pitchFamily="34" charset="0"/>
              </a:rPr>
              <a:t>Bezoek onze stand</a:t>
            </a:r>
            <a:r>
              <a:rPr lang="nl-NL" dirty="0" smtClean="0"/>
              <a:t/>
            </a:r>
            <a:br>
              <a:rPr lang="nl-NL" dirty="0" smtClean="0"/>
            </a:br>
            <a:r>
              <a:rPr lang="nl-NL" sz="3600" dirty="0" smtClean="0">
                <a:latin typeface="Arial Black" panose="020B0A04020102020204" pitchFamily="34" charset="0"/>
              </a:rPr>
              <a:t>Migratie naar CE</a:t>
            </a:r>
            <a:br>
              <a:rPr lang="nl-NL" sz="3600" dirty="0" smtClean="0">
                <a:latin typeface="Arial Black" panose="020B0A04020102020204" pitchFamily="34" charset="0"/>
              </a:rPr>
            </a:br>
            <a:r>
              <a:rPr lang="nl-NL" sz="3600" dirty="0" err="1" smtClean="0">
                <a:latin typeface="Arial Black" panose="020B0A04020102020204" pitchFamily="34" charset="0"/>
              </a:rPr>
              <a:t>Optimize</a:t>
            </a:r>
            <a:r>
              <a:rPr lang="nl-NL" sz="3600" dirty="0" smtClean="0">
                <a:latin typeface="Arial Black" panose="020B0A04020102020204" pitchFamily="34" charset="0"/>
              </a:rPr>
              <a:t> NLCS CE</a:t>
            </a:r>
            <a:br>
              <a:rPr lang="nl-NL" sz="3600" dirty="0" smtClean="0">
                <a:latin typeface="Arial Black" panose="020B0A04020102020204" pitchFamily="34" charset="0"/>
              </a:rPr>
            </a:br>
            <a:r>
              <a:rPr lang="nl-NL" sz="3600" dirty="0" err="1" smtClean="0">
                <a:latin typeface="Arial Black" panose="020B0A04020102020204" pitchFamily="34" charset="0"/>
              </a:rPr>
              <a:t>Blended</a:t>
            </a:r>
            <a:r>
              <a:rPr lang="nl-NL" sz="3600" dirty="0" smtClean="0">
                <a:latin typeface="Arial Black" panose="020B0A04020102020204" pitchFamily="34" charset="0"/>
              </a:rPr>
              <a:t> Learning</a:t>
            </a:r>
            <a:br>
              <a:rPr lang="nl-NL" sz="3600" dirty="0" smtClean="0">
                <a:latin typeface="Arial Black" panose="020B0A04020102020204" pitchFamily="34" charset="0"/>
              </a:rPr>
            </a:br>
            <a:r>
              <a:rPr lang="nl-NL" sz="3600" dirty="0" smtClean="0">
                <a:latin typeface="Arial Black" panose="020B0A04020102020204" pitchFamily="34" charset="0"/>
              </a:rPr>
              <a:t>Vacatures</a:t>
            </a:r>
            <a:br>
              <a:rPr lang="nl-NL" sz="3600" dirty="0" smtClean="0">
                <a:latin typeface="Arial Black" panose="020B0A04020102020204" pitchFamily="34" charset="0"/>
              </a:rPr>
            </a:br>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É</a:t>
            </a:r>
            <a:r>
              <a:rPr lang="nl-NL" sz="3600" dirty="0" smtClean="0">
                <a:latin typeface="Arial Black" panose="020B0A04020102020204" pitchFamily="34" charset="0"/>
              </a:rPr>
              <a:t>n een voorproefje van “Het Nieuwe </a:t>
            </a:r>
            <a:r>
              <a:rPr lang="nl-NL" sz="3600" dirty="0" err="1" smtClean="0">
                <a:latin typeface="Arial Black" panose="020B0A04020102020204" pitchFamily="34" charset="0"/>
              </a:rPr>
              <a:t>MicroStation</a:t>
            </a:r>
            <a:r>
              <a:rPr lang="nl-NL" sz="3600" dirty="0" smtClean="0">
                <a:latin typeface="Arial Black" panose="020B0A04020102020204" pitchFamily="34" charset="0"/>
              </a:rPr>
              <a:t> boek”!</a:t>
            </a:r>
            <a:endParaRPr lang="nl-NL" sz="3600" dirty="0">
              <a:latin typeface="Arial Black" panose="020B0A04020102020204" pitchFamily="34" charset="0"/>
            </a:endParaRPr>
          </a:p>
        </p:txBody>
      </p:sp>
    </p:spTree>
    <p:extLst>
      <p:ext uri="{BB962C8B-B14F-4D97-AF65-F5344CB8AC3E}">
        <p14:creationId xmlns:p14="http://schemas.microsoft.com/office/powerpoint/2010/main" val="95811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a:bodyPr>
          <a:lstStyle/>
          <a:p>
            <a:r>
              <a:rPr lang="nl-NL" sz="3600" dirty="0">
                <a:latin typeface="Arial Black" panose="020B0A04020102020204" pitchFamily="34" charset="0"/>
              </a:rPr>
              <a:t>Wat wordt bedoeld met </a:t>
            </a:r>
            <a:r>
              <a:rPr lang="nl-NL" sz="3600" dirty="0" err="1">
                <a:latin typeface="Arial Black" panose="020B0A04020102020204" pitchFamily="34" charset="0"/>
              </a:rPr>
              <a:t>Annotation</a:t>
            </a:r>
            <a:r>
              <a:rPr lang="nl-NL" sz="3600" dirty="0">
                <a:latin typeface="Arial Black" panose="020B0A04020102020204" pitchFamily="34" charset="0"/>
              </a:rPr>
              <a:t> </a:t>
            </a:r>
            <a:r>
              <a:rPr lang="nl-NL" sz="3600" dirty="0" err="1">
                <a:latin typeface="Arial Black" panose="020B0A04020102020204" pitchFamily="34" charset="0"/>
              </a:rPr>
              <a:t>Scale</a:t>
            </a:r>
            <a:r>
              <a:rPr lang="nl-NL" sz="3600" dirty="0">
                <a:latin typeface="Arial Black" panose="020B0A04020102020204" pitchFamily="34" charset="0"/>
              </a:rPr>
              <a:t>?</a:t>
            </a:r>
          </a:p>
        </p:txBody>
      </p:sp>
      <p:sp>
        <p:nvSpPr>
          <p:cNvPr id="3" name="Ondertitel 2"/>
          <p:cNvSpPr>
            <a:spLocks noGrp="1"/>
          </p:cNvSpPr>
          <p:nvPr>
            <p:ph type="subTitle" idx="1"/>
          </p:nvPr>
        </p:nvSpPr>
        <p:spPr>
          <a:xfrm>
            <a:off x="1143000" y="2933822"/>
            <a:ext cx="6858000" cy="1655762"/>
          </a:xfrm>
          <a:noFill/>
        </p:spPr>
        <p:txBody>
          <a:bodyPr>
            <a:normAutofit lnSpcReduction="10000"/>
          </a:bodyPr>
          <a:lstStyle/>
          <a:p>
            <a:pPr lvl="0"/>
            <a:r>
              <a:rPr lang="nl-NL" dirty="0">
                <a:latin typeface="Arial" panose="020B0604020202020204" pitchFamily="34" charset="0"/>
                <a:cs typeface="Arial" panose="020B0604020202020204" pitchFamily="34" charset="0"/>
              </a:rPr>
              <a:t>Dat is een manier van elementen plaatsen die MicroStation heeft gemaakt voor teksten, maatvoeringen, cellen en arcering, waarin deze elementen zichzelf verschalen naar gelang de ingestelde schaal.</a:t>
            </a: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60413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Waarvoor gebruik je </a:t>
            </a:r>
            <a:br>
              <a:rPr lang="nl-NL" sz="3600" dirty="0">
                <a:latin typeface="Arial Black" panose="020B0A04020102020204" pitchFamily="34" charset="0"/>
              </a:rPr>
            </a:br>
            <a:r>
              <a:rPr lang="nl-NL" sz="3600" dirty="0" err="1">
                <a:latin typeface="Arial Black" panose="020B0A04020102020204" pitchFamily="34" charset="0"/>
              </a:rPr>
              <a:t>Annotation</a:t>
            </a:r>
            <a:r>
              <a:rPr lang="nl-NL" sz="3600" dirty="0">
                <a:latin typeface="Arial Black" panose="020B0A04020102020204" pitchFamily="34" charset="0"/>
              </a:rPr>
              <a:t> </a:t>
            </a:r>
            <a:r>
              <a:rPr lang="nl-NL" sz="3600" dirty="0" err="1">
                <a:latin typeface="Arial Black" panose="020B0A04020102020204" pitchFamily="34" charset="0"/>
              </a:rPr>
              <a:t>Scale</a:t>
            </a:r>
            <a:r>
              <a:rPr lang="nl-NL" sz="3600" dirty="0">
                <a:latin typeface="Arial Black" panose="020B0A04020102020204" pitchFamily="34" charset="0"/>
              </a:rPr>
              <a:t>?</a:t>
            </a:r>
          </a:p>
        </p:txBody>
      </p:sp>
      <p:sp>
        <p:nvSpPr>
          <p:cNvPr id="3" name="Ondertitel 2"/>
          <p:cNvSpPr>
            <a:spLocks noGrp="1"/>
          </p:cNvSpPr>
          <p:nvPr>
            <p:ph type="subTitle" idx="1"/>
          </p:nvPr>
        </p:nvSpPr>
        <p:spPr>
          <a:xfrm>
            <a:off x="1143000" y="2933822"/>
            <a:ext cx="6858000" cy="1655762"/>
          </a:xfrm>
          <a:noFill/>
        </p:spPr>
        <p:txBody>
          <a:bodyPr>
            <a:normAutofit/>
          </a:bodyPr>
          <a:lstStyle/>
          <a:p>
            <a:r>
              <a:rPr lang="nl-NL" dirty="0">
                <a:latin typeface="Arial" panose="020B0604020202020204" pitchFamily="34" charset="0"/>
                <a:cs typeface="Arial" panose="020B0604020202020204" pitchFamily="34" charset="0"/>
              </a:rPr>
              <a:t>Voor teksten, maatvoeringen, arceringen en cellen die op een plot altijd dezelfde schaal of hoogte moeten hebben, ongeacht de schaal van de tekening waarin ze geplaatst zijn.</a:t>
            </a:r>
          </a:p>
          <a:p>
            <a:pPr lvl="0"/>
            <a:endParaRPr lang="nl-NL"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388282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Welke objecten kun je plaatsen met</a:t>
            </a:r>
            <a:br>
              <a:rPr lang="nl-NL" sz="3600" dirty="0">
                <a:latin typeface="Arial Black" panose="020B0A04020102020204" pitchFamily="34" charset="0"/>
              </a:rPr>
            </a:br>
            <a:r>
              <a:rPr lang="nl-NL" sz="3600" dirty="0" err="1">
                <a:latin typeface="Arial Black" panose="020B0A04020102020204" pitchFamily="34" charset="0"/>
              </a:rPr>
              <a:t>Annotation</a:t>
            </a:r>
            <a:r>
              <a:rPr lang="nl-NL" sz="3600" dirty="0">
                <a:latin typeface="Arial Black" panose="020B0A04020102020204" pitchFamily="34" charset="0"/>
              </a:rPr>
              <a:t> </a:t>
            </a:r>
            <a:r>
              <a:rPr lang="nl-NL" sz="3600" dirty="0" err="1">
                <a:latin typeface="Arial Black" panose="020B0A04020102020204" pitchFamily="34" charset="0"/>
              </a:rPr>
              <a:t>Scale</a:t>
            </a:r>
            <a:r>
              <a:rPr lang="nl-NL" sz="3600" dirty="0">
                <a:latin typeface="Arial Black" panose="020B0A04020102020204" pitchFamily="34" charset="0"/>
              </a:rPr>
              <a:t>?</a:t>
            </a:r>
          </a:p>
        </p:txBody>
      </p:sp>
      <p:sp>
        <p:nvSpPr>
          <p:cNvPr id="3" name="Ondertitel 2"/>
          <p:cNvSpPr>
            <a:spLocks noGrp="1"/>
          </p:cNvSpPr>
          <p:nvPr>
            <p:ph type="subTitle" idx="1"/>
          </p:nvPr>
        </p:nvSpPr>
        <p:spPr>
          <a:xfrm>
            <a:off x="1143000" y="2933822"/>
            <a:ext cx="6858000" cy="1655762"/>
          </a:xfrm>
          <a:noFill/>
        </p:spPr>
        <p:txBody>
          <a:bodyPr>
            <a:normAutofit fontScale="85000" lnSpcReduction="20000"/>
          </a:bodyPr>
          <a:lstStyle/>
          <a:p>
            <a:pPr marL="342900" lvl="0"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Teksten</a:t>
            </a:r>
          </a:p>
          <a:p>
            <a:pPr marL="342900" lvl="0"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Maatvoeringen</a:t>
            </a:r>
          </a:p>
          <a:p>
            <a:pPr marL="342900" lvl="0"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Arceringen</a:t>
            </a:r>
          </a:p>
          <a:p>
            <a:pPr marL="342900" lvl="0"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Symboolcellen</a:t>
            </a:r>
          </a:p>
          <a:p>
            <a:pPr marL="800100" lvl="1" indent="-342900" algn="l">
              <a:buFont typeface="Arial" panose="020B0604020202020204" pitchFamily="34" charset="0"/>
              <a:buChar char="•"/>
            </a:pPr>
            <a:r>
              <a:rPr lang="nl-NL" dirty="0">
                <a:latin typeface="Arial" panose="020B0604020202020204" pitchFamily="34" charset="0"/>
                <a:cs typeface="Arial" panose="020B0604020202020204" pitchFamily="34" charset="0"/>
              </a:rPr>
              <a:t>Dit zijn cellen die </a:t>
            </a:r>
            <a:r>
              <a:rPr lang="nl-NL" u="sng" dirty="0">
                <a:latin typeface="Arial" panose="020B0604020202020204" pitchFamily="34" charset="0"/>
                <a:cs typeface="Arial" panose="020B0604020202020204" pitchFamily="34" charset="0"/>
              </a:rPr>
              <a:t>niet</a:t>
            </a:r>
            <a:r>
              <a:rPr lang="nl-NL" dirty="0">
                <a:latin typeface="Arial" panose="020B0604020202020204" pitchFamily="34" charset="0"/>
                <a:cs typeface="Arial" panose="020B0604020202020204" pitchFamily="34" charset="0"/>
              </a:rPr>
              <a:t> op ware grootte in de tekening staan.</a:t>
            </a: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224012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Wat is de beste manier om </a:t>
            </a:r>
            <a:r>
              <a:rPr lang="nl-NL" sz="3600" dirty="0" err="1">
                <a:latin typeface="Arial Black" panose="020B0A04020102020204" pitchFamily="34" charset="0"/>
              </a:rPr>
              <a:t>annotatieve</a:t>
            </a:r>
            <a:r>
              <a:rPr lang="nl-NL" sz="3600" dirty="0">
                <a:latin typeface="Arial Black" panose="020B0A04020102020204" pitchFamily="34" charset="0"/>
              </a:rPr>
              <a:t> teksten en maatvoeringen te plaatsen?</a:t>
            </a:r>
          </a:p>
        </p:txBody>
      </p:sp>
      <p:sp>
        <p:nvSpPr>
          <p:cNvPr id="3" name="Ondertitel 2"/>
          <p:cNvSpPr>
            <a:spLocks noGrp="1"/>
          </p:cNvSpPr>
          <p:nvPr>
            <p:ph type="subTitle" idx="1"/>
          </p:nvPr>
        </p:nvSpPr>
        <p:spPr>
          <a:xfrm>
            <a:off x="1143000" y="2933822"/>
            <a:ext cx="6858000" cy="3466978"/>
          </a:xfrm>
          <a:noFill/>
        </p:spPr>
        <p:txBody>
          <a:bodyPr>
            <a:normAutofit/>
          </a:bodyPr>
          <a:lstStyle/>
          <a:p>
            <a:pPr marL="457200" lvl="0" indent="-457200" algn="l">
              <a:buFont typeface="+mj-lt"/>
              <a:buAutoNum type="arabicPeriod"/>
            </a:pPr>
            <a:r>
              <a:rPr lang="nl-NL" dirty="0">
                <a:latin typeface="Arial" panose="020B0604020202020204" pitchFamily="34" charset="0"/>
                <a:cs typeface="Arial" panose="020B0604020202020204" pitchFamily="34" charset="0"/>
              </a:rPr>
              <a:t>Maak een goede stijl aan met de teksthoogte gelijk aan de plothoogte.</a:t>
            </a:r>
          </a:p>
          <a:p>
            <a:pPr marL="457200" lvl="0" indent="-457200" algn="l">
              <a:buFont typeface="+mj-lt"/>
              <a:buAutoNum type="arabicPeriod"/>
            </a:pPr>
            <a:r>
              <a:rPr lang="nl-NL" dirty="0">
                <a:latin typeface="Arial" panose="020B0604020202020204" pitchFamily="34" charset="0"/>
                <a:cs typeface="Arial" panose="020B0604020202020204" pitchFamily="34" charset="0"/>
              </a:rPr>
              <a:t>Zorg dat de ‘</a:t>
            </a:r>
            <a:r>
              <a:rPr lang="nl-NL" dirty="0" err="1">
                <a:latin typeface="Arial" panose="020B0604020202020204" pitchFamily="34" charset="0"/>
                <a:cs typeface="Arial" panose="020B0604020202020204" pitchFamily="34" charset="0"/>
              </a:rPr>
              <a:t>Annotation</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Scale</a:t>
            </a:r>
            <a:r>
              <a:rPr lang="nl-NL" dirty="0">
                <a:latin typeface="Arial" panose="020B0604020202020204" pitchFamily="34" charset="0"/>
                <a:cs typeface="Arial" panose="020B0604020202020204" pitchFamily="34" charset="0"/>
              </a:rPr>
              <a:t> Lock’ aan staat.</a:t>
            </a:r>
          </a:p>
          <a:p>
            <a:pPr marL="457200" lvl="0" indent="-457200" algn="l">
              <a:buFont typeface="+mj-lt"/>
              <a:buAutoNum type="arabicPeriod"/>
            </a:pPr>
            <a:r>
              <a:rPr lang="nl-NL" dirty="0">
                <a:latin typeface="Arial" panose="020B0604020202020204" pitchFamily="34" charset="0"/>
                <a:cs typeface="Arial" panose="020B0604020202020204" pitchFamily="34" charset="0"/>
              </a:rPr>
              <a:t>Zet in je designmodel de ‘</a:t>
            </a:r>
            <a:r>
              <a:rPr lang="nl-NL" dirty="0" err="1">
                <a:latin typeface="Arial" panose="020B0604020202020204" pitchFamily="34" charset="0"/>
                <a:cs typeface="Arial" panose="020B0604020202020204" pitchFamily="34" charset="0"/>
              </a:rPr>
              <a:t>Annotation</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Scale</a:t>
            </a:r>
            <a:r>
              <a:rPr lang="nl-NL" dirty="0">
                <a:latin typeface="Arial" panose="020B0604020202020204" pitchFamily="34" charset="0"/>
                <a:cs typeface="Arial" panose="020B0604020202020204" pitchFamily="34" charset="0"/>
              </a:rPr>
              <a:t>’ op een werkzame schaal.</a:t>
            </a:r>
          </a:p>
          <a:p>
            <a:pPr marL="457200" lvl="0" indent="-457200" algn="l">
              <a:buFont typeface="+mj-lt"/>
              <a:buAutoNum type="arabicPeriod"/>
            </a:pPr>
            <a:r>
              <a:rPr lang="nl-NL" dirty="0">
                <a:latin typeface="Arial" panose="020B0604020202020204" pitchFamily="34" charset="0"/>
                <a:cs typeface="Arial" panose="020B0604020202020204" pitchFamily="34" charset="0"/>
              </a:rPr>
              <a:t>Plaats je teksten of maatvoeringen.</a:t>
            </a: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spTree>
    <p:extLst>
      <p:ext uri="{BB962C8B-B14F-4D97-AF65-F5344CB8AC3E}">
        <p14:creationId xmlns:p14="http://schemas.microsoft.com/office/powerpoint/2010/main" val="408002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13379"/>
            <a:ext cx="7772400"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Wat is de beste manier om </a:t>
            </a:r>
            <a:r>
              <a:rPr lang="nl-NL" sz="3600" dirty="0" err="1">
                <a:latin typeface="Arial Black" panose="020B0A04020102020204" pitchFamily="34" charset="0"/>
              </a:rPr>
              <a:t>annotatieve</a:t>
            </a:r>
            <a:r>
              <a:rPr lang="nl-NL" sz="3600" dirty="0">
                <a:latin typeface="Arial Black" panose="020B0A04020102020204" pitchFamily="34" charset="0"/>
              </a:rPr>
              <a:t> cellen te plaatsen?</a:t>
            </a:r>
          </a:p>
        </p:txBody>
      </p:sp>
      <p:sp>
        <p:nvSpPr>
          <p:cNvPr id="3" name="Ondertitel 2"/>
          <p:cNvSpPr>
            <a:spLocks noGrp="1"/>
          </p:cNvSpPr>
          <p:nvPr>
            <p:ph type="subTitle" idx="1"/>
          </p:nvPr>
        </p:nvSpPr>
        <p:spPr>
          <a:xfrm>
            <a:off x="1145589" y="2573310"/>
            <a:ext cx="6858000" cy="3466978"/>
          </a:xfrm>
          <a:noFill/>
        </p:spPr>
        <p:txBody>
          <a:bodyPr>
            <a:normAutofit/>
          </a:bodyPr>
          <a:lstStyle/>
          <a:p>
            <a:pPr marL="457200" lvl="0" indent="-457200" algn="l">
              <a:buFont typeface="+mj-lt"/>
              <a:buAutoNum type="arabicPeriod"/>
            </a:pPr>
            <a:r>
              <a:rPr lang="nl-NL" sz="1800" dirty="0">
                <a:latin typeface="Arial" panose="020B0604020202020204" pitchFamily="34" charset="0"/>
                <a:cs typeface="Arial" panose="020B0604020202020204" pitchFamily="34" charset="0"/>
              </a:rPr>
              <a:t>Kies een </a:t>
            </a:r>
            <a:r>
              <a:rPr lang="nl-NL" sz="1800" dirty="0" err="1">
                <a:latin typeface="Arial" panose="020B0604020202020204" pitchFamily="34" charset="0"/>
                <a:cs typeface="Arial" panose="020B0604020202020204" pitchFamily="34" charset="0"/>
              </a:rPr>
              <a:t>cell</a:t>
            </a:r>
            <a:r>
              <a:rPr lang="nl-NL" sz="1800" dirty="0">
                <a:latin typeface="Arial" panose="020B0604020202020204" pitchFamily="34" charset="0"/>
                <a:cs typeface="Arial" panose="020B0604020202020204" pitchFamily="34" charset="0"/>
              </a:rPr>
              <a:t> die </a:t>
            </a:r>
            <a:r>
              <a:rPr lang="nl-NL" sz="1800" dirty="0" err="1">
                <a:latin typeface="Arial" panose="020B0604020202020204" pitchFamily="34" charset="0"/>
                <a:cs typeface="Arial" panose="020B0604020202020204" pitchFamily="34" charset="0"/>
              </a:rPr>
              <a:t>annotatief</a:t>
            </a:r>
            <a:r>
              <a:rPr lang="nl-NL" sz="1800" dirty="0">
                <a:latin typeface="Arial" panose="020B0604020202020204" pitchFamily="34" charset="0"/>
                <a:cs typeface="Arial" panose="020B0604020202020204" pitchFamily="34" charset="0"/>
              </a:rPr>
              <a:t> geplaatst kan worden.</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endParaRPr lang="nl-NL" sz="1800" dirty="0">
              <a:latin typeface="Arial" panose="020B0604020202020204" pitchFamily="34" charset="0"/>
              <a:cs typeface="Arial" panose="020B0604020202020204" pitchFamily="34" charset="0"/>
            </a:endParaRPr>
          </a:p>
          <a:p>
            <a:pPr marL="457200" lvl="0" indent="-457200" algn="l">
              <a:buFont typeface="+mj-lt"/>
              <a:buAutoNum type="arabicPeriod"/>
            </a:pPr>
            <a:r>
              <a:rPr lang="nl-NL" sz="1800" dirty="0">
                <a:latin typeface="Arial" panose="020B0604020202020204" pitchFamily="34" charset="0"/>
                <a:cs typeface="Arial" panose="020B0604020202020204" pitchFamily="34" charset="0"/>
              </a:rPr>
              <a:t>Zorg dat de ‘</a:t>
            </a:r>
            <a:r>
              <a:rPr lang="nl-NL" sz="1800" dirty="0" err="1">
                <a:latin typeface="Arial" panose="020B0604020202020204" pitchFamily="34" charset="0"/>
                <a:cs typeface="Arial" panose="020B0604020202020204" pitchFamily="34" charset="0"/>
              </a:rPr>
              <a:t>Annotation</a:t>
            </a: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Scale</a:t>
            </a:r>
            <a:r>
              <a:rPr lang="nl-NL" sz="1800" dirty="0">
                <a:latin typeface="Arial" panose="020B0604020202020204" pitchFamily="34" charset="0"/>
                <a:cs typeface="Arial" panose="020B0604020202020204" pitchFamily="34" charset="0"/>
              </a:rPr>
              <a:t> Lock’ aan staat.</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Zet in je designmodel de ‘</a:t>
            </a:r>
            <a:r>
              <a:rPr lang="nl-NL" sz="1800" dirty="0" err="1">
                <a:latin typeface="Arial" panose="020B0604020202020204" pitchFamily="34" charset="0"/>
                <a:cs typeface="Arial" panose="020B0604020202020204" pitchFamily="34" charset="0"/>
              </a:rPr>
              <a:t>Annotation</a:t>
            </a: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Scale</a:t>
            </a:r>
            <a:r>
              <a:rPr lang="nl-NL" sz="1800" dirty="0">
                <a:latin typeface="Arial" panose="020B0604020202020204" pitchFamily="34" charset="0"/>
                <a:cs typeface="Arial" panose="020B0604020202020204" pitchFamily="34" charset="0"/>
              </a:rPr>
              <a:t>’ op een werkzame schaal.</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Plaats je </a:t>
            </a:r>
            <a:r>
              <a:rPr lang="nl-NL" sz="1800" dirty="0" err="1">
                <a:latin typeface="Arial" panose="020B0604020202020204" pitchFamily="34" charset="0"/>
                <a:cs typeface="Arial" panose="020B0604020202020204" pitchFamily="34" charset="0"/>
              </a:rPr>
              <a:t>cell</a:t>
            </a:r>
            <a:r>
              <a:rPr lang="nl-NL" sz="1800" dirty="0">
                <a:latin typeface="Arial" panose="020B0604020202020204" pitchFamily="34" charset="0"/>
                <a:cs typeface="Arial" panose="020B0604020202020204" pitchFamily="34" charset="0"/>
              </a:rPr>
              <a:t>.</a:t>
            </a: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pic>
        <p:nvPicPr>
          <p:cNvPr id="6" name="Afbeelding 5">
            <a:extLst>
              <a:ext uri="{FF2B5EF4-FFF2-40B4-BE49-F238E27FC236}">
                <a16:creationId xmlns:a16="http://schemas.microsoft.com/office/drawing/2014/main" id="{09252067-58A8-4FC0-AB34-71CFB042E1D7}"/>
              </a:ext>
            </a:extLst>
          </p:cNvPr>
          <p:cNvPicPr/>
          <p:nvPr/>
        </p:nvPicPr>
        <p:blipFill>
          <a:blip r:embed="rId4"/>
          <a:stretch>
            <a:fillRect/>
          </a:stretch>
        </p:blipFill>
        <p:spPr>
          <a:xfrm>
            <a:off x="1708859" y="2903337"/>
            <a:ext cx="3790950" cy="1797050"/>
          </a:xfrm>
          <a:prstGeom prst="rect">
            <a:avLst/>
          </a:prstGeom>
        </p:spPr>
      </p:pic>
    </p:spTree>
    <p:extLst>
      <p:ext uri="{BB962C8B-B14F-4D97-AF65-F5344CB8AC3E}">
        <p14:creationId xmlns:p14="http://schemas.microsoft.com/office/powerpoint/2010/main" val="213598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50731"/>
            <a:ext cx="7772400"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Hoe zorg ik ervoor dat mijn </a:t>
            </a:r>
            <a:r>
              <a:rPr lang="nl-NL" sz="3600" dirty="0" err="1">
                <a:latin typeface="Arial Black" panose="020B0A04020102020204" pitchFamily="34" charset="0"/>
              </a:rPr>
              <a:t>cell</a:t>
            </a:r>
            <a:r>
              <a:rPr lang="nl-NL" sz="3600" dirty="0">
                <a:latin typeface="Arial Black" panose="020B0A04020102020204" pitchFamily="34" charset="0"/>
              </a:rPr>
              <a:t> </a:t>
            </a:r>
            <a:r>
              <a:rPr lang="nl-NL" sz="3600" dirty="0" err="1">
                <a:latin typeface="Arial Black" panose="020B0A04020102020204" pitchFamily="34" charset="0"/>
              </a:rPr>
              <a:t>annotatief</a:t>
            </a:r>
            <a:r>
              <a:rPr lang="nl-NL" sz="3600" dirty="0">
                <a:latin typeface="Arial Black" panose="020B0A04020102020204" pitchFamily="34" charset="0"/>
              </a:rPr>
              <a:t> geplaatst kan worden?</a:t>
            </a:r>
          </a:p>
        </p:txBody>
      </p:sp>
      <p:sp>
        <p:nvSpPr>
          <p:cNvPr id="3" name="Ondertitel 2"/>
          <p:cNvSpPr>
            <a:spLocks noGrp="1"/>
          </p:cNvSpPr>
          <p:nvPr>
            <p:ph type="subTitle" idx="1"/>
          </p:nvPr>
        </p:nvSpPr>
        <p:spPr>
          <a:xfrm>
            <a:off x="1143000" y="2933822"/>
            <a:ext cx="6858000" cy="3466978"/>
          </a:xfrm>
          <a:noFill/>
        </p:spPr>
        <p:txBody>
          <a:bodyPr>
            <a:normAutofit/>
          </a:bodyPr>
          <a:lstStyle/>
          <a:p>
            <a:pPr marL="457200" lvl="0" indent="-457200" algn="l">
              <a:buFont typeface="+mj-lt"/>
              <a:buAutoNum type="arabicPeriod"/>
            </a:pPr>
            <a:r>
              <a:rPr lang="nl-NL" sz="1800" dirty="0">
                <a:latin typeface="Arial" panose="020B0604020202020204" pitchFamily="34" charset="0"/>
                <a:cs typeface="Arial" panose="020B0604020202020204" pitchFamily="34" charset="0"/>
              </a:rPr>
              <a:t>Maak een </a:t>
            </a:r>
            <a:r>
              <a:rPr lang="nl-NL" sz="1800" dirty="0" err="1">
                <a:latin typeface="Arial" panose="020B0604020202020204" pitchFamily="34" charset="0"/>
                <a:cs typeface="Arial" panose="020B0604020202020204" pitchFamily="34" charset="0"/>
              </a:rPr>
              <a:t>cell</a:t>
            </a:r>
            <a:r>
              <a:rPr lang="nl-NL" sz="1800" dirty="0">
                <a:latin typeface="Arial" panose="020B0604020202020204" pitchFamily="34" charset="0"/>
                <a:cs typeface="Arial" panose="020B0604020202020204" pitchFamily="34" charset="0"/>
              </a:rPr>
              <a:t> op de grootte die de </a:t>
            </a:r>
            <a:r>
              <a:rPr lang="nl-NL" sz="1800" dirty="0" err="1">
                <a:latin typeface="Arial" panose="020B0604020202020204" pitchFamily="34" charset="0"/>
                <a:cs typeface="Arial" panose="020B0604020202020204" pitchFamily="34" charset="0"/>
              </a:rPr>
              <a:t>cell</a:t>
            </a:r>
            <a:r>
              <a:rPr lang="nl-NL" sz="1800" dirty="0">
                <a:latin typeface="Arial" panose="020B0604020202020204" pitchFamily="34" charset="0"/>
                <a:cs typeface="Arial" panose="020B0604020202020204" pitchFamily="34" charset="0"/>
              </a:rPr>
              <a:t> op de plot moet krijgen.</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Sla deze op in een bibliotheek.</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Open de bibliotheek door in het </a:t>
            </a:r>
            <a:br>
              <a:rPr lang="nl-NL" sz="1800" dirty="0">
                <a:latin typeface="Arial" panose="020B0604020202020204" pitchFamily="34" charset="0"/>
                <a:cs typeface="Arial" panose="020B0604020202020204" pitchFamily="34" charset="0"/>
              </a:rPr>
            </a:br>
            <a:r>
              <a:rPr lang="nl-NL" sz="1800" dirty="0" err="1">
                <a:latin typeface="Arial" panose="020B0604020202020204" pitchFamily="34" charset="0"/>
                <a:cs typeface="Arial" panose="020B0604020202020204" pitchFamily="34" charset="0"/>
              </a:rPr>
              <a:t>cell</a:t>
            </a:r>
            <a:r>
              <a:rPr lang="nl-NL" sz="1800" dirty="0">
                <a:latin typeface="Arial" panose="020B0604020202020204" pitchFamily="34" charset="0"/>
                <a:cs typeface="Arial" panose="020B0604020202020204" pitchFamily="34" charset="0"/>
              </a:rPr>
              <a:t>-</a:t>
            </a:r>
            <a:r>
              <a:rPr lang="nl-NL" sz="1800" dirty="0" err="1">
                <a:latin typeface="Arial" panose="020B0604020202020204" pitchFamily="34" charset="0"/>
                <a:cs typeface="Arial" panose="020B0604020202020204" pitchFamily="34" charset="0"/>
              </a:rPr>
              <a:t>library</a:t>
            </a:r>
            <a:r>
              <a:rPr lang="nl-NL" sz="1800" dirty="0">
                <a:latin typeface="Arial" panose="020B0604020202020204" pitchFamily="34" charset="0"/>
                <a:cs typeface="Arial" panose="020B0604020202020204" pitchFamily="34" charset="0"/>
              </a:rPr>
              <a:t>-scherm met je rechter muisknop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op de </a:t>
            </a:r>
            <a:r>
              <a:rPr lang="nl-NL" sz="1800" dirty="0" err="1">
                <a:latin typeface="Arial" panose="020B0604020202020204" pitchFamily="34" charset="0"/>
                <a:cs typeface="Arial" panose="020B0604020202020204" pitchFamily="34" charset="0"/>
              </a:rPr>
              <a:t>cell</a:t>
            </a:r>
            <a:r>
              <a:rPr lang="nl-NL" sz="1800" dirty="0">
                <a:latin typeface="Arial" panose="020B0604020202020204" pitchFamily="34" charset="0"/>
                <a:cs typeface="Arial" panose="020B0604020202020204" pitchFamily="34" charset="0"/>
              </a:rPr>
              <a:t> te klikken. Kies ‘Open </a:t>
            </a:r>
            <a:r>
              <a:rPr lang="nl-NL" sz="1800" dirty="0" err="1">
                <a:latin typeface="Arial" panose="020B0604020202020204" pitchFamily="34" charset="0"/>
                <a:cs typeface="Arial" panose="020B0604020202020204" pitchFamily="34" charset="0"/>
              </a:rPr>
              <a:t>for</a:t>
            </a:r>
            <a:r>
              <a:rPr lang="nl-NL" sz="1800" dirty="0">
                <a:latin typeface="Arial" panose="020B0604020202020204" pitchFamily="34" charset="0"/>
                <a:cs typeface="Arial" panose="020B0604020202020204" pitchFamily="34" charset="0"/>
              </a:rPr>
              <a:t> Editing’.</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De </a:t>
            </a:r>
            <a:r>
              <a:rPr lang="nl-NL" sz="1800" dirty="0" err="1">
                <a:latin typeface="Arial" panose="020B0604020202020204" pitchFamily="34" charset="0"/>
                <a:cs typeface="Arial" panose="020B0604020202020204" pitchFamily="34" charset="0"/>
              </a:rPr>
              <a:t>cellbibliotheek</a:t>
            </a:r>
            <a:r>
              <a:rPr lang="nl-NL" sz="1800" dirty="0">
                <a:latin typeface="Arial" panose="020B0604020202020204" pitchFamily="34" charset="0"/>
                <a:cs typeface="Arial" panose="020B0604020202020204" pitchFamily="34" charset="0"/>
              </a:rPr>
              <a:t> wordt geopend in het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designmodel waar de </a:t>
            </a:r>
            <a:r>
              <a:rPr lang="nl-NL" sz="1800" dirty="0" err="1">
                <a:latin typeface="Arial" panose="020B0604020202020204" pitchFamily="34" charset="0"/>
                <a:cs typeface="Arial" panose="020B0604020202020204" pitchFamily="34" charset="0"/>
              </a:rPr>
              <a:t>cell</a:t>
            </a:r>
            <a:r>
              <a:rPr lang="nl-NL" sz="1800" dirty="0">
                <a:latin typeface="Arial" panose="020B0604020202020204" pitchFamily="34" charset="0"/>
                <a:cs typeface="Arial" panose="020B0604020202020204" pitchFamily="34" charset="0"/>
              </a:rPr>
              <a:t> in staat.</a:t>
            </a:r>
          </a:p>
          <a:p>
            <a:pPr marL="457200" lvl="0" indent="-457200" algn="l">
              <a:buFont typeface="+mj-lt"/>
              <a:buAutoNum type="arabicPeriod"/>
            </a:pPr>
            <a:endParaRPr lang="nl-NL" sz="1800"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pic>
        <p:nvPicPr>
          <p:cNvPr id="9" name="Afbeelding 8">
            <a:extLst>
              <a:ext uri="{FF2B5EF4-FFF2-40B4-BE49-F238E27FC236}">
                <a16:creationId xmlns:a16="http://schemas.microsoft.com/office/drawing/2014/main" id="{2F3CC325-9B75-4AD6-8BF1-A5F8AB5BB00C}"/>
              </a:ext>
            </a:extLst>
          </p:cNvPr>
          <p:cNvPicPr/>
          <p:nvPr/>
        </p:nvPicPr>
        <p:blipFill>
          <a:blip r:embed="rId4"/>
          <a:stretch>
            <a:fillRect/>
          </a:stretch>
        </p:blipFill>
        <p:spPr>
          <a:xfrm>
            <a:off x="6285915" y="3233459"/>
            <a:ext cx="2771775" cy="2900045"/>
          </a:xfrm>
          <a:prstGeom prst="rect">
            <a:avLst/>
          </a:prstGeom>
        </p:spPr>
      </p:pic>
    </p:spTree>
    <p:extLst>
      <p:ext uri="{BB962C8B-B14F-4D97-AF65-F5344CB8AC3E}">
        <p14:creationId xmlns:p14="http://schemas.microsoft.com/office/powerpoint/2010/main" val="253377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6010" y="1068991"/>
            <a:ext cx="8669415" cy="1250340"/>
          </a:xfrm>
          <a:noFill/>
        </p:spPr>
        <p:txBody>
          <a:bodyPr>
            <a:normAutofit fontScale="90000"/>
          </a:bodyPr>
          <a:lstStyle/>
          <a:p>
            <a:r>
              <a:rPr lang="nl-NL" sz="3600" dirty="0">
                <a:latin typeface="Arial Black" panose="020B0A04020102020204" pitchFamily="34" charset="0"/>
              </a:rPr>
              <a:t/>
            </a:r>
            <a:br>
              <a:rPr lang="nl-NL" sz="3600" dirty="0">
                <a:latin typeface="Arial Black" panose="020B0A04020102020204" pitchFamily="34" charset="0"/>
              </a:rPr>
            </a:br>
            <a:r>
              <a:rPr lang="nl-NL" sz="3600" dirty="0">
                <a:latin typeface="Arial Black" panose="020B0A04020102020204" pitchFamily="34" charset="0"/>
              </a:rPr>
              <a:t>Hoe zorg ik ervoor dat mijn </a:t>
            </a:r>
            <a:r>
              <a:rPr lang="nl-NL" sz="3600" dirty="0" err="1">
                <a:latin typeface="Arial Black" panose="020B0A04020102020204" pitchFamily="34" charset="0"/>
              </a:rPr>
              <a:t>cell</a:t>
            </a:r>
            <a:r>
              <a:rPr lang="nl-NL" sz="3600" dirty="0">
                <a:latin typeface="Arial Black" panose="020B0A04020102020204" pitchFamily="34" charset="0"/>
              </a:rPr>
              <a:t> </a:t>
            </a:r>
            <a:r>
              <a:rPr lang="nl-NL" sz="3600" dirty="0" err="1">
                <a:latin typeface="Arial Black" panose="020B0A04020102020204" pitchFamily="34" charset="0"/>
              </a:rPr>
              <a:t>annotatief</a:t>
            </a:r>
            <a:r>
              <a:rPr lang="nl-NL" sz="3600" dirty="0">
                <a:latin typeface="Arial Black" panose="020B0A04020102020204" pitchFamily="34" charset="0"/>
              </a:rPr>
              <a:t> geplaatst kan worden? (2)</a:t>
            </a:r>
          </a:p>
        </p:txBody>
      </p:sp>
      <p:sp>
        <p:nvSpPr>
          <p:cNvPr id="3" name="Ondertitel 2"/>
          <p:cNvSpPr>
            <a:spLocks noGrp="1"/>
          </p:cNvSpPr>
          <p:nvPr>
            <p:ph type="subTitle" idx="1"/>
          </p:nvPr>
        </p:nvSpPr>
        <p:spPr>
          <a:xfrm>
            <a:off x="956568" y="2326222"/>
            <a:ext cx="6858000" cy="3466978"/>
          </a:xfrm>
          <a:noFill/>
        </p:spPr>
        <p:txBody>
          <a:bodyPr>
            <a:normAutofit/>
          </a:bodyPr>
          <a:lstStyle/>
          <a:p>
            <a:pPr marL="457200" lvl="0" indent="-457200" algn="l">
              <a:buFont typeface="+mj-lt"/>
              <a:buAutoNum type="arabicPeriod"/>
            </a:pPr>
            <a:r>
              <a:rPr lang="nl-NL" sz="1800" dirty="0">
                <a:latin typeface="Arial" panose="020B0604020202020204" pitchFamily="34" charset="0"/>
                <a:cs typeface="Arial" panose="020B0604020202020204" pitchFamily="34" charset="0"/>
              </a:rPr>
              <a:t>Ga naar het Models-scherm en kies het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knopje voor informatie over </a:t>
            </a:r>
            <a:r>
              <a:rPr lang="nl-NL" sz="1800" dirty="0" err="1">
                <a:latin typeface="Arial" panose="020B0604020202020204" pitchFamily="34" charset="0"/>
                <a:cs typeface="Arial" panose="020B0604020202020204" pitchFamily="34" charset="0"/>
              </a:rPr>
              <a:t>models</a:t>
            </a:r>
            <a:r>
              <a:rPr lang="nl-NL" sz="1800" dirty="0">
                <a:latin typeface="Arial" panose="020B0604020202020204" pitchFamily="34" charset="0"/>
                <a:cs typeface="Arial" panose="020B0604020202020204" pitchFamily="34" charset="0"/>
              </a:rPr>
              <a:t>:</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In het informatiescherm zie je helemaal</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onderin de</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optie ‘</a:t>
            </a:r>
            <a:r>
              <a:rPr lang="nl-NL" sz="1800" dirty="0" err="1">
                <a:latin typeface="Arial" panose="020B0604020202020204" pitchFamily="34" charset="0"/>
                <a:cs typeface="Arial" panose="020B0604020202020204" pitchFamily="34" charset="0"/>
              </a:rPr>
              <a:t>Can</a:t>
            </a:r>
            <a:r>
              <a:rPr lang="nl-NL" sz="1800" dirty="0">
                <a:latin typeface="Arial" panose="020B0604020202020204" pitchFamily="34" charset="0"/>
                <a:cs typeface="Arial" panose="020B0604020202020204" pitchFamily="34" charset="0"/>
              </a:rPr>
              <a:t/>
            </a:r>
            <a:br>
              <a:rPr lang="nl-NL" sz="1800" dirty="0">
                <a:latin typeface="Arial" panose="020B0604020202020204" pitchFamily="34" charset="0"/>
                <a:cs typeface="Arial" panose="020B0604020202020204" pitchFamily="34" charset="0"/>
              </a:rPr>
            </a:br>
            <a:r>
              <a:rPr lang="nl-NL" sz="1800" dirty="0" err="1">
                <a:latin typeface="Arial" panose="020B0604020202020204" pitchFamily="34" charset="0"/>
                <a:cs typeface="Arial" panose="020B0604020202020204" pitchFamily="34" charset="0"/>
              </a:rPr>
              <a:t>be</a:t>
            </a: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placed</a:t>
            </a:r>
            <a:r>
              <a:rPr lang="nl-NL" sz="1800" dirty="0">
                <a:latin typeface="Arial" panose="020B0604020202020204" pitchFamily="34" charset="0"/>
                <a:cs typeface="Arial" panose="020B0604020202020204" pitchFamily="34" charset="0"/>
              </a:rPr>
              <a:t> as </a:t>
            </a:r>
            <a:br>
              <a:rPr lang="nl-NL" sz="1800" dirty="0">
                <a:latin typeface="Arial" panose="020B0604020202020204" pitchFamily="34" charset="0"/>
                <a:cs typeface="Arial" panose="020B0604020202020204" pitchFamily="34" charset="0"/>
              </a:rPr>
            </a:br>
            <a:r>
              <a:rPr lang="nl-NL" sz="1800" dirty="0" err="1">
                <a:latin typeface="Arial" panose="020B0604020202020204" pitchFamily="34" charset="0"/>
                <a:cs typeface="Arial" panose="020B0604020202020204" pitchFamily="34" charset="0"/>
              </a:rPr>
              <a:t>Annotationcell</a:t>
            </a:r>
            <a:r>
              <a:rPr lang="nl-NL" sz="1800" dirty="0">
                <a:latin typeface="Arial" panose="020B0604020202020204" pitchFamily="34" charset="0"/>
                <a:cs typeface="Arial" panose="020B0604020202020204" pitchFamily="34" charset="0"/>
              </a:rPr>
              <a:t>’.</a:t>
            </a:r>
          </a:p>
          <a:p>
            <a:pPr marL="457200" lvl="0" indent="-457200" algn="l">
              <a:buFont typeface="+mj-lt"/>
              <a:buAutoNum type="arabicPeriod"/>
            </a:pPr>
            <a:r>
              <a:rPr lang="nl-NL" sz="1800" dirty="0">
                <a:latin typeface="Arial" panose="020B0604020202020204" pitchFamily="34" charset="0"/>
                <a:cs typeface="Arial" panose="020B0604020202020204" pitchFamily="34" charset="0"/>
              </a:rPr>
              <a:t>Hier moet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‘True’ achter</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staan.</a:t>
            </a:r>
          </a:p>
          <a:p>
            <a:pPr marL="457200" lvl="0" indent="-457200" algn="l">
              <a:buFont typeface="+mj-lt"/>
              <a:buAutoNum type="arabicPeriod"/>
            </a:pPr>
            <a:endParaRPr lang="nl-NL" sz="1800"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BFEF9E77-2CD3-4898-8B56-E2544D58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534" y="6249880"/>
            <a:ext cx="2710156" cy="487828"/>
          </a:xfrm>
          <a:prstGeom prst="rect">
            <a:avLst/>
          </a:prstGeom>
        </p:spPr>
      </p:pic>
      <p:pic>
        <p:nvPicPr>
          <p:cNvPr id="7" name="Afbeelding 6">
            <a:extLst>
              <a:ext uri="{FF2B5EF4-FFF2-40B4-BE49-F238E27FC236}">
                <a16:creationId xmlns:a16="http://schemas.microsoft.com/office/drawing/2014/main" id="{CE412546-09EE-4341-8714-FB9CE801E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10" y="5790090"/>
            <a:ext cx="919579" cy="919579"/>
          </a:xfrm>
          <a:prstGeom prst="rect">
            <a:avLst/>
          </a:prstGeom>
        </p:spPr>
      </p:pic>
      <p:pic>
        <p:nvPicPr>
          <p:cNvPr id="8" name="Afbeelding 7">
            <a:extLst>
              <a:ext uri="{FF2B5EF4-FFF2-40B4-BE49-F238E27FC236}">
                <a16:creationId xmlns:a16="http://schemas.microsoft.com/office/drawing/2014/main" id="{96C54213-EAB1-4835-BF43-BA501EA31F5E}"/>
              </a:ext>
            </a:extLst>
          </p:cNvPr>
          <p:cNvPicPr/>
          <p:nvPr/>
        </p:nvPicPr>
        <p:blipFill>
          <a:blip r:embed="rId4"/>
          <a:stretch>
            <a:fillRect/>
          </a:stretch>
        </p:blipFill>
        <p:spPr>
          <a:xfrm>
            <a:off x="6248400" y="2326222"/>
            <a:ext cx="2209800" cy="1876425"/>
          </a:xfrm>
          <a:prstGeom prst="rect">
            <a:avLst/>
          </a:prstGeom>
        </p:spPr>
      </p:pic>
      <p:pic>
        <p:nvPicPr>
          <p:cNvPr id="10" name="Afbeelding 9">
            <a:extLst>
              <a:ext uri="{FF2B5EF4-FFF2-40B4-BE49-F238E27FC236}">
                <a16:creationId xmlns:a16="http://schemas.microsoft.com/office/drawing/2014/main" id="{E5062EA1-7AB3-44AB-BBAF-5C93342536BF}"/>
              </a:ext>
            </a:extLst>
          </p:cNvPr>
          <p:cNvPicPr/>
          <p:nvPr/>
        </p:nvPicPr>
        <p:blipFill>
          <a:blip r:embed="rId5"/>
          <a:stretch>
            <a:fillRect/>
          </a:stretch>
        </p:blipFill>
        <p:spPr>
          <a:xfrm>
            <a:off x="3354187" y="3377915"/>
            <a:ext cx="2993347" cy="2996214"/>
          </a:xfrm>
          <a:prstGeom prst="rect">
            <a:avLst/>
          </a:prstGeom>
        </p:spPr>
      </p:pic>
    </p:spTree>
    <p:extLst>
      <p:ext uri="{BB962C8B-B14F-4D97-AF65-F5344CB8AC3E}">
        <p14:creationId xmlns:p14="http://schemas.microsoft.com/office/powerpoint/2010/main" val="176032961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huisstijl Summerschool 2017.potx [Alleen-lezen]" id="{9D31DF45-03B0-42FA-B771-3452E64C405D}" vid="{EED407BE-578F-4A4B-BAC8-AA9F8A3BF4E1}"/>
    </a:ext>
  </a:extLst>
</a:theme>
</file>

<file path=docProps/app.xml><?xml version="1.0" encoding="utf-8"?>
<Properties xmlns="http://schemas.openxmlformats.org/officeDocument/2006/extended-properties" xmlns:vt="http://schemas.openxmlformats.org/officeDocument/2006/docPropsVTypes">
  <Template>Presentatie huisstijl Summerschool 2018</Template>
  <TotalTime>103</TotalTime>
  <Words>1048</Words>
  <Application>Microsoft Office PowerPoint</Application>
  <PresentationFormat>Diavoorstelling (4:3)</PresentationFormat>
  <Paragraphs>97</Paragraphs>
  <Slides>29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Arial Black</vt:lpstr>
      <vt:lpstr>Calibri</vt:lpstr>
      <vt:lpstr>Calibri Light</vt:lpstr>
      <vt:lpstr>Times New Roman</vt:lpstr>
      <vt:lpstr>Kantoorthema</vt:lpstr>
      <vt:lpstr>Annotation Scale</vt:lpstr>
      <vt:lpstr>Wat is ‘Annotation’?</vt:lpstr>
      <vt:lpstr>Wat wordt bedoeld met Annotation Scale?</vt:lpstr>
      <vt:lpstr> Waarvoor gebruik je  Annotation Scale?</vt:lpstr>
      <vt:lpstr> Welke objecten kun je plaatsen met Annotation Scale?</vt:lpstr>
      <vt:lpstr> Wat is de beste manier om annotatieve teksten en maatvoeringen te plaatsen?</vt:lpstr>
      <vt:lpstr> Wat is de beste manier om annotatieve cellen te plaatsen?</vt:lpstr>
      <vt:lpstr> Hoe zorg ik ervoor dat mijn cell annotatief geplaatst kan worden?</vt:lpstr>
      <vt:lpstr> Hoe zorg ik ervoor dat mijn cell annotatief geplaatst kan worden? (2)</vt:lpstr>
      <vt:lpstr> Voordelen van het gebruik van Annotatieve objecten</vt:lpstr>
      <vt:lpstr> Nu gaan we zelf aan de slag!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Zijn er nog vragen</vt:lpstr>
      <vt:lpstr>Voor meer Tips&amp; Tricks:</vt:lpstr>
      <vt:lpstr>Bezoek onze stand Migratie naar CE Optimize NLCS CE Blended Learning Vacatures  Én een voorproefje van “Het Nieuwe MicroStation boek”!</vt:lpstr>
    </vt:vector>
  </TitlesOfParts>
  <Company>kentet Unattendeds ©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Mattijs Bekkers</dc:creator>
  <cp:lastModifiedBy>Windows User</cp:lastModifiedBy>
  <cp:revision>18</cp:revision>
  <dcterms:created xsi:type="dcterms:W3CDTF">2018-10-20T05:06:10Z</dcterms:created>
  <dcterms:modified xsi:type="dcterms:W3CDTF">2019-05-15T08:10:35Z</dcterms:modified>
</cp:coreProperties>
</file>