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62" r:id="rId6"/>
    <p:sldId id="266" r:id="rId7"/>
    <p:sldId id="263" r:id="rId8"/>
    <p:sldId id="264" r:id="rId9"/>
    <p:sldId id="267" r:id="rId10"/>
    <p:sldId id="258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0557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4509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32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5259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268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6847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11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27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6566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311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1716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4ACEF-3E76-49A4-AC18-DFE6F516D658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46D6A-C2BE-4067-8FC4-637A1A5C9B5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269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16643" y="2992232"/>
            <a:ext cx="7772400" cy="1250340"/>
          </a:xfrm>
          <a:noFill/>
        </p:spPr>
        <p:txBody>
          <a:bodyPr>
            <a:normAutofit fontScale="90000"/>
          </a:bodyPr>
          <a:lstStyle/>
          <a:p>
            <a:r>
              <a:rPr lang="nl-NL" dirty="0"/>
              <a:t>Verschillen tussen MicroStation V8i en CONNECT</a:t>
            </a:r>
            <a:endParaRPr lang="nl-NL" sz="3600" dirty="0">
              <a:latin typeface="Arial Black" panose="020B0A0402010202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8285" y="5542547"/>
            <a:ext cx="11975430" cy="1188658"/>
          </a:xfrm>
          <a:noFill/>
        </p:spPr>
        <p:txBody>
          <a:bodyPr/>
          <a:lstStyle/>
          <a:p>
            <a:r>
              <a:rPr lang="en-US" dirty="0"/>
              <a:t>Dirk Boonstra, Senior Consultant					Dirk.Boonstra@Bentley.com</a:t>
            </a:r>
            <a:endParaRPr lang="nl-NL" dirty="0">
              <a:latin typeface="Arial Black" panose="020B0A04020102020204" pitchFamily="34" charset="0"/>
            </a:endParaRPr>
          </a:p>
        </p:txBody>
      </p:sp>
      <p:pic>
        <p:nvPicPr>
          <p:cNvPr id="1026" name="Picture 1" descr="220th_sm_2dLxfvypSfW3">
            <a:extLst>
              <a:ext uri="{FF2B5EF4-FFF2-40B4-BE49-F238E27FC236}">
                <a16:creationId xmlns:a16="http://schemas.microsoft.com/office/drawing/2014/main" id="{FF484275-012E-450F-9043-0DC13CE095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5879" y="6036594"/>
            <a:ext cx="16383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7105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152650" y="1402619"/>
            <a:ext cx="7886700" cy="2423423"/>
          </a:xfrm>
          <a:noFill/>
        </p:spPr>
        <p:txBody>
          <a:bodyPr>
            <a:normAutofit/>
          </a:bodyPr>
          <a:lstStyle/>
          <a:p>
            <a:r>
              <a:rPr lang="nl-NL" sz="2800" dirty="0">
                <a:latin typeface="Arial Black" panose="020B0A04020102020204" pitchFamily="34" charset="0"/>
              </a:rPr>
              <a:t>Vragen (over MicroStation CONNECT)?</a:t>
            </a:r>
          </a:p>
        </p:txBody>
      </p:sp>
      <p:pic>
        <p:nvPicPr>
          <p:cNvPr id="5" name="Picture 1" descr="220th_sm_2dLxfvypSfW3">
            <a:extLst>
              <a:ext uri="{FF2B5EF4-FFF2-40B4-BE49-F238E27FC236}">
                <a16:creationId xmlns:a16="http://schemas.microsoft.com/office/drawing/2014/main" id="{58E56EEF-8F9C-4659-8A3E-D98F57FA1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6782" y="5775159"/>
            <a:ext cx="3525218" cy="1082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7590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873188" y="3036110"/>
            <a:ext cx="9551078" cy="1325563"/>
          </a:xfrm>
          <a:noFill/>
        </p:spPr>
        <p:txBody>
          <a:bodyPr>
            <a:normAutofit/>
          </a:bodyPr>
          <a:lstStyle/>
          <a:p>
            <a:r>
              <a:rPr lang="nl-NL" sz="2800" dirty="0">
                <a:latin typeface="Arial Black" panose="020B0A04020102020204" pitchFamily="34" charset="0"/>
              </a:rPr>
              <a:t>Veel plezier met MicroStation CONNECT!</a:t>
            </a:r>
          </a:p>
        </p:txBody>
      </p:sp>
      <p:pic>
        <p:nvPicPr>
          <p:cNvPr id="5" name="Picture 1" descr="220th_sm_2dLxfvypSfW3">
            <a:extLst>
              <a:ext uri="{FF2B5EF4-FFF2-40B4-BE49-F238E27FC236}">
                <a16:creationId xmlns:a16="http://schemas.microsoft.com/office/drawing/2014/main" id="{7262ABB8-7D0E-4AC4-92BF-CEEFAD07B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6782" y="5775159"/>
            <a:ext cx="3525218" cy="1082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3701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D67D96-7621-4B26-AA00-96CED3933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17528"/>
            <a:ext cx="10515600" cy="950326"/>
          </a:xfrm>
        </p:spPr>
        <p:txBody>
          <a:bodyPr/>
          <a:lstStyle/>
          <a:p>
            <a:r>
              <a:rPr lang="nl-NL" dirty="0"/>
              <a:t>Wat is er nieuw?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92BCF9-708F-434F-ACFF-F1C8D5912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1390"/>
            <a:ext cx="10515600" cy="5566610"/>
          </a:xfrm>
        </p:spPr>
        <p:txBody>
          <a:bodyPr>
            <a:normAutofit fontScale="77500" lnSpcReduction="20000"/>
          </a:bodyPr>
          <a:lstStyle/>
          <a:p>
            <a:pPr marL="285750" indent="-285750"/>
            <a:r>
              <a:rPr lang="en-US" sz="3200" b="1" dirty="0">
                <a:solidFill>
                  <a:srgbClr val="038ADB"/>
                </a:solidFill>
              </a:rPr>
              <a:t>Data Interoperability </a:t>
            </a:r>
            <a:r>
              <a:rPr lang="en-US" dirty="0"/>
              <a:t>– </a:t>
            </a:r>
            <a:r>
              <a:rPr lang="en-US" dirty="0" err="1"/>
              <a:t>Uitwisselen</a:t>
            </a:r>
            <a:r>
              <a:rPr lang="en-US" dirty="0"/>
              <a:t> data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systemin. Import/Export. </a:t>
            </a:r>
            <a:r>
              <a:rPr lang="en-US" dirty="0" err="1"/>
              <a:t>Maakt</a:t>
            </a:r>
            <a:r>
              <a:rPr lang="en-US" dirty="0"/>
              <a:t> het </a:t>
            </a:r>
            <a:r>
              <a:rPr lang="en-US" dirty="0" err="1"/>
              <a:t>voor</a:t>
            </a:r>
            <a:r>
              <a:rPr lang="en-US" dirty="0"/>
              <a:t> MicroStation </a:t>
            </a:r>
            <a:r>
              <a:rPr lang="en-US" dirty="0" err="1"/>
              <a:t>mogelijk</a:t>
            </a:r>
            <a:r>
              <a:rPr lang="en-US" dirty="0"/>
              <a:t> om </a:t>
            </a:r>
            <a:r>
              <a:rPr lang="en-US" dirty="0" err="1"/>
              <a:t>beter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werken</a:t>
            </a:r>
            <a:r>
              <a:rPr lang="en-US" dirty="0"/>
              <a:t> met </a:t>
            </a:r>
            <a:r>
              <a:rPr lang="en-US" dirty="0" err="1"/>
              <a:t>nader</a:t>
            </a:r>
            <a:r>
              <a:rPr lang="en-US" dirty="0"/>
              <a:t> </a:t>
            </a:r>
            <a:r>
              <a:rPr lang="en-US" dirty="0" err="1"/>
              <a:t>bestands</a:t>
            </a:r>
            <a:r>
              <a:rPr lang="en-US" dirty="0"/>
              <a:t> </a:t>
            </a:r>
            <a:r>
              <a:rPr lang="en-US" dirty="0" err="1"/>
              <a:t>formaten</a:t>
            </a:r>
            <a:r>
              <a:rPr lang="en-US" dirty="0"/>
              <a:t>. </a:t>
            </a:r>
            <a:r>
              <a:rPr lang="en-US" dirty="0" err="1"/>
              <a:t>Denk</a:t>
            </a:r>
            <a:r>
              <a:rPr lang="en-US" dirty="0"/>
              <a:t> </a:t>
            </a:r>
            <a:r>
              <a:rPr lang="en-US" dirty="0" err="1"/>
              <a:t>aan:DWG</a:t>
            </a:r>
            <a:r>
              <a:rPr lang="en-US" dirty="0"/>
              <a:t>, IFC, en SketchUp om </a:t>
            </a:r>
            <a:r>
              <a:rPr lang="en-US" dirty="0" err="1"/>
              <a:t>er</a:t>
            </a:r>
            <a:r>
              <a:rPr lang="en-US" dirty="0"/>
              <a:t> maar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paar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noemen</a:t>
            </a:r>
            <a:r>
              <a:rPr lang="en-US" dirty="0"/>
              <a:t>.</a:t>
            </a:r>
          </a:p>
          <a:p>
            <a:pPr marL="285750" indent="-285750"/>
            <a:r>
              <a:rPr lang="en-US" sz="3200" b="1" dirty="0">
                <a:solidFill>
                  <a:srgbClr val="038ADB"/>
                </a:solidFill>
              </a:rPr>
              <a:t>Item Types </a:t>
            </a:r>
            <a:r>
              <a:rPr lang="en-US" dirty="0"/>
              <a:t>– Je </a:t>
            </a:r>
            <a:r>
              <a:rPr lang="en-US" dirty="0" err="1"/>
              <a:t>zelf</a:t>
            </a:r>
            <a:r>
              <a:rPr lang="en-US" dirty="0"/>
              <a:t> </a:t>
            </a:r>
            <a:r>
              <a:rPr lang="en-US" dirty="0" err="1"/>
              <a:t>gedefinieerde</a:t>
            </a:r>
            <a:r>
              <a:rPr lang="en-US" dirty="0"/>
              <a:t> </a:t>
            </a:r>
            <a:r>
              <a:rPr lang="en-US" dirty="0" err="1"/>
              <a:t>eigenschappen</a:t>
            </a:r>
            <a:r>
              <a:rPr lang="en-US" dirty="0"/>
              <a:t> van </a:t>
            </a:r>
            <a:r>
              <a:rPr lang="en-US" dirty="0" err="1"/>
              <a:t>elementen</a:t>
            </a:r>
            <a:r>
              <a:rPr lang="en-US" dirty="0"/>
              <a:t>.</a:t>
            </a:r>
          </a:p>
          <a:p>
            <a:pPr marL="285750" indent="-285750"/>
            <a:r>
              <a:rPr lang="en-US" sz="3200" b="1" dirty="0">
                <a:solidFill>
                  <a:srgbClr val="038ADB"/>
                </a:solidFill>
              </a:rPr>
              <a:t>Reports</a:t>
            </a:r>
            <a:r>
              <a:rPr lang="en-US" dirty="0"/>
              <a:t> – </a:t>
            </a:r>
            <a:r>
              <a:rPr lang="en-US" dirty="0" err="1"/>
              <a:t>Rapporteren</a:t>
            </a:r>
            <a:r>
              <a:rPr lang="en-US" dirty="0"/>
              <a:t> van </a:t>
            </a:r>
            <a:r>
              <a:rPr lang="en-US" dirty="0" err="1"/>
              <a:t>eigenschappen</a:t>
            </a:r>
            <a:r>
              <a:rPr lang="en-US" dirty="0"/>
              <a:t> en </a:t>
            </a:r>
            <a:r>
              <a:rPr lang="en-US" dirty="0" err="1"/>
              <a:t>elemeten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Model.</a:t>
            </a:r>
          </a:p>
          <a:p>
            <a:pPr marL="285750" indent="-285750"/>
            <a:r>
              <a:rPr lang="en-US" sz="3200" b="1" dirty="0">
                <a:solidFill>
                  <a:srgbClr val="038ADB"/>
                </a:solidFill>
              </a:rPr>
              <a:t>Tables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nieuw</a:t>
            </a:r>
            <a:r>
              <a:rPr lang="en-US" dirty="0"/>
              <a:t> MicroStation element type, </a:t>
            </a:r>
            <a:r>
              <a:rPr lang="en-US" dirty="0" err="1"/>
              <a:t>werkt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Excel Sheet, om data in table </a:t>
            </a:r>
            <a:r>
              <a:rPr lang="en-US" dirty="0" err="1"/>
              <a:t>vorm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presenteren</a:t>
            </a:r>
            <a:r>
              <a:rPr lang="en-US" dirty="0"/>
              <a:t>.</a:t>
            </a:r>
          </a:p>
          <a:p>
            <a:pPr marL="285750" indent="-285750"/>
            <a:r>
              <a:rPr lang="en-US" sz="3200" b="1" dirty="0">
                <a:solidFill>
                  <a:srgbClr val="038ADB"/>
                </a:solidFill>
              </a:rPr>
              <a:t>Sheet Index </a:t>
            </a:r>
            <a:r>
              <a:rPr lang="en-US" dirty="0"/>
              <a:t>–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centrale</a:t>
            </a:r>
            <a:r>
              <a:rPr lang="en-US" dirty="0"/>
              <a:t> (in de .</a:t>
            </a:r>
            <a:r>
              <a:rPr lang="en-US" dirty="0" err="1"/>
              <a:t>dgnws</a:t>
            </a:r>
            <a:r>
              <a:rPr lang="en-US" dirty="0"/>
              <a:t>) </a:t>
            </a:r>
            <a:r>
              <a:rPr lang="en-US" dirty="0" err="1"/>
              <a:t>plaats</a:t>
            </a:r>
            <a:r>
              <a:rPr lang="en-US" dirty="0"/>
              <a:t> om plot sheet </a:t>
            </a:r>
            <a:r>
              <a:rPr lang="en-US" dirty="0" err="1"/>
              <a:t>modellen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beheren</a:t>
            </a:r>
            <a:r>
              <a:rPr lang="en-US" dirty="0"/>
              <a:t>.</a:t>
            </a:r>
          </a:p>
          <a:p>
            <a:pPr marL="285750" indent="-285750"/>
            <a:r>
              <a:rPr lang="en-US" sz="3200" b="1" dirty="0">
                <a:solidFill>
                  <a:srgbClr val="038ADB"/>
                </a:solidFill>
              </a:rPr>
              <a:t>Parametric Modeling </a:t>
            </a:r>
            <a:r>
              <a:rPr lang="en-US" dirty="0"/>
              <a:t>– Parametric modeling </a:t>
            </a:r>
            <a:r>
              <a:rPr lang="en-US" dirty="0" err="1"/>
              <a:t>gebruikt</a:t>
            </a:r>
            <a:r>
              <a:rPr lang="en-US" dirty="0"/>
              <a:t> parameters om de </a:t>
            </a:r>
            <a:r>
              <a:rPr lang="en-US" dirty="0" err="1"/>
              <a:t>afmetingen</a:t>
            </a:r>
            <a:r>
              <a:rPr lang="en-US" dirty="0"/>
              <a:t> en de </a:t>
            </a:r>
            <a:r>
              <a:rPr lang="en-US" dirty="0" err="1"/>
              <a:t>vorm</a:t>
            </a:r>
            <a:r>
              <a:rPr lang="en-US" dirty="0"/>
              <a:t> van </a:t>
            </a:r>
            <a:r>
              <a:rPr lang="en-US" dirty="0" err="1"/>
              <a:t>elementen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bepalen</a:t>
            </a:r>
            <a:r>
              <a:rPr lang="en-US" dirty="0"/>
              <a:t> en om die </a:t>
            </a:r>
            <a:r>
              <a:rPr lang="en-US" dirty="0" err="1"/>
              <a:t>eenvoudig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aanpassen</a:t>
            </a:r>
            <a:r>
              <a:rPr lang="en-US" dirty="0"/>
              <a:t>.</a:t>
            </a:r>
          </a:p>
          <a:p>
            <a:pPr marL="285750" indent="-285750"/>
            <a:r>
              <a:rPr lang="en-US" sz="3200" b="1" dirty="0">
                <a:solidFill>
                  <a:srgbClr val="038ADB"/>
                </a:solidFill>
              </a:rPr>
              <a:t>Labels</a:t>
            </a:r>
            <a:r>
              <a:rPr lang="en-US" dirty="0"/>
              <a:t> – </a:t>
            </a:r>
            <a:r>
              <a:rPr lang="en-US" dirty="0" err="1"/>
              <a:t>Een</a:t>
            </a:r>
            <a:r>
              <a:rPr lang="en-US" dirty="0"/>
              <a:t> cell om </a:t>
            </a:r>
            <a:r>
              <a:rPr lang="en-US" dirty="0" err="1"/>
              <a:t>een</a:t>
            </a:r>
            <a:r>
              <a:rPr lang="en-US" dirty="0"/>
              <a:t> label (</a:t>
            </a:r>
            <a:r>
              <a:rPr lang="en-US" dirty="0" err="1"/>
              <a:t>tekst</a:t>
            </a:r>
            <a:r>
              <a:rPr lang="en-US" dirty="0"/>
              <a:t>)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element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zetten</a:t>
            </a:r>
            <a:r>
              <a:rPr lang="en-US" dirty="0"/>
              <a:t>. De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komt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de Item Type van het element.</a:t>
            </a:r>
          </a:p>
          <a:p>
            <a:pPr marL="285750" indent="-285750"/>
            <a:r>
              <a:rPr lang="en-US" sz="3200" b="1" dirty="0">
                <a:solidFill>
                  <a:srgbClr val="038ADB"/>
                </a:solidFill>
              </a:rPr>
              <a:t>Updated Geographic Coordinate Systems </a:t>
            </a:r>
            <a:r>
              <a:rPr lang="en-US" dirty="0"/>
              <a:t>–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nieuwe</a:t>
            </a:r>
            <a:r>
              <a:rPr lang="en-US" dirty="0"/>
              <a:t> GCS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toegevoegd</a:t>
            </a:r>
            <a:r>
              <a:rPr lang="en-US" dirty="0"/>
              <a:t> en je </a:t>
            </a:r>
            <a:r>
              <a:rPr lang="en-US" dirty="0" err="1"/>
              <a:t>kan</a:t>
            </a:r>
            <a:r>
              <a:rPr lang="en-US" dirty="0"/>
              <a:t> je eigen GCS </a:t>
            </a:r>
            <a:r>
              <a:rPr lang="en-US" dirty="0" err="1"/>
              <a:t>maken</a:t>
            </a:r>
            <a:r>
              <a:rPr lang="en-US" dirty="0"/>
              <a:t>. </a:t>
            </a:r>
          </a:p>
          <a:p>
            <a:pPr marL="285750" indent="-285750"/>
            <a:r>
              <a:rPr lang="en-US" dirty="0">
                <a:solidFill>
                  <a:srgbClr val="038ADB"/>
                </a:solidFill>
              </a:rPr>
              <a:t>En </a:t>
            </a:r>
            <a:r>
              <a:rPr lang="en-US" dirty="0" err="1">
                <a:solidFill>
                  <a:srgbClr val="038ADB"/>
                </a:solidFill>
              </a:rPr>
              <a:t>veel</a:t>
            </a:r>
            <a:r>
              <a:rPr lang="en-US" dirty="0">
                <a:solidFill>
                  <a:srgbClr val="038ADB"/>
                </a:solidFill>
              </a:rPr>
              <a:t> </a:t>
            </a:r>
            <a:r>
              <a:rPr lang="en-US" dirty="0" err="1">
                <a:solidFill>
                  <a:srgbClr val="038ADB"/>
                </a:solidFill>
              </a:rPr>
              <a:t>meer</a:t>
            </a:r>
            <a:r>
              <a:rPr lang="en-US" dirty="0">
                <a:solidFill>
                  <a:srgbClr val="038ADB"/>
                </a:solidFill>
              </a:rPr>
              <a:t> is </a:t>
            </a:r>
            <a:r>
              <a:rPr lang="en-US" dirty="0" err="1">
                <a:solidFill>
                  <a:srgbClr val="038ADB"/>
                </a:solidFill>
              </a:rPr>
              <a:t>er</a:t>
            </a:r>
            <a:r>
              <a:rPr lang="en-US" dirty="0">
                <a:solidFill>
                  <a:srgbClr val="038ADB"/>
                </a:solidFill>
              </a:rPr>
              <a:t> en </a:t>
            </a:r>
            <a:r>
              <a:rPr lang="en-US" dirty="0" err="1">
                <a:solidFill>
                  <a:srgbClr val="038ADB"/>
                </a:solidFill>
              </a:rPr>
              <a:t>nieuwe</a:t>
            </a:r>
            <a:r>
              <a:rPr lang="en-US" dirty="0">
                <a:solidFill>
                  <a:srgbClr val="038ADB"/>
                </a:solidFill>
              </a:rPr>
              <a:t> </a:t>
            </a:r>
            <a:r>
              <a:rPr lang="en-US" dirty="0" err="1">
                <a:solidFill>
                  <a:srgbClr val="038ADB"/>
                </a:solidFill>
              </a:rPr>
              <a:t>functies</a:t>
            </a:r>
            <a:r>
              <a:rPr lang="en-US" dirty="0">
                <a:solidFill>
                  <a:srgbClr val="038ADB"/>
                </a:solidFill>
              </a:rPr>
              <a:t> </a:t>
            </a:r>
            <a:r>
              <a:rPr lang="en-US" dirty="0" err="1">
                <a:solidFill>
                  <a:srgbClr val="038ADB"/>
                </a:solidFill>
              </a:rPr>
              <a:t>komen</a:t>
            </a:r>
            <a:r>
              <a:rPr lang="en-US" dirty="0">
                <a:solidFill>
                  <a:srgbClr val="038ADB"/>
                </a:solidFill>
              </a:rPr>
              <a:t> </a:t>
            </a:r>
            <a:r>
              <a:rPr lang="en-US" dirty="0" err="1">
                <a:solidFill>
                  <a:srgbClr val="038ADB"/>
                </a:solidFill>
              </a:rPr>
              <a:t>er</a:t>
            </a:r>
            <a:r>
              <a:rPr lang="en-US" dirty="0">
                <a:solidFill>
                  <a:srgbClr val="038ADB"/>
                </a:solidFill>
              </a:rPr>
              <a:t> </a:t>
            </a:r>
            <a:r>
              <a:rPr lang="en-US" dirty="0" err="1">
                <a:solidFill>
                  <a:srgbClr val="038ADB"/>
                </a:solidFill>
              </a:rPr>
              <a:t>aan</a:t>
            </a:r>
            <a:r>
              <a:rPr lang="en-US" dirty="0">
                <a:solidFill>
                  <a:srgbClr val="038ADB"/>
                </a:solidFill>
              </a:rPr>
              <a:t> …</a:t>
            </a:r>
            <a:endParaRPr lang="nl-NL" dirty="0"/>
          </a:p>
        </p:txBody>
      </p:sp>
      <p:pic>
        <p:nvPicPr>
          <p:cNvPr id="4" name="Picture 1" descr="220th_sm_2dLxfvypSfW3">
            <a:extLst>
              <a:ext uri="{FF2B5EF4-FFF2-40B4-BE49-F238E27FC236}">
                <a16:creationId xmlns:a16="http://schemas.microsoft.com/office/drawing/2014/main" id="{7882C50F-D1E5-40DB-A599-8B6876EBA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6269205"/>
            <a:ext cx="16383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4372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2158" y="723900"/>
            <a:ext cx="4287442" cy="504825"/>
          </a:xfrm>
          <a:noFill/>
        </p:spPr>
        <p:txBody>
          <a:bodyPr>
            <a:normAutofit/>
          </a:bodyPr>
          <a:lstStyle/>
          <a:p>
            <a:r>
              <a:rPr lang="nl-NL" sz="2400" dirty="0">
                <a:latin typeface="Arial Black" panose="020B0A04020102020204" pitchFamily="34" charset="0"/>
              </a:rPr>
              <a:t>De </a:t>
            </a:r>
            <a:r>
              <a:rPr lang="nl-NL" sz="2400" dirty="0" err="1">
                <a:latin typeface="Arial Black" panose="020B0A04020102020204" pitchFamily="34" charset="0"/>
              </a:rPr>
              <a:t>Ribbon</a:t>
            </a:r>
            <a:r>
              <a:rPr lang="nl-NL" sz="2400" dirty="0">
                <a:latin typeface="Arial Black" panose="020B0A04020102020204" pitchFamily="34" charset="0"/>
              </a:rPr>
              <a:t> interface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38124" y="2667000"/>
            <a:ext cx="11649075" cy="3909646"/>
          </a:xfrm>
          <a:noFill/>
        </p:spPr>
        <p:txBody>
          <a:bodyPr>
            <a:normAutofit lnSpcReduction="10000"/>
          </a:bodyPr>
          <a:lstStyle/>
          <a:p>
            <a:r>
              <a:rPr lang="nl-NL" sz="2400" dirty="0" err="1">
                <a:latin typeface="Arial Black" panose="020B0A04020102020204" pitchFamily="34" charset="0"/>
              </a:rPr>
              <a:t>Workspace</a:t>
            </a:r>
            <a:r>
              <a:rPr lang="nl-NL" sz="2400" dirty="0">
                <a:latin typeface="Arial Black" panose="020B0A04020102020204" pitchFamily="34" charset="0"/>
              </a:rPr>
              <a:t>: TMC  </a:t>
            </a:r>
            <a:r>
              <a:rPr lang="nl-NL" sz="2400" dirty="0" err="1">
                <a:latin typeface="Arial Black" panose="020B0A04020102020204" pitchFamily="34" charset="0"/>
              </a:rPr>
              <a:t>Workset</a:t>
            </a:r>
            <a:r>
              <a:rPr lang="nl-NL" sz="2400" dirty="0">
                <a:latin typeface="Arial Black" panose="020B0A04020102020204" pitchFamily="34" charset="0"/>
              </a:rPr>
              <a:t>: </a:t>
            </a:r>
            <a:r>
              <a:rPr lang="nl-NL" sz="2400" dirty="0" err="1">
                <a:latin typeface="Arial Black" panose="020B0A04020102020204" pitchFamily="34" charset="0"/>
              </a:rPr>
              <a:t>WatIsAnders</a:t>
            </a:r>
            <a:endParaRPr lang="nl-NL" sz="2400" dirty="0">
              <a:latin typeface="Arial Black" panose="020B0A04020102020204" pitchFamily="34" charset="0"/>
            </a:endParaRPr>
          </a:p>
          <a:p>
            <a:r>
              <a:rPr lang="nl-NL" sz="2400" dirty="0" err="1">
                <a:latin typeface="Arial Black" panose="020B0A04020102020204" pitchFamily="34" charset="0"/>
              </a:rPr>
              <a:t>WorkFlow</a:t>
            </a:r>
            <a:endParaRPr lang="nl-NL" sz="2400" dirty="0">
              <a:latin typeface="Arial Black" panose="020B0A04020102020204" pitchFamily="34" charset="0"/>
            </a:endParaRPr>
          </a:p>
          <a:p>
            <a:r>
              <a:rPr lang="nl-NL" sz="2400" dirty="0">
                <a:latin typeface="Arial Black" panose="020B0A04020102020204" pitchFamily="34" charset="0"/>
              </a:rPr>
              <a:t>Quick Access </a:t>
            </a:r>
            <a:r>
              <a:rPr lang="nl-NL" sz="2400" dirty="0" err="1">
                <a:latin typeface="Arial Black" panose="020B0A04020102020204" pitchFamily="34" charset="0"/>
              </a:rPr>
              <a:t>toolbar</a:t>
            </a:r>
            <a:endParaRPr lang="nl-NL" sz="2400" dirty="0">
              <a:latin typeface="Arial Black" panose="020B0A04020102020204" pitchFamily="34" charset="0"/>
            </a:endParaRPr>
          </a:p>
          <a:p>
            <a:r>
              <a:rPr lang="nl-NL" sz="2400" dirty="0" err="1">
                <a:latin typeface="Arial Black" panose="020B0A04020102020204" pitchFamily="34" charset="0"/>
              </a:rPr>
              <a:t>TABs</a:t>
            </a:r>
            <a:r>
              <a:rPr lang="nl-NL" sz="2400" dirty="0">
                <a:latin typeface="Arial Black" panose="020B0A04020102020204" pitchFamily="34" charset="0"/>
              </a:rPr>
              <a:t> en </a:t>
            </a:r>
            <a:r>
              <a:rPr lang="nl-NL" sz="2400" dirty="0" err="1">
                <a:latin typeface="Arial Black" panose="020B0A04020102020204" pitchFamily="34" charset="0"/>
              </a:rPr>
              <a:t>Groups</a:t>
            </a:r>
            <a:endParaRPr lang="nl-NL" sz="2400" dirty="0">
              <a:latin typeface="Arial Black" panose="020B0A04020102020204" pitchFamily="34" charset="0"/>
            </a:endParaRPr>
          </a:p>
          <a:p>
            <a:r>
              <a:rPr lang="nl-NL" sz="2400" dirty="0">
                <a:latin typeface="Arial Black" panose="020B0A04020102020204" pitchFamily="34" charset="0"/>
              </a:rPr>
              <a:t>Het Zoek veld</a:t>
            </a:r>
          </a:p>
          <a:p>
            <a:endParaRPr lang="nl-NL" sz="2400" dirty="0">
              <a:latin typeface="Arial Black" panose="020B0A04020102020204" pitchFamily="34" charset="0"/>
            </a:endParaRPr>
          </a:p>
          <a:p>
            <a:r>
              <a:rPr lang="nl-NL" sz="2400" dirty="0">
                <a:latin typeface="Arial Black" panose="020B0A04020102020204" pitchFamily="34" charset="0"/>
              </a:rPr>
              <a:t>Andere Menu’s: </a:t>
            </a:r>
            <a:r>
              <a:rPr lang="nl-NL" sz="2400" dirty="0" err="1">
                <a:latin typeface="Arial Black" panose="020B0A04020102020204" pitchFamily="34" charset="0"/>
              </a:rPr>
              <a:t>SpatieBalk</a:t>
            </a:r>
            <a:r>
              <a:rPr lang="nl-NL" sz="2400" dirty="0">
                <a:latin typeface="Arial Black" panose="020B0A04020102020204" pitchFamily="34" charset="0"/>
              </a:rPr>
              <a:t> geeft Pop Up Menu</a:t>
            </a:r>
          </a:p>
          <a:p>
            <a:r>
              <a:rPr lang="fr-FR" sz="2400" dirty="0">
                <a:latin typeface="Arial Black" panose="020B0A04020102020204" pitchFamily="34" charset="0"/>
              </a:rPr>
              <a:t>R </a:t>
            </a:r>
            <a:r>
              <a:rPr lang="fr-FR" sz="2400" dirty="0" err="1">
                <a:latin typeface="Arial Black" panose="020B0A04020102020204" pitchFamily="34" charset="0"/>
              </a:rPr>
              <a:t>muis</a:t>
            </a:r>
            <a:r>
              <a:rPr lang="fr-FR" sz="2400" dirty="0">
                <a:latin typeface="Arial Black" panose="020B0A04020102020204" pitchFamily="34" charset="0"/>
              </a:rPr>
              <a:t> menu, menu </a:t>
            </a:r>
            <a:r>
              <a:rPr lang="fr-FR" sz="2400" dirty="0" err="1">
                <a:latin typeface="Arial Black" panose="020B0A04020102020204" pitchFamily="34" charset="0"/>
              </a:rPr>
              <a:t>sneltoetsen</a:t>
            </a:r>
            <a:r>
              <a:rPr lang="fr-FR" sz="2400" dirty="0">
                <a:latin typeface="Arial Black" panose="020B0A04020102020204" pitchFamily="34" charset="0"/>
              </a:rPr>
              <a:t>  </a:t>
            </a:r>
            <a:r>
              <a:rPr lang="fr-FR" sz="2400" dirty="0" err="1">
                <a:latin typeface="Arial Black" panose="020B0A04020102020204" pitchFamily="34" charset="0"/>
              </a:rPr>
              <a:t>bv</a:t>
            </a:r>
            <a:r>
              <a:rPr lang="fr-FR" sz="2400" dirty="0">
                <a:latin typeface="Arial Black" panose="020B0A04020102020204" pitchFamily="34" charset="0"/>
              </a:rPr>
              <a:t> W </a:t>
            </a:r>
            <a:r>
              <a:rPr lang="fr-FR" sz="2400" dirty="0" err="1">
                <a:latin typeface="Arial Black" panose="020B0A04020102020204" pitchFamily="34" charset="0"/>
              </a:rPr>
              <a:t>em</a:t>
            </a:r>
            <a:r>
              <a:rPr lang="fr-FR" sz="2400" dirty="0">
                <a:latin typeface="Arial Black" panose="020B0A04020102020204" pitchFamily="34" charset="0"/>
              </a:rPr>
              <a:t> E</a:t>
            </a:r>
            <a:endParaRPr lang="nl-NL" sz="2400" dirty="0">
              <a:latin typeface="Arial Black" panose="020B0A04020102020204" pitchFamily="34" charset="0"/>
            </a:endParaRPr>
          </a:p>
          <a:p>
            <a:r>
              <a:rPr lang="nl-NL" sz="2400" dirty="0">
                <a:latin typeface="Arial Black" panose="020B0A04020102020204" pitchFamily="34" charset="0"/>
              </a:rPr>
              <a:t>Doen: Quick Access </a:t>
            </a:r>
            <a:r>
              <a:rPr lang="nl-NL" sz="2400" dirty="0" err="1">
                <a:latin typeface="Arial Black" panose="020B0A04020102020204" pitchFamily="34" charset="0"/>
              </a:rPr>
              <a:t>toolbar</a:t>
            </a:r>
            <a:r>
              <a:rPr lang="nl-NL" sz="2400" dirty="0">
                <a:latin typeface="Arial Black" panose="020B0A04020102020204" pitchFamily="34" charset="0"/>
              </a:rPr>
              <a:t> aanpassen: Voeg </a:t>
            </a:r>
            <a:r>
              <a:rPr lang="nl-NL" sz="2400" dirty="0" err="1">
                <a:latin typeface="Arial Black" panose="020B0A04020102020204" pitchFamily="34" charset="0"/>
              </a:rPr>
              <a:t>Models</a:t>
            </a:r>
            <a:r>
              <a:rPr lang="nl-NL" sz="2400" dirty="0">
                <a:latin typeface="Arial Black" panose="020B0A04020102020204" pitchFamily="34" charset="0"/>
              </a:rPr>
              <a:t> toe</a:t>
            </a:r>
          </a:p>
          <a:p>
            <a:endParaRPr lang="nl-NL" sz="2400" dirty="0">
              <a:latin typeface="Arial Black" panose="020B0A040201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15D5EE-E2BC-4149-AC3A-E302BB1FC0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96" y="1383933"/>
            <a:ext cx="11408129" cy="11278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1F809F-FAA1-4605-B8C6-0F9D7FB717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1324" y="4438494"/>
            <a:ext cx="1981372" cy="9525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0AC8A2A-6249-45B6-95A4-DA9EC20CB0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5345" y="6355118"/>
            <a:ext cx="3451959" cy="331009"/>
          </a:xfrm>
          <a:prstGeom prst="rect">
            <a:avLst/>
          </a:prstGeom>
        </p:spPr>
      </p:pic>
      <p:pic>
        <p:nvPicPr>
          <p:cNvPr id="7" name="Picture 1" descr="220th_sm_2dLxfvypSfW3">
            <a:extLst>
              <a:ext uri="{FF2B5EF4-FFF2-40B4-BE49-F238E27FC236}">
                <a16:creationId xmlns:a16="http://schemas.microsoft.com/office/drawing/2014/main" id="{8863F475-7068-4F50-BFF6-44889653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0258" y="6292371"/>
            <a:ext cx="16383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8163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2158" y="723900"/>
            <a:ext cx="4287442" cy="504825"/>
          </a:xfrm>
          <a:noFill/>
        </p:spPr>
        <p:txBody>
          <a:bodyPr>
            <a:normAutofit fontScale="90000"/>
          </a:bodyPr>
          <a:lstStyle/>
          <a:p>
            <a:r>
              <a:rPr lang="nl-NL" sz="2400" dirty="0" err="1">
                <a:latin typeface="Arial Black" panose="020B0A04020102020204" pitchFamily="34" charset="0"/>
              </a:rPr>
              <a:t>AccuDraw</a:t>
            </a:r>
            <a:r>
              <a:rPr lang="nl-NL" sz="2400" dirty="0">
                <a:latin typeface="Arial Black" panose="020B0A04020102020204" pitchFamily="34" charset="0"/>
              </a:rPr>
              <a:t> veranderingen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38124" y="1565030"/>
            <a:ext cx="11649075" cy="5011616"/>
          </a:xfrm>
          <a:noFill/>
        </p:spPr>
        <p:txBody>
          <a:bodyPr>
            <a:normAutofit/>
          </a:bodyPr>
          <a:lstStyle/>
          <a:p>
            <a:endParaRPr lang="nl-NL" sz="2400" dirty="0">
              <a:latin typeface="Arial Black" panose="020B0A04020102020204" pitchFamily="34" charset="0"/>
            </a:endParaRPr>
          </a:p>
          <a:p>
            <a:r>
              <a:rPr lang="nl-NL" sz="2400" dirty="0">
                <a:latin typeface="Arial Black" panose="020B0A04020102020204" pitchFamily="34" charset="0"/>
              </a:rPr>
              <a:t>Activeren </a:t>
            </a:r>
            <a:r>
              <a:rPr lang="nl-NL" sz="2400" dirty="0" err="1">
                <a:latin typeface="Arial Black" panose="020B0A04020102020204" pitchFamily="34" charset="0"/>
              </a:rPr>
              <a:t>AccuDraw</a:t>
            </a:r>
            <a:r>
              <a:rPr lang="nl-NL" sz="2400" dirty="0">
                <a:latin typeface="Arial Black" panose="020B0A04020102020204" pitchFamily="34" charset="0"/>
              </a:rPr>
              <a:t> met F11</a:t>
            </a:r>
          </a:p>
          <a:p>
            <a:r>
              <a:rPr lang="nl-NL" sz="2400" dirty="0">
                <a:latin typeface="Arial Black" panose="020B0A04020102020204" pitchFamily="34" charset="0"/>
              </a:rPr>
              <a:t>Wisselen Rechthoek-Polair met “M”</a:t>
            </a:r>
          </a:p>
          <a:p>
            <a:endParaRPr lang="nl-NL" sz="2400" dirty="0">
              <a:latin typeface="Arial Black" panose="020B0A04020102020204" pitchFamily="34" charset="0"/>
            </a:endParaRPr>
          </a:p>
          <a:p>
            <a:r>
              <a:rPr lang="nl-NL" sz="2400" dirty="0">
                <a:latin typeface="Arial Black" panose="020B0A04020102020204" pitchFamily="34" charset="0"/>
              </a:rPr>
              <a:t>Demo en Doen:</a:t>
            </a:r>
          </a:p>
          <a:p>
            <a:r>
              <a:rPr lang="nl-NL" sz="2400" dirty="0">
                <a:latin typeface="Arial Black" panose="020B0A04020102020204" pitchFamily="34" charset="0"/>
              </a:rPr>
              <a:t>Model: </a:t>
            </a:r>
            <a:r>
              <a:rPr lang="nl-NL" sz="2400" dirty="0" err="1">
                <a:latin typeface="Arial Black" panose="020B0A04020102020204" pitchFamily="34" charset="0"/>
              </a:rPr>
              <a:t>AccuDraw</a:t>
            </a:r>
            <a:endParaRPr lang="nl-NL" sz="2400" dirty="0">
              <a:latin typeface="Arial Black" panose="020B0A04020102020204" pitchFamily="34" charset="0"/>
            </a:endParaRPr>
          </a:p>
          <a:p>
            <a:r>
              <a:rPr lang="nl-NL" sz="2400" dirty="0">
                <a:latin typeface="Arial Black" panose="020B0A04020102020204" pitchFamily="34" charset="0"/>
              </a:rPr>
              <a:t>Zet Running </a:t>
            </a:r>
            <a:r>
              <a:rPr lang="nl-NL" sz="2400" dirty="0" err="1">
                <a:latin typeface="Arial Black" panose="020B0A04020102020204" pitchFamily="34" charset="0"/>
              </a:rPr>
              <a:t>Coordinates</a:t>
            </a:r>
            <a:r>
              <a:rPr lang="nl-NL" sz="2400" dirty="0">
                <a:latin typeface="Arial Black" panose="020B0A04020102020204" pitchFamily="34" charset="0"/>
              </a:rPr>
              <a:t> AAN</a:t>
            </a:r>
          </a:p>
          <a:p>
            <a:r>
              <a:rPr lang="nl-NL" sz="2400" dirty="0" err="1">
                <a:latin typeface="Arial Black" panose="020B0A04020102020204" pitchFamily="34" charset="0"/>
              </a:rPr>
              <a:t>Drawing</a:t>
            </a:r>
            <a:r>
              <a:rPr lang="nl-NL" sz="2400" dirty="0">
                <a:latin typeface="Arial Black" panose="020B0A04020102020204" pitchFamily="34" charset="0"/>
              </a:rPr>
              <a:t> Aids – ACS </a:t>
            </a:r>
            <a:r>
              <a:rPr lang="nl-NL" sz="2400" dirty="0" err="1">
                <a:latin typeface="Arial Black" panose="020B0A04020102020204" pitchFamily="34" charset="0"/>
              </a:rPr>
              <a:t>launcer</a:t>
            </a:r>
            <a:r>
              <a:rPr lang="nl-NL" sz="2400" dirty="0">
                <a:latin typeface="Arial Black" panose="020B0A04020102020204" pitchFamily="34" charset="0"/>
              </a:rPr>
              <a:t> </a:t>
            </a:r>
          </a:p>
          <a:p>
            <a:r>
              <a:rPr lang="nl-NL" sz="2400" dirty="0">
                <a:latin typeface="Arial Black" panose="020B0A04020102020204" pitchFamily="34" charset="0"/>
              </a:rPr>
              <a:t>Maak nieuwe ACS op de linker bovenhoek van gebouw</a:t>
            </a:r>
          </a:p>
          <a:p>
            <a:r>
              <a:rPr lang="nl-NL" sz="2400" dirty="0">
                <a:latin typeface="Arial Black" panose="020B0A04020102020204" pitchFamily="34" charset="0"/>
              </a:rPr>
              <a:t>(</a:t>
            </a:r>
            <a:r>
              <a:rPr lang="nl-NL" sz="2400" dirty="0" err="1">
                <a:latin typeface="Arial Black" panose="020B0A04020102020204" pitchFamily="34" charset="0"/>
              </a:rPr>
              <a:t>By</a:t>
            </a:r>
            <a:r>
              <a:rPr lang="nl-NL" sz="2400" dirty="0">
                <a:latin typeface="Arial Black" panose="020B0A04020102020204" pitchFamily="34" charset="0"/>
              </a:rPr>
              <a:t> Points) en daarna Copy ACS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2B0927-BCCF-414E-B0A0-EDF412EB19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1484" y="1228725"/>
            <a:ext cx="777307" cy="746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A2E769-1220-432C-927E-A5847D2645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5775" y="1228725"/>
            <a:ext cx="876376" cy="7773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340EB55-735D-420D-B716-731ECDC4BF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7150" y="4195582"/>
            <a:ext cx="2187130" cy="952583"/>
          </a:xfrm>
          <a:prstGeom prst="rect">
            <a:avLst/>
          </a:prstGeom>
        </p:spPr>
      </p:pic>
      <p:pic>
        <p:nvPicPr>
          <p:cNvPr id="8" name="Picture 1" descr="220th_sm_2dLxfvypSfW3">
            <a:extLst>
              <a:ext uri="{FF2B5EF4-FFF2-40B4-BE49-F238E27FC236}">
                <a16:creationId xmlns:a16="http://schemas.microsoft.com/office/drawing/2014/main" id="{9C2081CB-B65F-4346-B5BB-6444416EE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3700" y="6325027"/>
            <a:ext cx="16383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4979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2158" y="723900"/>
            <a:ext cx="4287442" cy="504825"/>
          </a:xfrm>
          <a:noFill/>
        </p:spPr>
        <p:txBody>
          <a:bodyPr>
            <a:normAutofit/>
          </a:bodyPr>
          <a:lstStyle/>
          <a:p>
            <a:r>
              <a:rPr lang="nl-NL" sz="2400" dirty="0">
                <a:latin typeface="Arial Black" panose="020B0A04020102020204" pitchFamily="34" charset="0"/>
              </a:rPr>
              <a:t>Parametrische </a:t>
            </a:r>
            <a:r>
              <a:rPr lang="nl-NL" sz="2400" dirty="0" err="1">
                <a:latin typeface="Arial Black" panose="020B0A04020102020204" pitchFamily="34" charset="0"/>
              </a:rPr>
              <a:t>Cell</a:t>
            </a:r>
            <a:endParaRPr lang="nl-NL" sz="2400" dirty="0">
              <a:latin typeface="Arial Black" panose="020B0A040201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38124" y="1565030"/>
            <a:ext cx="11649075" cy="5011616"/>
          </a:xfrm>
          <a:noFill/>
        </p:spPr>
        <p:txBody>
          <a:bodyPr>
            <a:normAutofit/>
          </a:bodyPr>
          <a:lstStyle/>
          <a:p>
            <a:endParaRPr lang="nl-NL" sz="2400" dirty="0">
              <a:latin typeface="Arial Black" panose="020B0A04020102020204" pitchFamily="34" charset="0"/>
            </a:endParaRPr>
          </a:p>
          <a:p>
            <a:r>
              <a:rPr lang="nl-NL" sz="2400" dirty="0">
                <a:latin typeface="Arial Black" panose="020B0A04020102020204" pitchFamily="34" charset="0"/>
              </a:rPr>
              <a:t>Model: </a:t>
            </a:r>
            <a:r>
              <a:rPr lang="nl-NL" sz="2400" dirty="0" err="1">
                <a:latin typeface="Arial Black" panose="020B0A04020102020204" pitchFamily="34" charset="0"/>
              </a:rPr>
              <a:t>AccuDraw</a:t>
            </a:r>
            <a:endParaRPr lang="nl-NL" sz="2400" dirty="0">
              <a:latin typeface="Arial Black" panose="020B0A04020102020204" pitchFamily="34" charset="0"/>
            </a:endParaRPr>
          </a:p>
          <a:p>
            <a:endParaRPr lang="nl-NL" sz="2400" dirty="0">
              <a:latin typeface="Arial Black" panose="020B0A04020102020204" pitchFamily="34" charset="0"/>
            </a:endParaRPr>
          </a:p>
          <a:p>
            <a:r>
              <a:rPr lang="nl-NL" sz="2400" dirty="0">
                <a:latin typeface="Arial Black" panose="020B0A04020102020204" pitchFamily="34" charset="0"/>
              </a:rPr>
              <a:t>Demo Hoe een Parametrische </a:t>
            </a:r>
            <a:r>
              <a:rPr lang="nl-NL" sz="2400" dirty="0" err="1">
                <a:latin typeface="Arial Black" panose="020B0A04020102020204" pitchFamily="34" charset="0"/>
              </a:rPr>
              <a:t>Cell</a:t>
            </a:r>
            <a:r>
              <a:rPr lang="nl-NL" sz="2400" dirty="0">
                <a:latin typeface="Arial Black" panose="020B0A04020102020204" pitchFamily="34" charset="0"/>
              </a:rPr>
              <a:t> maken</a:t>
            </a:r>
          </a:p>
          <a:p>
            <a:r>
              <a:rPr lang="nl-NL" sz="2400" dirty="0">
                <a:latin typeface="Arial Black" panose="020B0A04020102020204" pitchFamily="34" charset="0"/>
              </a:rPr>
              <a:t>(Item Type)  (Template)</a:t>
            </a:r>
          </a:p>
          <a:p>
            <a:endParaRPr lang="nl-NL" sz="2400" dirty="0">
              <a:latin typeface="Arial Black" panose="020B0A04020102020204" pitchFamily="34" charset="0"/>
            </a:endParaRPr>
          </a:p>
          <a:p>
            <a:r>
              <a:rPr lang="nl-NL" sz="2400" dirty="0">
                <a:latin typeface="Arial Black" panose="020B0A04020102020204" pitchFamily="34" charset="0"/>
              </a:rPr>
              <a:t>Connect Advisor: Zoek op “</a:t>
            </a:r>
            <a:r>
              <a:rPr lang="nl-NL" sz="2400" dirty="0" err="1">
                <a:latin typeface="Arial Black" panose="020B0A04020102020204" pitchFamily="34" charset="0"/>
              </a:rPr>
              <a:t>Parametric</a:t>
            </a:r>
            <a:r>
              <a:rPr lang="nl-NL" sz="2400" dirty="0">
                <a:latin typeface="Arial Black" panose="020B0A04020102020204" pitchFamily="34" charset="0"/>
              </a:rPr>
              <a:t> </a:t>
            </a:r>
            <a:r>
              <a:rPr lang="nl-NL" sz="2400" dirty="0" err="1">
                <a:latin typeface="Arial Black" panose="020B0A04020102020204" pitchFamily="34" charset="0"/>
              </a:rPr>
              <a:t>Cell</a:t>
            </a:r>
            <a:r>
              <a:rPr lang="nl-NL" sz="2400" dirty="0">
                <a:latin typeface="Arial Black" panose="020B0A04020102020204" pitchFamily="34" charset="0"/>
              </a:rPr>
              <a:t>”  Video</a:t>
            </a:r>
          </a:p>
          <a:p>
            <a:endParaRPr lang="nl-NL" sz="2400" dirty="0">
              <a:latin typeface="Arial Black" panose="020B0A04020102020204" pitchFamily="34" charset="0"/>
            </a:endParaRPr>
          </a:p>
          <a:p>
            <a:r>
              <a:rPr lang="nl-NL" sz="2400" dirty="0">
                <a:latin typeface="Arial Black" panose="020B0A04020102020204" pitchFamily="34" charset="0"/>
              </a:rPr>
              <a:t>Doen: Plaatsen Variaties op </a:t>
            </a:r>
            <a:r>
              <a:rPr lang="nl-NL" sz="2400" dirty="0" err="1">
                <a:latin typeface="Arial Black" panose="020B0A04020102020204" pitchFamily="34" charset="0"/>
              </a:rPr>
              <a:t>BuisRecht</a:t>
            </a:r>
            <a:endParaRPr lang="nl-NL" sz="2400" dirty="0">
              <a:latin typeface="Arial Black" panose="020B0A04020102020204" pitchFamily="34" charset="0"/>
            </a:endParaRPr>
          </a:p>
          <a:p>
            <a:endParaRPr lang="nl-NL" sz="2400" dirty="0">
              <a:latin typeface="Arial Black" panose="020B0A04020102020204" pitchFamily="34" charset="0"/>
            </a:endParaRPr>
          </a:p>
        </p:txBody>
      </p:sp>
      <p:pic>
        <p:nvPicPr>
          <p:cNvPr id="4" name="Picture 1" descr="220th_sm_2dLxfvypSfW3">
            <a:extLst>
              <a:ext uri="{FF2B5EF4-FFF2-40B4-BE49-F238E27FC236}">
                <a16:creationId xmlns:a16="http://schemas.microsoft.com/office/drawing/2014/main" id="{A00B106C-DD96-4E3F-AA36-79AEE108E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3700" y="6325027"/>
            <a:ext cx="16383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4046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2158" y="723900"/>
            <a:ext cx="4287442" cy="504825"/>
          </a:xfrm>
          <a:noFill/>
        </p:spPr>
        <p:txBody>
          <a:bodyPr>
            <a:normAutofit/>
          </a:bodyPr>
          <a:lstStyle/>
          <a:p>
            <a:r>
              <a:rPr lang="nl-NL" sz="2400" dirty="0" err="1">
                <a:latin typeface="Arial Black" panose="020B0A04020102020204" pitchFamily="34" charset="0"/>
              </a:rPr>
              <a:t>Place</a:t>
            </a:r>
            <a:r>
              <a:rPr lang="nl-NL" sz="2400" dirty="0">
                <a:latin typeface="Arial Black" panose="020B0A04020102020204" pitchFamily="34" charset="0"/>
              </a:rPr>
              <a:t> Label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38124" y="1565030"/>
            <a:ext cx="11649075" cy="5011616"/>
          </a:xfrm>
          <a:noFill/>
        </p:spPr>
        <p:txBody>
          <a:bodyPr>
            <a:normAutofit/>
          </a:bodyPr>
          <a:lstStyle/>
          <a:p>
            <a:endParaRPr lang="nl-NL" sz="2400" dirty="0">
              <a:latin typeface="Arial Black" panose="020B0A04020102020204" pitchFamily="34" charset="0"/>
            </a:endParaRPr>
          </a:p>
          <a:p>
            <a:r>
              <a:rPr lang="nl-NL" sz="2400" dirty="0">
                <a:latin typeface="Arial Black" panose="020B0A04020102020204" pitchFamily="34" charset="0"/>
              </a:rPr>
              <a:t>Model: Afsluiters</a:t>
            </a:r>
          </a:p>
          <a:p>
            <a:endParaRPr lang="nl-NL" sz="2400" dirty="0">
              <a:latin typeface="Arial Black" panose="020B0A04020102020204" pitchFamily="34" charset="0"/>
            </a:endParaRPr>
          </a:p>
          <a:p>
            <a:r>
              <a:rPr lang="nl-NL" sz="2400" dirty="0">
                <a:latin typeface="Arial Black" panose="020B0A04020102020204" pitchFamily="34" charset="0"/>
              </a:rPr>
              <a:t>Demo Hoe een Label </a:t>
            </a:r>
            <a:r>
              <a:rPr lang="nl-NL" sz="2400" dirty="0" err="1">
                <a:latin typeface="Arial Black" panose="020B0A04020102020204" pitchFamily="34" charset="0"/>
              </a:rPr>
              <a:t>Cell</a:t>
            </a:r>
            <a:r>
              <a:rPr lang="nl-NL" sz="2400" dirty="0">
                <a:latin typeface="Arial Black" panose="020B0A04020102020204" pitchFamily="34" charset="0"/>
              </a:rPr>
              <a:t> maken</a:t>
            </a:r>
          </a:p>
          <a:p>
            <a:r>
              <a:rPr lang="nl-NL" sz="2400" dirty="0">
                <a:latin typeface="Arial Black" panose="020B0A04020102020204" pitchFamily="34" charset="0"/>
              </a:rPr>
              <a:t>Gebaseerd op een Item Type</a:t>
            </a:r>
          </a:p>
          <a:p>
            <a:endParaRPr lang="nl-NL" sz="2400" dirty="0">
              <a:latin typeface="Arial Black" panose="020B0A04020102020204" pitchFamily="34" charset="0"/>
            </a:endParaRPr>
          </a:p>
          <a:p>
            <a:endParaRPr lang="nl-NL" sz="2400" dirty="0">
              <a:latin typeface="Arial Black" panose="020B0A04020102020204" pitchFamily="34" charset="0"/>
            </a:endParaRPr>
          </a:p>
          <a:p>
            <a:r>
              <a:rPr lang="nl-NL" sz="2400" dirty="0">
                <a:latin typeface="Arial Black" panose="020B0A04020102020204" pitchFamily="34" charset="0"/>
              </a:rPr>
              <a:t>Doen: Label </a:t>
            </a:r>
            <a:r>
              <a:rPr lang="nl-NL" sz="2400" dirty="0" err="1">
                <a:latin typeface="Arial Black" panose="020B0A04020102020204" pitchFamily="34" charset="0"/>
              </a:rPr>
              <a:t>Cell</a:t>
            </a:r>
            <a:r>
              <a:rPr lang="nl-NL" sz="2400" dirty="0">
                <a:latin typeface="Arial Black" panose="020B0A04020102020204" pitchFamily="34" charset="0"/>
              </a:rPr>
              <a:t> maken en plaatsen</a:t>
            </a:r>
          </a:p>
          <a:p>
            <a:endParaRPr lang="nl-NL" sz="2400" dirty="0">
              <a:latin typeface="Arial Black" panose="020B0A04020102020204" pitchFamily="34" charset="0"/>
            </a:endParaRPr>
          </a:p>
        </p:txBody>
      </p:sp>
      <p:pic>
        <p:nvPicPr>
          <p:cNvPr id="4" name="Picture 1" descr="220th_sm_2dLxfvypSfW3">
            <a:extLst>
              <a:ext uri="{FF2B5EF4-FFF2-40B4-BE49-F238E27FC236}">
                <a16:creationId xmlns:a16="http://schemas.microsoft.com/office/drawing/2014/main" id="{C22BC7B2-2857-471F-AA3F-B70AD40B2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3700" y="6325027"/>
            <a:ext cx="16383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7117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2158" y="723900"/>
            <a:ext cx="4287442" cy="504825"/>
          </a:xfrm>
          <a:noFill/>
        </p:spPr>
        <p:txBody>
          <a:bodyPr>
            <a:normAutofit/>
          </a:bodyPr>
          <a:lstStyle/>
          <a:p>
            <a:r>
              <a:rPr lang="nl-NL" sz="2400" dirty="0">
                <a:latin typeface="Arial Black" panose="020B0A04020102020204" pitchFamily="34" charset="0"/>
              </a:rPr>
              <a:t>Display </a:t>
            </a:r>
            <a:r>
              <a:rPr lang="nl-NL" sz="2400" dirty="0" err="1">
                <a:latin typeface="Arial Black" panose="020B0A04020102020204" pitchFamily="34" charset="0"/>
              </a:rPr>
              <a:t>Rule</a:t>
            </a:r>
            <a:endParaRPr lang="nl-NL" sz="2400" dirty="0">
              <a:latin typeface="Arial Black" panose="020B0A040201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38124" y="1565030"/>
            <a:ext cx="11649075" cy="5011616"/>
          </a:xfrm>
          <a:noFill/>
        </p:spPr>
        <p:txBody>
          <a:bodyPr>
            <a:normAutofit/>
          </a:bodyPr>
          <a:lstStyle/>
          <a:p>
            <a:endParaRPr lang="nl-NL" sz="2400" dirty="0">
              <a:latin typeface="Arial Black" panose="020B0A04020102020204" pitchFamily="34" charset="0"/>
            </a:endParaRPr>
          </a:p>
          <a:p>
            <a:r>
              <a:rPr lang="nl-NL" sz="2400" dirty="0">
                <a:latin typeface="Arial Black" panose="020B0A04020102020204" pitchFamily="34" charset="0"/>
              </a:rPr>
              <a:t>Model: Afsluiters</a:t>
            </a:r>
          </a:p>
          <a:p>
            <a:endParaRPr lang="nl-NL" sz="2400" dirty="0">
              <a:latin typeface="Arial Black" panose="020B0A04020102020204" pitchFamily="34" charset="0"/>
            </a:endParaRPr>
          </a:p>
          <a:p>
            <a:r>
              <a:rPr lang="nl-NL" sz="2400" dirty="0">
                <a:latin typeface="Arial Black" panose="020B0A04020102020204" pitchFamily="34" charset="0"/>
              </a:rPr>
              <a:t>Demo Hoe een Display </a:t>
            </a:r>
            <a:r>
              <a:rPr lang="nl-NL" sz="2400" dirty="0" err="1">
                <a:latin typeface="Arial Black" panose="020B0A04020102020204" pitchFamily="34" charset="0"/>
              </a:rPr>
              <a:t>Rule</a:t>
            </a:r>
            <a:r>
              <a:rPr lang="nl-NL" sz="2400" dirty="0">
                <a:latin typeface="Arial Black" panose="020B0A04020102020204" pitchFamily="34" charset="0"/>
              </a:rPr>
              <a:t> maken</a:t>
            </a:r>
          </a:p>
          <a:p>
            <a:r>
              <a:rPr lang="nl-NL" sz="2400" dirty="0">
                <a:latin typeface="Arial Black" panose="020B0A04020102020204" pitchFamily="34" charset="0"/>
              </a:rPr>
              <a:t>Gebaseerd op een Item Type</a:t>
            </a:r>
          </a:p>
          <a:p>
            <a:r>
              <a:rPr lang="nl-NL" sz="2400" dirty="0">
                <a:latin typeface="Arial Black" panose="020B0A04020102020204" pitchFamily="34" charset="0"/>
              </a:rPr>
              <a:t>Normaal in een .</a:t>
            </a:r>
            <a:r>
              <a:rPr lang="nl-NL" sz="2400" dirty="0" err="1">
                <a:latin typeface="Arial Black" panose="020B0A04020102020204" pitchFamily="34" charset="0"/>
              </a:rPr>
              <a:t>dgnlib</a:t>
            </a:r>
            <a:r>
              <a:rPr lang="nl-NL" sz="2400" dirty="0">
                <a:latin typeface="Arial Black" panose="020B0A04020102020204" pitchFamily="34" charset="0"/>
              </a:rPr>
              <a:t> gedefinieerd, nu even in de .</a:t>
            </a:r>
            <a:r>
              <a:rPr lang="nl-NL" sz="2400" dirty="0" err="1">
                <a:latin typeface="Arial Black" panose="020B0A04020102020204" pitchFamily="34" charset="0"/>
              </a:rPr>
              <a:t>dgn</a:t>
            </a:r>
            <a:endParaRPr lang="nl-NL" sz="2400" dirty="0">
              <a:latin typeface="Arial Black" panose="020B0A04020102020204" pitchFamily="34" charset="0"/>
            </a:endParaRPr>
          </a:p>
          <a:p>
            <a:endParaRPr lang="nl-NL" sz="2400" dirty="0">
              <a:latin typeface="Arial Black" panose="020B0A04020102020204" pitchFamily="34" charset="0"/>
            </a:endParaRPr>
          </a:p>
          <a:p>
            <a:endParaRPr lang="nl-NL" sz="2400" dirty="0">
              <a:latin typeface="Arial Black" panose="020B0A04020102020204" pitchFamily="34" charset="0"/>
            </a:endParaRPr>
          </a:p>
          <a:p>
            <a:r>
              <a:rPr lang="nl-NL" sz="2400" dirty="0">
                <a:latin typeface="Arial Black" panose="020B0A04020102020204" pitchFamily="34" charset="0"/>
              </a:rPr>
              <a:t>Doen: Display </a:t>
            </a:r>
            <a:r>
              <a:rPr lang="nl-NL" sz="2400" dirty="0" err="1">
                <a:latin typeface="Arial Black" panose="020B0A04020102020204" pitchFamily="34" charset="0"/>
              </a:rPr>
              <a:t>style</a:t>
            </a:r>
            <a:r>
              <a:rPr lang="nl-NL" sz="2400" dirty="0">
                <a:latin typeface="Arial Black" panose="020B0A04020102020204" pitchFamily="34" charset="0"/>
              </a:rPr>
              <a:t> met een Display </a:t>
            </a:r>
            <a:r>
              <a:rPr lang="nl-NL" sz="2400" dirty="0" err="1">
                <a:latin typeface="Arial Black" panose="020B0A04020102020204" pitchFamily="34" charset="0"/>
              </a:rPr>
              <a:t>Rule</a:t>
            </a:r>
            <a:r>
              <a:rPr lang="nl-NL" sz="2400" dirty="0">
                <a:latin typeface="Arial Black" panose="020B0A04020102020204" pitchFamily="34" charset="0"/>
              </a:rPr>
              <a:t> aanpassen en toepassen</a:t>
            </a:r>
          </a:p>
          <a:p>
            <a:endParaRPr lang="nl-NL" sz="2400" dirty="0">
              <a:latin typeface="Arial Black" panose="020B0A04020102020204" pitchFamily="34" charset="0"/>
            </a:endParaRPr>
          </a:p>
        </p:txBody>
      </p:sp>
      <p:pic>
        <p:nvPicPr>
          <p:cNvPr id="4" name="Picture 1" descr="220th_sm_2dLxfvypSfW3">
            <a:extLst>
              <a:ext uri="{FF2B5EF4-FFF2-40B4-BE49-F238E27FC236}">
                <a16:creationId xmlns:a16="http://schemas.microsoft.com/office/drawing/2014/main" id="{C22BC7B2-2857-471F-AA3F-B70AD40B2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3700" y="6325027"/>
            <a:ext cx="16383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4828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2158" y="723900"/>
            <a:ext cx="4287442" cy="504825"/>
          </a:xfrm>
          <a:noFill/>
        </p:spPr>
        <p:txBody>
          <a:bodyPr>
            <a:normAutofit/>
          </a:bodyPr>
          <a:lstStyle/>
          <a:p>
            <a:r>
              <a:rPr lang="nl-NL" sz="2400" dirty="0">
                <a:latin typeface="Arial Black" panose="020B0A04020102020204" pitchFamily="34" charset="0"/>
              </a:rPr>
              <a:t>Report en </a:t>
            </a:r>
            <a:r>
              <a:rPr lang="nl-NL" sz="2400" dirty="0" err="1">
                <a:latin typeface="Arial Black" panose="020B0A04020102020204" pitchFamily="34" charset="0"/>
              </a:rPr>
              <a:t>Table</a:t>
            </a:r>
            <a:endParaRPr lang="nl-NL" sz="2400" dirty="0">
              <a:latin typeface="Arial Black" panose="020B0A040201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38124" y="1565030"/>
            <a:ext cx="11649075" cy="5011616"/>
          </a:xfrm>
          <a:noFill/>
        </p:spPr>
        <p:txBody>
          <a:bodyPr>
            <a:normAutofit/>
          </a:bodyPr>
          <a:lstStyle/>
          <a:p>
            <a:endParaRPr lang="nl-NL" sz="2400" dirty="0">
              <a:latin typeface="Arial Black" panose="020B0A04020102020204" pitchFamily="34" charset="0"/>
            </a:endParaRPr>
          </a:p>
          <a:p>
            <a:r>
              <a:rPr lang="nl-NL" sz="2400" dirty="0">
                <a:latin typeface="Arial Black" panose="020B0A04020102020204" pitchFamily="34" charset="0"/>
              </a:rPr>
              <a:t>Model: Afsluiters</a:t>
            </a:r>
          </a:p>
          <a:p>
            <a:endParaRPr lang="nl-NL" sz="2400" dirty="0">
              <a:latin typeface="Arial Black" panose="020B0A04020102020204" pitchFamily="34" charset="0"/>
            </a:endParaRPr>
          </a:p>
          <a:p>
            <a:r>
              <a:rPr lang="nl-NL" sz="2400" dirty="0">
                <a:latin typeface="Arial Black" panose="020B0A04020102020204" pitchFamily="34" charset="0"/>
              </a:rPr>
              <a:t>Demo Hoe een Report en </a:t>
            </a:r>
            <a:r>
              <a:rPr lang="nl-NL" sz="2400" dirty="0" err="1">
                <a:latin typeface="Arial Black" panose="020B0A04020102020204" pitchFamily="34" charset="0"/>
              </a:rPr>
              <a:t>Table</a:t>
            </a:r>
            <a:r>
              <a:rPr lang="nl-NL" sz="2400" dirty="0">
                <a:latin typeface="Arial Black" panose="020B0A04020102020204" pitchFamily="34" charset="0"/>
              </a:rPr>
              <a:t> maken</a:t>
            </a:r>
          </a:p>
          <a:p>
            <a:r>
              <a:rPr lang="nl-NL" sz="2400" dirty="0">
                <a:latin typeface="Arial Black" panose="020B0A04020102020204" pitchFamily="34" charset="0"/>
              </a:rPr>
              <a:t>Gebaseerd op een Item Type</a:t>
            </a:r>
          </a:p>
          <a:p>
            <a:r>
              <a:rPr lang="nl-NL" sz="2400" dirty="0">
                <a:latin typeface="Arial Black" panose="020B0A04020102020204" pitchFamily="34" charset="0"/>
              </a:rPr>
              <a:t>Normaal in een .</a:t>
            </a:r>
            <a:r>
              <a:rPr lang="nl-NL" sz="2400" dirty="0" err="1">
                <a:latin typeface="Arial Black" panose="020B0A04020102020204" pitchFamily="34" charset="0"/>
              </a:rPr>
              <a:t>dgnlib</a:t>
            </a:r>
            <a:r>
              <a:rPr lang="nl-NL" sz="2400" dirty="0">
                <a:latin typeface="Arial Black" panose="020B0A04020102020204" pitchFamily="34" charset="0"/>
              </a:rPr>
              <a:t> gedefinieerd</a:t>
            </a:r>
          </a:p>
          <a:p>
            <a:endParaRPr lang="nl-NL" sz="2400" dirty="0">
              <a:latin typeface="Arial Black" panose="020B0A04020102020204" pitchFamily="34" charset="0"/>
            </a:endParaRPr>
          </a:p>
          <a:p>
            <a:r>
              <a:rPr lang="nl-NL" sz="2400" dirty="0">
                <a:latin typeface="Arial Black" panose="020B0A04020102020204" pitchFamily="34" charset="0"/>
              </a:rPr>
              <a:t>Doen: Rapport maken, Afsluiter zoeken, aanpassen.</a:t>
            </a:r>
          </a:p>
          <a:p>
            <a:pPr marL="914400" lvl="2" indent="0">
              <a:buNone/>
            </a:pPr>
            <a:r>
              <a:rPr lang="nl-NL" dirty="0">
                <a:latin typeface="Arial Black" panose="020B0A04020102020204" pitchFamily="34" charset="0"/>
              </a:rPr>
              <a:t>   Tabel plaatsen, Commando: </a:t>
            </a:r>
            <a:r>
              <a:rPr lang="nl-NL" dirty="0" err="1">
                <a:latin typeface="Arial Black" panose="020B0A04020102020204" pitchFamily="34" charset="0"/>
              </a:rPr>
              <a:t>table</a:t>
            </a:r>
            <a:r>
              <a:rPr lang="nl-NL" dirty="0">
                <a:latin typeface="Arial Black" panose="020B0A04020102020204" pitchFamily="34" charset="0"/>
              </a:rPr>
              <a:t> </a:t>
            </a:r>
            <a:r>
              <a:rPr lang="nl-NL" dirty="0" err="1">
                <a:latin typeface="Arial Black" panose="020B0A04020102020204" pitchFamily="34" charset="0"/>
              </a:rPr>
              <a:t>refresh</a:t>
            </a:r>
            <a:r>
              <a:rPr lang="nl-NL" dirty="0">
                <a:latin typeface="Arial Black" panose="020B0A04020102020204" pitchFamily="34" charset="0"/>
              </a:rPr>
              <a:t> </a:t>
            </a:r>
            <a:r>
              <a:rPr lang="nl-NL" dirty="0" err="1">
                <a:latin typeface="Arial Black" panose="020B0A04020102020204" pitchFamily="34" charset="0"/>
              </a:rPr>
              <a:t>all</a:t>
            </a:r>
            <a:endParaRPr lang="nl-NL" dirty="0">
              <a:latin typeface="Arial Black" panose="020B0A04020102020204" pitchFamily="34" charset="0"/>
            </a:endParaRPr>
          </a:p>
          <a:p>
            <a:endParaRPr lang="nl-NL" sz="2400" dirty="0">
              <a:latin typeface="Arial Black" panose="020B0A04020102020204" pitchFamily="34" charset="0"/>
            </a:endParaRPr>
          </a:p>
        </p:txBody>
      </p:sp>
      <p:pic>
        <p:nvPicPr>
          <p:cNvPr id="4" name="Picture 1" descr="220th_sm_2dLxfvypSfW3">
            <a:extLst>
              <a:ext uri="{FF2B5EF4-FFF2-40B4-BE49-F238E27FC236}">
                <a16:creationId xmlns:a16="http://schemas.microsoft.com/office/drawing/2014/main" id="{C23C2C9E-B2DA-4581-AFDE-5476555CF0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3700" y="6325027"/>
            <a:ext cx="16383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8014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2158" y="723900"/>
            <a:ext cx="4287442" cy="504825"/>
          </a:xfrm>
          <a:noFill/>
        </p:spPr>
        <p:txBody>
          <a:bodyPr>
            <a:normAutofit/>
          </a:bodyPr>
          <a:lstStyle/>
          <a:p>
            <a:r>
              <a:rPr lang="nl-NL" sz="2400" dirty="0">
                <a:latin typeface="Arial Black" panose="020B0A04020102020204" pitchFamily="34" charset="0"/>
              </a:rPr>
              <a:t>Opmerkingen </a:t>
            </a:r>
            <a:r>
              <a:rPr lang="nl-NL" sz="2400" dirty="0" err="1">
                <a:latin typeface="Arial Black" panose="020B0A04020102020204" pitchFamily="34" charset="0"/>
              </a:rPr>
              <a:t>ItemTypes</a:t>
            </a:r>
            <a:endParaRPr lang="nl-NL" sz="2400" dirty="0">
              <a:latin typeface="Arial Black" panose="020B0A040201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38124" y="1565030"/>
            <a:ext cx="11649075" cy="5011616"/>
          </a:xfrm>
          <a:noFill/>
        </p:spPr>
        <p:txBody>
          <a:bodyPr>
            <a:normAutofit/>
          </a:bodyPr>
          <a:lstStyle/>
          <a:p>
            <a:endParaRPr lang="nl-NL" sz="2400" dirty="0">
              <a:latin typeface="Arial Black" panose="020B0A04020102020204" pitchFamily="34" charset="0"/>
            </a:endParaRPr>
          </a:p>
          <a:p>
            <a:r>
              <a:rPr lang="nl-NL" sz="2400" dirty="0">
                <a:latin typeface="Arial Black" panose="020B0A04020102020204" pitchFamily="34" charset="0"/>
              </a:rPr>
              <a:t>Er wordt nog aan ontwikkeld</a:t>
            </a:r>
          </a:p>
          <a:p>
            <a:r>
              <a:rPr lang="nl-NL" sz="2400" dirty="0">
                <a:latin typeface="Arial Black" panose="020B0A04020102020204" pitchFamily="34" charset="0"/>
              </a:rPr>
              <a:t>Suggesties zijn welkom</a:t>
            </a:r>
          </a:p>
          <a:p>
            <a:r>
              <a:rPr lang="nl-NL" sz="2400" dirty="0">
                <a:latin typeface="Arial Black" panose="020B0A04020102020204" pitchFamily="34" charset="0"/>
              </a:rPr>
              <a:t>Bij het definiëren van </a:t>
            </a:r>
            <a:r>
              <a:rPr lang="nl-NL" sz="2400" dirty="0" err="1">
                <a:latin typeface="Arial Black" panose="020B0A04020102020204" pitchFamily="34" charset="0"/>
              </a:rPr>
              <a:t>ItemTypes</a:t>
            </a:r>
            <a:r>
              <a:rPr lang="nl-NL" sz="2400" dirty="0">
                <a:latin typeface="Arial Black" panose="020B0A04020102020204" pitchFamily="34" charset="0"/>
              </a:rPr>
              <a:t>, Rapporten </a:t>
            </a:r>
            <a:r>
              <a:rPr lang="nl-NL" sz="2400" dirty="0" err="1">
                <a:latin typeface="Arial Black" panose="020B0A04020102020204" pitchFamily="34" charset="0"/>
              </a:rPr>
              <a:t>TabelTemplate</a:t>
            </a:r>
            <a:r>
              <a:rPr lang="nl-NL" sz="2400" dirty="0">
                <a:latin typeface="Arial Black" panose="020B0A04020102020204" pitchFamily="34" charset="0"/>
              </a:rPr>
              <a:t> is het soms nodig:</a:t>
            </a:r>
          </a:p>
          <a:p>
            <a:pPr lvl="1"/>
            <a:r>
              <a:rPr lang="nl-NL" sz="2000" dirty="0">
                <a:latin typeface="Arial Black" panose="020B0A04020102020204" pitchFamily="34" charset="0"/>
              </a:rPr>
              <a:t>MicroStation afsluiten</a:t>
            </a:r>
          </a:p>
          <a:p>
            <a:pPr lvl="1"/>
            <a:r>
              <a:rPr lang="nl-NL" sz="2000" dirty="0" err="1">
                <a:latin typeface="Arial Black" panose="020B0A04020102020204" pitchFamily="34" charset="0"/>
              </a:rPr>
              <a:t>Cell</a:t>
            </a:r>
            <a:r>
              <a:rPr lang="nl-NL" sz="2000" dirty="0">
                <a:latin typeface="Arial Black" panose="020B0A04020102020204" pitchFamily="34" charset="0"/>
              </a:rPr>
              <a:t> Library </a:t>
            </a:r>
            <a:r>
              <a:rPr lang="nl-NL" sz="2000" dirty="0" err="1">
                <a:latin typeface="Arial Black" panose="020B0A04020102020204" pitchFamily="34" charset="0"/>
              </a:rPr>
              <a:t>Detach</a:t>
            </a:r>
            <a:r>
              <a:rPr lang="nl-NL" sz="2000" dirty="0">
                <a:latin typeface="Arial Black" panose="020B0A04020102020204" pitchFamily="34" charset="0"/>
              </a:rPr>
              <a:t>/</a:t>
            </a:r>
            <a:r>
              <a:rPr lang="nl-NL" sz="2000" dirty="0" err="1">
                <a:latin typeface="Arial Black" panose="020B0A04020102020204" pitchFamily="34" charset="0"/>
              </a:rPr>
              <a:t>Attach</a:t>
            </a:r>
            <a:endParaRPr lang="nl-NL" sz="2000" dirty="0">
              <a:latin typeface="Arial Black" panose="020B0A04020102020204" pitchFamily="34" charset="0"/>
            </a:endParaRPr>
          </a:p>
          <a:p>
            <a:pPr lvl="1"/>
            <a:r>
              <a:rPr lang="nl-NL" sz="2000" dirty="0" err="1">
                <a:latin typeface="Arial Black" panose="020B0A04020102020204" pitchFamily="34" charset="0"/>
              </a:rPr>
              <a:t>ItemTypes</a:t>
            </a:r>
            <a:r>
              <a:rPr lang="nl-NL" sz="2000" dirty="0">
                <a:latin typeface="Arial Black" panose="020B0A04020102020204" pitchFamily="34" charset="0"/>
              </a:rPr>
              <a:t> en </a:t>
            </a:r>
            <a:r>
              <a:rPr lang="nl-NL" sz="2000" dirty="0" err="1">
                <a:latin typeface="Arial Black" panose="020B0A04020102020204" pitchFamily="34" charset="0"/>
              </a:rPr>
              <a:t>Reports</a:t>
            </a:r>
            <a:r>
              <a:rPr lang="nl-NL" sz="2000" dirty="0">
                <a:latin typeface="Arial Black" panose="020B0A04020102020204" pitchFamily="34" charset="0"/>
              </a:rPr>
              <a:t>: Update </a:t>
            </a:r>
            <a:r>
              <a:rPr lang="nl-NL" sz="2000" dirty="0" err="1">
                <a:latin typeface="Arial Black" panose="020B0A04020102020204" pitchFamily="34" charset="0"/>
              </a:rPr>
              <a:t>from</a:t>
            </a:r>
            <a:r>
              <a:rPr lang="nl-NL" sz="2000" dirty="0">
                <a:latin typeface="Arial Black" panose="020B0A04020102020204" pitchFamily="34" charset="0"/>
              </a:rPr>
              <a:t> Library</a:t>
            </a:r>
          </a:p>
          <a:p>
            <a:pPr lvl="1"/>
            <a:r>
              <a:rPr lang="nl-NL" sz="2000" dirty="0">
                <a:latin typeface="Arial Black" panose="020B0A04020102020204" pitchFamily="34" charset="0"/>
              </a:rPr>
              <a:t>Delete lokale definities als de </a:t>
            </a:r>
            <a:r>
              <a:rPr lang="nl-NL" sz="2000" dirty="0" err="1">
                <a:latin typeface="Arial Black" panose="020B0A04020102020204" pitchFamily="34" charset="0"/>
              </a:rPr>
              <a:t>dgnlib</a:t>
            </a:r>
            <a:r>
              <a:rPr lang="nl-NL" sz="2000" dirty="0">
                <a:latin typeface="Arial Black" panose="020B0A04020102020204" pitchFamily="34" charset="0"/>
              </a:rPr>
              <a:t> of </a:t>
            </a:r>
            <a:r>
              <a:rPr lang="nl-NL" sz="2000" dirty="0" err="1">
                <a:latin typeface="Arial Black" panose="020B0A04020102020204" pitchFamily="34" charset="0"/>
              </a:rPr>
              <a:t>Cell</a:t>
            </a:r>
            <a:r>
              <a:rPr lang="nl-NL" sz="2000" dirty="0">
                <a:latin typeface="Arial Black" panose="020B0A04020102020204" pitchFamily="34" charset="0"/>
              </a:rPr>
              <a:t> </a:t>
            </a:r>
            <a:r>
              <a:rPr lang="nl-NL" sz="2000" dirty="0" err="1">
                <a:latin typeface="Arial Black" panose="020B0A04020102020204" pitchFamily="34" charset="0"/>
              </a:rPr>
              <a:t>Lib</a:t>
            </a:r>
            <a:r>
              <a:rPr lang="nl-NL" sz="2000" dirty="0">
                <a:latin typeface="Arial Black" panose="020B0A04020102020204" pitchFamily="34" charset="0"/>
              </a:rPr>
              <a:t> is aangepast</a:t>
            </a:r>
          </a:p>
          <a:p>
            <a:pPr lvl="1"/>
            <a:r>
              <a:rPr lang="nl-NL" sz="2000" dirty="0" err="1">
                <a:latin typeface="Arial Black" panose="020B0A04020102020204" pitchFamily="34" charset="0"/>
              </a:rPr>
              <a:t>Compress</a:t>
            </a:r>
            <a:r>
              <a:rPr lang="nl-NL" sz="2000" dirty="0">
                <a:latin typeface="Arial Black" panose="020B0A04020102020204" pitchFamily="34" charset="0"/>
              </a:rPr>
              <a:t> design?</a:t>
            </a:r>
          </a:p>
          <a:p>
            <a:endParaRPr lang="nl-NL" dirty="0">
              <a:latin typeface="Arial Black" panose="020B0A04020102020204" pitchFamily="34" charset="0"/>
            </a:endParaRPr>
          </a:p>
          <a:p>
            <a:endParaRPr lang="nl-NL" sz="2400" dirty="0">
              <a:latin typeface="Arial Black" panose="020B0A04020102020204" pitchFamily="34" charset="0"/>
            </a:endParaRPr>
          </a:p>
        </p:txBody>
      </p:sp>
      <p:pic>
        <p:nvPicPr>
          <p:cNvPr id="4" name="Picture 1" descr="220th_sm_2dLxfvypSfW3">
            <a:extLst>
              <a:ext uri="{FF2B5EF4-FFF2-40B4-BE49-F238E27FC236}">
                <a16:creationId xmlns:a16="http://schemas.microsoft.com/office/drawing/2014/main" id="{C23C2C9E-B2DA-4581-AFDE-5476555CF0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3700" y="6325027"/>
            <a:ext cx="16383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550828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huisstijl Summerschool 2017.potx [Alleen-lezen]" id="{9D31DF45-03B0-42FA-B771-3452E64C405D}" vid="{EED407BE-578F-4A4B-BAC8-AA9F8A3BF4E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 huisstijl Summerschool 2018</Template>
  <TotalTime>1192</TotalTime>
  <Words>500</Words>
  <Application>Microsoft Office PowerPoint</Application>
  <PresentationFormat>Widescreen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Kantoorthema</vt:lpstr>
      <vt:lpstr>Verschillen tussen MicroStation V8i en CONNECT</vt:lpstr>
      <vt:lpstr>Wat is er nieuw?</vt:lpstr>
      <vt:lpstr>De Ribbon interface</vt:lpstr>
      <vt:lpstr>AccuDraw veranderingen</vt:lpstr>
      <vt:lpstr>Parametrische Cell</vt:lpstr>
      <vt:lpstr>Place Label</vt:lpstr>
      <vt:lpstr>Display Rule</vt:lpstr>
      <vt:lpstr>Report en Table</vt:lpstr>
      <vt:lpstr>Opmerkingen ItemTypes</vt:lpstr>
      <vt:lpstr>Vragen (over MicroStation CONNECT)?</vt:lpstr>
      <vt:lpstr>Veel plezier met MicroStation CONNECT!</vt:lpstr>
    </vt:vector>
  </TitlesOfParts>
  <Company>kentet Unattendeds © 2016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Mattijs Bekkers</dc:creator>
  <cp:lastModifiedBy>Dirk Boonstra</cp:lastModifiedBy>
  <cp:revision>33</cp:revision>
  <dcterms:created xsi:type="dcterms:W3CDTF">2018-10-20T05:06:10Z</dcterms:created>
  <dcterms:modified xsi:type="dcterms:W3CDTF">2019-11-28T11:45:31Z</dcterms:modified>
</cp:coreProperties>
</file>