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  <p:sldId id="266" r:id="rId7"/>
    <p:sldId id="265" r:id="rId8"/>
    <p:sldId id="26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08" y="4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05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4509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32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525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2687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6847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114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27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566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3119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1716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04ACEF-3E76-49A4-AC18-DFE6F516D658}" type="datetimeFigureOut">
              <a:rPr lang="nl-NL" smtClean="0"/>
              <a:t>2020-11-25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46D6A-C2BE-4067-8FC4-637A1A5C9B5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2695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licviewer.nl/klic-view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209800" y="1450731"/>
            <a:ext cx="7772400" cy="1250340"/>
          </a:xfrm>
          <a:noFill/>
        </p:spPr>
        <p:txBody>
          <a:bodyPr>
            <a:normAutofit/>
          </a:bodyPr>
          <a:lstStyle/>
          <a:p>
            <a:r>
              <a:rPr lang="en-US" sz="3600" dirty="0" err="1">
                <a:latin typeface="Arial Black" panose="020B0A04020102020204" pitchFamily="34" charset="0"/>
              </a:rPr>
              <a:t>Digitalisering</a:t>
            </a:r>
            <a:r>
              <a:rPr lang="en-US" sz="3600" dirty="0">
                <a:latin typeface="Arial Black" panose="020B0A04020102020204" pitchFamily="34" charset="0"/>
              </a:rPr>
              <a:t> van </a:t>
            </a:r>
            <a:r>
              <a:rPr lang="en-US" sz="3600" dirty="0" err="1">
                <a:latin typeface="Arial Black" panose="020B0A04020102020204" pitchFamily="34" charset="0"/>
              </a:rPr>
              <a:t>Klic</a:t>
            </a:r>
            <a:r>
              <a:rPr lang="en-US" sz="3600" dirty="0">
                <a:latin typeface="Arial Black" panose="020B0A04020102020204" pitchFamily="34" charset="0"/>
              </a:rPr>
              <a:t> melding</a:t>
            </a:r>
            <a:endParaRPr lang="nl-NL" sz="3600" dirty="0">
              <a:latin typeface="Arial Black" panose="020B0A04020102020204" pitchFamily="34" charset="0"/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2667000" y="2933822"/>
            <a:ext cx="6858000" cy="1655762"/>
          </a:xfrm>
          <a:noFill/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Wat </a:t>
            </a:r>
            <a:r>
              <a:rPr lang="en-US" dirty="0" err="1">
                <a:latin typeface="Arial Black" panose="020B0A04020102020204" pitchFamily="34" charset="0"/>
              </a:rPr>
              <a:t>kunnen</a:t>
            </a:r>
            <a:r>
              <a:rPr lang="en-US" dirty="0">
                <a:latin typeface="Arial Black" panose="020B0A04020102020204" pitchFamily="34" charset="0"/>
              </a:rPr>
              <a:t> we </a:t>
            </a:r>
            <a:r>
              <a:rPr lang="en-US" dirty="0" err="1">
                <a:latin typeface="Arial Black" panose="020B0A04020102020204" pitchFamily="34" charset="0"/>
              </a:rPr>
              <a:t>uit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een</a:t>
            </a:r>
            <a:r>
              <a:rPr lang="en-US" dirty="0">
                <a:latin typeface="Arial Black" panose="020B0A04020102020204" pitchFamily="34" charset="0"/>
              </a:rPr>
              <a:t> </a:t>
            </a:r>
            <a:r>
              <a:rPr lang="en-US" dirty="0" err="1">
                <a:latin typeface="Arial Black" panose="020B0A04020102020204" pitchFamily="34" charset="0"/>
              </a:rPr>
              <a:t>Klic</a:t>
            </a:r>
            <a:r>
              <a:rPr lang="en-US" dirty="0">
                <a:latin typeface="Arial Black" panose="020B0A04020102020204" pitchFamily="34" charset="0"/>
              </a:rPr>
              <a:t> melding </a:t>
            </a:r>
            <a:r>
              <a:rPr lang="en-US" dirty="0" err="1">
                <a:latin typeface="Arial Black" panose="020B0A04020102020204" pitchFamily="34" charset="0"/>
              </a:rPr>
              <a:t>halen</a:t>
            </a:r>
            <a:endParaRPr lang="nl-NL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105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D67D96-7621-4B26-AA00-96CED3933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280565"/>
          </a:xfrm>
        </p:spPr>
        <p:txBody>
          <a:bodyPr/>
          <a:lstStyle/>
          <a:p>
            <a:r>
              <a:rPr lang="en-US" b="1" dirty="0"/>
              <a:t>Wat is KLIC-WIN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92BCF9-708F-434F-ACFF-F1C8D5912D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203627"/>
          </a:xfrm>
        </p:spPr>
        <p:txBody>
          <a:bodyPr/>
          <a:lstStyle/>
          <a:p>
            <a:r>
              <a:rPr lang="en-US" b="1" dirty="0" err="1"/>
              <a:t>Samentrekking</a:t>
            </a:r>
            <a:r>
              <a:rPr lang="en-US" b="1" dirty="0"/>
              <a:t> van Wi(b)on en Inspire</a:t>
            </a:r>
          </a:p>
          <a:p>
            <a:endParaRPr lang="en-US" b="1" dirty="0"/>
          </a:p>
          <a:p>
            <a:r>
              <a:rPr lang="en-US" b="1" dirty="0" err="1"/>
              <a:t>Sinds</a:t>
            </a:r>
            <a:r>
              <a:rPr lang="en-US" b="1" dirty="0"/>
              <a:t>  2018, maar </a:t>
            </a:r>
            <a:r>
              <a:rPr lang="en-US" b="1" dirty="0" err="1"/>
              <a:t>sinds</a:t>
            </a:r>
            <a:r>
              <a:rPr lang="en-US" b="1" dirty="0"/>
              <a:t> 1 </a:t>
            </a:r>
            <a:r>
              <a:rPr lang="en-US" b="1" dirty="0" err="1"/>
              <a:t>maart</a:t>
            </a:r>
            <a:r>
              <a:rPr lang="en-US" b="1" dirty="0"/>
              <a:t> 2020 ‘</a:t>
            </a:r>
            <a:r>
              <a:rPr lang="en-US" b="1" dirty="0" err="1"/>
              <a:t>volledig</a:t>
            </a:r>
            <a:r>
              <a:rPr lang="en-US" b="1" dirty="0"/>
              <a:t>’</a:t>
            </a:r>
          </a:p>
          <a:p>
            <a:endParaRPr lang="en-US" b="1" dirty="0"/>
          </a:p>
          <a:p>
            <a:r>
              <a:rPr lang="nl-NL" b="1" dirty="0"/>
              <a:t>nieuw informatiemodel (IMKL), presentatiemodel (PMKL) en een nieuw berichtenmodel (BMKL)</a:t>
            </a:r>
            <a:endParaRPr lang="en-US" b="1" dirty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84372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E2BA26-6622-43B4-BBA6-834550B3C6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189"/>
            <a:ext cx="10515600" cy="1325563"/>
          </a:xfrm>
        </p:spPr>
        <p:txBody>
          <a:bodyPr/>
          <a:lstStyle/>
          <a:p>
            <a:r>
              <a:rPr lang="en-US" b="1" dirty="0"/>
              <a:t>KLIC-WIN: </a:t>
            </a:r>
            <a:r>
              <a:rPr lang="nl-NL" b="1" dirty="0"/>
              <a:t>De belangrijkste wijzingen: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015204C-9D09-4A7A-96B5-ABF2A4B80D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775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nl-NL" b="1" dirty="0"/>
              <a:t>- het opnemen van huisaansluitingen in de definitie van een net; </a:t>
            </a:r>
          </a:p>
          <a:p>
            <a:r>
              <a:rPr lang="nl-NL" b="1" dirty="0"/>
              <a:t>- het aanscherpen van de procedures ‘Eis Voorzorgsmaatregel’ en ‘registratie van netbeheerders’; </a:t>
            </a:r>
          </a:p>
          <a:p>
            <a:r>
              <a:rPr lang="nl-NL" b="1" dirty="0"/>
              <a:t>- het mogelijk maken om de gebiedsinformatie centraal op te slaan (vanaf 2019); </a:t>
            </a:r>
          </a:p>
          <a:p>
            <a:r>
              <a:rPr lang="nl-NL" b="1" dirty="0"/>
              <a:t>- het leveren van gebiedsinformatie in </a:t>
            </a:r>
            <a:r>
              <a:rPr lang="nl-NL" b="1" u="sng" dirty="0"/>
              <a:t>vectorformaat</a:t>
            </a:r>
            <a:r>
              <a:rPr lang="nl-NL" b="1" dirty="0"/>
              <a:t> in plaats van raster;</a:t>
            </a:r>
          </a:p>
          <a:p>
            <a:r>
              <a:rPr lang="nl-NL" b="1" dirty="0"/>
              <a:t>- de mogelijkheid om de gebiedsinformatie centraal op te slaan bij het Kadaster ten behoeve van de afhandeling van de meldingen/verzoeken.</a:t>
            </a:r>
          </a:p>
        </p:txBody>
      </p:sp>
    </p:spTree>
    <p:extLst>
      <p:ext uri="{BB962C8B-B14F-4D97-AF65-F5344CB8AC3E}">
        <p14:creationId xmlns:p14="http://schemas.microsoft.com/office/powerpoint/2010/main" val="11329300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5F6C0-7908-4668-A736-15215E7C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90"/>
            <a:ext cx="10515600" cy="1325563"/>
          </a:xfrm>
        </p:spPr>
        <p:txBody>
          <a:bodyPr/>
          <a:lstStyle/>
          <a:p>
            <a:r>
              <a:rPr lang="en-US" b="1" dirty="0" err="1"/>
              <a:t>Resultaat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846B5-210B-4EFD-91FD-EF7172B1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8188"/>
            <a:ext cx="10515600" cy="4351338"/>
          </a:xfrm>
        </p:spPr>
        <p:txBody>
          <a:bodyPr>
            <a:normAutofit/>
          </a:bodyPr>
          <a:lstStyle/>
          <a:p>
            <a:r>
              <a:rPr lang="nl-NL" b="1" dirty="0"/>
              <a:t>Betrouwbaardere informatie, exactere ligging</a:t>
            </a:r>
          </a:p>
          <a:p>
            <a:r>
              <a:rPr lang="nl-NL" b="1" dirty="0"/>
              <a:t>Objecten in plaats van ‘pixels’</a:t>
            </a:r>
          </a:p>
          <a:p>
            <a:r>
              <a:rPr lang="nl-NL" b="1" dirty="0"/>
              <a:t>Extra informatie in de vorm van attributen</a:t>
            </a:r>
          </a:p>
          <a:p>
            <a:r>
              <a:rPr lang="nl-NL" b="1" dirty="0"/>
              <a:t>Betere uitwisseling met andere bronnen zoals ander INSPIRE thema’s</a:t>
            </a:r>
          </a:p>
          <a:p>
            <a:endParaRPr lang="nl-NL" b="1" dirty="0"/>
          </a:p>
          <a:p>
            <a:r>
              <a:rPr lang="nl-NL" b="1" dirty="0"/>
              <a:t>Maar: applicaties hiervoor moeten voor een deel nog ontwikkeld worden.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617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D4A5BE-0E88-4CD2-A05C-2971CA945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487"/>
            <a:ext cx="10515600" cy="1325563"/>
          </a:xfrm>
        </p:spPr>
        <p:txBody>
          <a:bodyPr/>
          <a:lstStyle/>
          <a:p>
            <a:r>
              <a:rPr lang="en-US" b="1" dirty="0" err="1"/>
              <a:t>Toekomst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BE9D95-685D-4925-9A87-FEB541160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65985"/>
            <a:ext cx="10515600" cy="4351338"/>
          </a:xfrm>
        </p:spPr>
        <p:txBody>
          <a:bodyPr>
            <a:normAutofit/>
          </a:bodyPr>
          <a:lstStyle/>
          <a:p>
            <a:r>
              <a:rPr lang="nl-NL" b="1" dirty="0"/>
              <a:t>Koppelen met andere datasets. Denk aan basisregistraties zoals de BRO (bodemkwaliteit, niet natuurlijke elementen), de BAG en de BGT</a:t>
            </a:r>
          </a:p>
          <a:p>
            <a:r>
              <a:rPr lang="nl-NL" b="1" dirty="0"/>
              <a:t>Combinatie met gemelde afwijkende situaties, schadelocaties, luchtfoto’s of de aanvraaggegevens van de meldingen in kaartvorm. </a:t>
            </a:r>
          </a:p>
          <a:p>
            <a:r>
              <a:rPr lang="nl-NL" b="1" dirty="0"/>
              <a:t>3D. Hoe en of hier vorm aan gegeven kan worden in de uitwisseling van kabel- en leidinggegevens is een interessante ontwikkeling om uit te zoeken</a:t>
            </a:r>
          </a:p>
          <a:p>
            <a:r>
              <a:rPr lang="nl-NL" b="1" dirty="0"/>
              <a:t>Via leveranciers al te koppelen met NLCS</a:t>
            </a:r>
          </a:p>
        </p:txBody>
      </p:sp>
    </p:spTree>
    <p:extLst>
      <p:ext uri="{BB962C8B-B14F-4D97-AF65-F5344CB8AC3E}">
        <p14:creationId xmlns:p14="http://schemas.microsoft.com/office/powerpoint/2010/main" val="2664065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5F6C0-7908-4668-A736-15215E7C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90"/>
            <a:ext cx="10515600" cy="1325563"/>
          </a:xfrm>
        </p:spPr>
        <p:txBody>
          <a:bodyPr/>
          <a:lstStyle/>
          <a:p>
            <a:r>
              <a:rPr lang="en-US" b="1" dirty="0"/>
              <a:t>Maar hoe </a:t>
            </a:r>
            <a:r>
              <a:rPr lang="en-US" b="1" dirty="0" err="1"/>
              <a:t>raadplegen</a:t>
            </a:r>
            <a:r>
              <a:rPr lang="en-US" b="1" dirty="0"/>
              <a:t> we al </a:t>
            </a:r>
            <a:r>
              <a:rPr lang="en-US" b="1" dirty="0" err="1"/>
              <a:t>deze</a:t>
            </a:r>
            <a:r>
              <a:rPr lang="en-US" b="1" dirty="0"/>
              <a:t> </a:t>
            </a:r>
            <a:r>
              <a:rPr lang="en-US" b="1" dirty="0" err="1"/>
              <a:t>informatie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846B5-210B-4EFD-91FD-EF7172B1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8188"/>
            <a:ext cx="10515600" cy="4351338"/>
          </a:xfrm>
        </p:spPr>
        <p:txBody>
          <a:bodyPr>
            <a:normAutofit/>
          </a:bodyPr>
          <a:lstStyle/>
          <a:p>
            <a:r>
              <a:rPr lang="en-US" b="1" dirty="0"/>
              <a:t>Viewers:</a:t>
            </a:r>
          </a:p>
          <a:p>
            <a:pPr lvl="1"/>
            <a:r>
              <a:rPr lang="en-US" b="1" dirty="0"/>
              <a:t>Online via </a:t>
            </a:r>
            <a:r>
              <a:rPr lang="en-US" b="1" dirty="0" err="1"/>
              <a:t>Kadaster</a:t>
            </a:r>
            <a:r>
              <a:rPr lang="en-US" b="1" dirty="0"/>
              <a:t> 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nl-NL" dirty="0">
                <a:hlinkClick r:id="rId2"/>
              </a:rPr>
              <a:t>https://www.klicviewer.nl/klic-viewer/</a:t>
            </a:r>
            <a:r>
              <a:rPr lang="nl-NL" dirty="0"/>
              <a:t>)</a:t>
            </a:r>
          </a:p>
          <a:p>
            <a:pPr lvl="1"/>
            <a:r>
              <a:rPr lang="en-US" b="1" dirty="0"/>
              <a:t>Desktop viewer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nl-NL" dirty="0"/>
              <a:t>https://www.kadaster.nl/-/klic-viewer-desktopvarianten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Apps op tablet of </a:t>
            </a:r>
            <a:r>
              <a:rPr lang="en-US" b="1" dirty="0" err="1"/>
              <a:t>telefoon</a:t>
            </a:r>
            <a:r>
              <a:rPr lang="en-US" b="1" dirty="0"/>
              <a:t>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en-US" b="1" dirty="0" err="1"/>
              <a:t>bv</a:t>
            </a:r>
            <a:r>
              <a:rPr lang="en-US" b="1" dirty="0"/>
              <a:t> </a:t>
            </a:r>
            <a:r>
              <a:rPr lang="nl-NL" b="1" dirty="0" err="1"/>
              <a:t>Klic</a:t>
            </a:r>
            <a:r>
              <a:rPr lang="nl-NL" b="1" dirty="0"/>
              <a:t> App, </a:t>
            </a:r>
            <a:r>
              <a:rPr lang="nl-NL" b="1" dirty="0" err="1"/>
              <a:t>Geolantis</a:t>
            </a:r>
            <a:r>
              <a:rPr lang="nl-NL" b="1" dirty="0"/>
              <a:t> of Blindguide </a:t>
            </a:r>
            <a:r>
              <a:rPr lang="nl-NL" b="1" dirty="0" err="1"/>
              <a:t>Klic</a:t>
            </a:r>
            <a:r>
              <a:rPr lang="nl-NL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3127983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5F6C0-7908-4668-A736-15215E7C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90"/>
            <a:ext cx="10515600" cy="1325563"/>
          </a:xfrm>
        </p:spPr>
        <p:txBody>
          <a:bodyPr/>
          <a:lstStyle/>
          <a:p>
            <a:r>
              <a:rPr lang="en-US" b="1" dirty="0"/>
              <a:t>Maar hoe </a:t>
            </a:r>
            <a:r>
              <a:rPr lang="en-US" b="1" dirty="0" err="1"/>
              <a:t>raadplegen</a:t>
            </a:r>
            <a:r>
              <a:rPr lang="en-US" b="1" dirty="0"/>
              <a:t> we al </a:t>
            </a:r>
            <a:r>
              <a:rPr lang="en-US" b="1" dirty="0" err="1"/>
              <a:t>deze</a:t>
            </a:r>
            <a:r>
              <a:rPr lang="en-US" b="1" dirty="0"/>
              <a:t> </a:t>
            </a:r>
            <a:r>
              <a:rPr lang="en-US" b="1" dirty="0" err="1"/>
              <a:t>informatie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846B5-210B-4EFD-91FD-EF7172B1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81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Viewers:</a:t>
            </a:r>
          </a:p>
          <a:p>
            <a:pPr lvl="1"/>
            <a:r>
              <a:rPr lang="en-US" b="1" dirty="0"/>
              <a:t>Online via </a:t>
            </a:r>
            <a:r>
              <a:rPr lang="en-US" b="1" dirty="0" err="1"/>
              <a:t>Kadaster</a:t>
            </a:r>
            <a:r>
              <a:rPr lang="en-US" b="1" dirty="0"/>
              <a:t> 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nl-NL" dirty="0"/>
              <a:t>https://www.klicviewer.nl/klic-viewer/)</a:t>
            </a:r>
            <a:endParaRPr lang="en-US" b="1" dirty="0"/>
          </a:p>
          <a:p>
            <a:pPr lvl="1"/>
            <a:r>
              <a:rPr lang="en-US" b="1" dirty="0"/>
              <a:t>Desktop viewer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nl-NL" dirty="0"/>
              <a:t>https://www.kadaster.nl/-/klic-viewer-desktopvarianten</a:t>
            </a:r>
            <a:r>
              <a:rPr lang="en-US" b="1" dirty="0"/>
              <a:t>)</a:t>
            </a:r>
          </a:p>
          <a:p>
            <a:pPr lvl="1"/>
            <a:r>
              <a:rPr lang="en-US" b="1" dirty="0"/>
              <a:t>Apps op tablet of </a:t>
            </a:r>
            <a:r>
              <a:rPr lang="en-US" b="1" dirty="0" err="1"/>
              <a:t>telefoon</a:t>
            </a:r>
            <a:r>
              <a:rPr lang="en-US" b="1" dirty="0"/>
              <a:t> </a:t>
            </a:r>
          </a:p>
          <a:p>
            <a:pPr marL="457200" lvl="1" indent="0">
              <a:buNone/>
            </a:pPr>
            <a:r>
              <a:rPr lang="en-US" b="1" dirty="0"/>
              <a:t>	(</a:t>
            </a:r>
            <a:r>
              <a:rPr lang="en-US" b="1" dirty="0" err="1"/>
              <a:t>bv</a:t>
            </a:r>
            <a:r>
              <a:rPr lang="en-US" b="1" dirty="0"/>
              <a:t> </a:t>
            </a:r>
            <a:r>
              <a:rPr lang="nl-NL" b="1" dirty="0" err="1"/>
              <a:t>Klic</a:t>
            </a:r>
            <a:r>
              <a:rPr lang="nl-NL" b="1" dirty="0"/>
              <a:t> App of Blindguide </a:t>
            </a:r>
            <a:r>
              <a:rPr lang="nl-NL" b="1" dirty="0" err="1"/>
              <a:t>Klic</a:t>
            </a:r>
            <a:r>
              <a:rPr lang="nl-NL" b="1" dirty="0"/>
              <a:t>)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r>
              <a:rPr lang="en-US" b="1" dirty="0"/>
              <a:t>Maar </a:t>
            </a:r>
            <a:r>
              <a:rPr lang="en-US" b="1" dirty="0" err="1"/>
              <a:t>daarmee</a:t>
            </a:r>
            <a:r>
              <a:rPr lang="en-US" b="1" dirty="0"/>
              <a:t> </a:t>
            </a:r>
            <a:r>
              <a:rPr lang="en-US" b="1" dirty="0" err="1"/>
              <a:t>hebben</a:t>
            </a:r>
            <a:r>
              <a:rPr lang="en-US" b="1" dirty="0"/>
              <a:t> we het </a:t>
            </a:r>
            <a:r>
              <a:rPr lang="en-US" b="1" dirty="0" err="1"/>
              <a:t>nog</a:t>
            </a:r>
            <a:r>
              <a:rPr lang="en-US" b="1" dirty="0"/>
              <a:t> </a:t>
            </a:r>
            <a:r>
              <a:rPr lang="en-US" b="1" dirty="0" err="1"/>
              <a:t>niet</a:t>
            </a:r>
            <a:r>
              <a:rPr lang="en-US" b="1" dirty="0"/>
              <a:t> in </a:t>
            </a:r>
            <a:r>
              <a:rPr lang="en-US" b="1" dirty="0" err="1"/>
              <a:t>onze</a:t>
            </a:r>
            <a:r>
              <a:rPr lang="en-US" b="1" dirty="0"/>
              <a:t> </a:t>
            </a:r>
            <a:r>
              <a:rPr lang="en-US" b="1" dirty="0" err="1"/>
              <a:t>tekening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223499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5F6C0-7908-4668-A736-15215E7CD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97690"/>
            <a:ext cx="10515600" cy="1325563"/>
          </a:xfrm>
        </p:spPr>
        <p:txBody>
          <a:bodyPr/>
          <a:lstStyle/>
          <a:p>
            <a:r>
              <a:rPr lang="en-US" b="1" dirty="0" err="1"/>
              <a:t>Informatie</a:t>
            </a:r>
            <a:r>
              <a:rPr lang="en-US" b="1" dirty="0"/>
              <a:t> in MicroStation</a:t>
            </a:r>
            <a:endParaRPr lang="nl-NL" b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3846B5-210B-4EFD-91FD-EF7172B1D4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58188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paar</a:t>
            </a:r>
            <a:r>
              <a:rPr lang="en-US" b="1" dirty="0"/>
              <a:t> </a:t>
            </a:r>
            <a:r>
              <a:rPr lang="en-US" b="1" dirty="0" err="1"/>
              <a:t>voorbeelden</a:t>
            </a:r>
            <a:r>
              <a:rPr lang="en-US" b="1" dirty="0"/>
              <a:t>, er </a:t>
            </a:r>
            <a:r>
              <a:rPr lang="en-US" b="1" dirty="0" err="1"/>
              <a:t>zijn</a:t>
            </a:r>
            <a:r>
              <a:rPr lang="en-US" b="1" dirty="0"/>
              <a:t> er </a:t>
            </a:r>
            <a:r>
              <a:rPr lang="en-US" b="1" dirty="0" err="1"/>
              <a:t>meer</a:t>
            </a:r>
            <a:r>
              <a:rPr lang="en-US" b="1" dirty="0"/>
              <a:t>.</a:t>
            </a:r>
          </a:p>
          <a:p>
            <a:r>
              <a:rPr lang="en-US" b="1" dirty="0"/>
              <a:t>Klic2DXF: </a:t>
            </a:r>
          </a:p>
          <a:p>
            <a:pPr lvl="1"/>
            <a:r>
              <a:rPr lang="en-US" b="1" dirty="0"/>
              <a:t>Oude </a:t>
            </a:r>
            <a:r>
              <a:rPr lang="en-US" b="1" dirty="0" err="1"/>
              <a:t>fugro</a:t>
            </a:r>
            <a:r>
              <a:rPr lang="en-US" b="1" dirty="0"/>
              <a:t> </a:t>
            </a:r>
            <a:r>
              <a:rPr lang="en-US" b="1" dirty="0" err="1"/>
              <a:t>applicatie</a:t>
            </a:r>
            <a:r>
              <a:rPr lang="en-US" b="1" dirty="0"/>
              <a:t>, </a:t>
            </a:r>
            <a:r>
              <a:rPr lang="en-US" b="1" dirty="0" err="1"/>
              <a:t>ook</a:t>
            </a:r>
            <a:r>
              <a:rPr lang="en-US" b="1" dirty="0"/>
              <a:t> </a:t>
            </a:r>
            <a:r>
              <a:rPr lang="en-US" b="1" dirty="0" err="1"/>
              <a:t>geschikt</a:t>
            </a:r>
            <a:r>
              <a:rPr lang="en-US" b="1" dirty="0"/>
              <a:t> voor CONNECT. </a:t>
            </a:r>
            <a:r>
              <a:rPr lang="en-US" b="1" dirty="0" err="1"/>
              <a:t>Levert</a:t>
            </a:r>
            <a:r>
              <a:rPr lang="en-US" b="1" dirty="0"/>
              <a:t> </a:t>
            </a:r>
            <a:r>
              <a:rPr lang="en-US" b="1" dirty="0" err="1"/>
              <a:t>een</a:t>
            </a:r>
            <a:r>
              <a:rPr lang="en-US" b="1" dirty="0"/>
              <a:t> </a:t>
            </a:r>
            <a:r>
              <a:rPr lang="en-US" b="1" dirty="0" err="1"/>
              <a:t>simpele</a:t>
            </a:r>
            <a:r>
              <a:rPr lang="en-US" b="1" dirty="0"/>
              <a:t> </a:t>
            </a:r>
            <a:r>
              <a:rPr lang="en-US" b="1" dirty="0" err="1"/>
              <a:t>dxf</a:t>
            </a:r>
            <a:r>
              <a:rPr lang="en-US" b="1" dirty="0"/>
              <a:t> die </a:t>
            </a:r>
            <a:r>
              <a:rPr lang="en-US" b="1" dirty="0" err="1"/>
              <a:t>als</a:t>
            </a:r>
            <a:r>
              <a:rPr lang="en-US" b="1" dirty="0"/>
              <a:t> reference </a:t>
            </a:r>
            <a:r>
              <a:rPr lang="en-US" b="1" dirty="0" err="1"/>
              <a:t>gekoppeld</a:t>
            </a:r>
            <a:r>
              <a:rPr lang="en-US" b="1" dirty="0"/>
              <a:t> </a:t>
            </a:r>
            <a:r>
              <a:rPr lang="en-US" b="1" dirty="0" err="1"/>
              <a:t>kan</a:t>
            </a:r>
            <a:r>
              <a:rPr lang="en-US" b="1" dirty="0"/>
              <a:t> </a:t>
            </a:r>
            <a:r>
              <a:rPr lang="en-US" b="1" dirty="0" err="1"/>
              <a:t>worden</a:t>
            </a:r>
            <a:r>
              <a:rPr lang="en-US" b="1" dirty="0"/>
              <a:t>.</a:t>
            </a:r>
          </a:p>
          <a:p>
            <a:r>
              <a:rPr lang="en-US" b="1" dirty="0" err="1"/>
              <a:t>KlicImport</a:t>
            </a:r>
            <a:r>
              <a:rPr lang="en-US" b="1" dirty="0"/>
              <a:t> NLCS: </a:t>
            </a:r>
          </a:p>
          <a:p>
            <a:pPr lvl="1"/>
            <a:r>
              <a:rPr lang="en-US" b="1" dirty="0" err="1"/>
              <a:t>Ontwikkeld</a:t>
            </a:r>
            <a:r>
              <a:rPr lang="en-US" b="1" dirty="0"/>
              <a:t> door Amsterdam en Tilburg, </a:t>
            </a:r>
            <a:r>
              <a:rPr lang="en-US" b="1" dirty="0" err="1"/>
              <a:t>verkrijgbaar</a:t>
            </a:r>
            <a:r>
              <a:rPr lang="en-US" b="1" dirty="0"/>
              <a:t> via TMC, import in NLCS, </a:t>
            </a:r>
            <a:r>
              <a:rPr lang="en-US" b="1" dirty="0" err="1"/>
              <a:t>beperkte</a:t>
            </a:r>
            <a:r>
              <a:rPr lang="en-US" b="1" dirty="0"/>
              <a:t> </a:t>
            </a:r>
            <a:r>
              <a:rPr lang="en-US" b="1" dirty="0" err="1"/>
              <a:t>aanvullende</a:t>
            </a:r>
            <a:r>
              <a:rPr lang="en-US" b="1" dirty="0"/>
              <a:t> </a:t>
            </a:r>
            <a:r>
              <a:rPr lang="en-US" b="1" dirty="0" err="1"/>
              <a:t>mogelijkheden</a:t>
            </a:r>
            <a:endParaRPr lang="en-US" b="1" dirty="0"/>
          </a:p>
          <a:p>
            <a:r>
              <a:rPr lang="en-US" b="1" dirty="0" err="1"/>
              <a:t>GeoDATA</a:t>
            </a:r>
            <a:r>
              <a:rPr lang="en-US" b="1" dirty="0"/>
              <a:t>: </a:t>
            </a:r>
          </a:p>
          <a:p>
            <a:pPr lvl="1"/>
            <a:r>
              <a:rPr lang="en-US" b="1" dirty="0" err="1"/>
              <a:t>ontwikkeld</a:t>
            </a:r>
            <a:r>
              <a:rPr lang="en-US" b="1" dirty="0"/>
              <a:t> door TPG, </a:t>
            </a:r>
            <a:r>
              <a:rPr lang="en-US" b="1" dirty="0" err="1"/>
              <a:t>naar</a:t>
            </a:r>
            <a:r>
              <a:rPr lang="en-US" b="1" dirty="0"/>
              <a:t> </a:t>
            </a:r>
            <a:r>
              <a:rPr lang="en-US" b="1" dirty="0" err="1"/>
              <a:t>keuze</a:t>
            </a:r>
            <a:r>
              <a:rPr lang="en-US" b="1" dirty="0"/>
              <a:t> in KLIC of NLCS layout, </a:t>
            </a:r>
            <a:r>
              <a:rPr lang="en-US" b="1" dirty="0" err="1"/>
              <a:t>betere</a:t>
            </a:r>
            <a:r>
              <a:rPr lang="en-US" b="1" dirty="0"/>
              <a:t> </a:t>
            </a:r>
            <a:r>
              <a:rPr lang="en-US" b="1" dirty="0" err="1"/>
              <a:t>presentatie</a:t>
            </a:r>
            <a:r>
              <a:rPr lang="en-US" b="1" dirty="0"/>
              <a:t> </a:t>
            </a:r>
            <a:r>
              <a:rPr lang="en-US" b="1" dirty="0" err="1"/>
              <a:t>mogelijkheden</a:t>
            </a:r>
            <a:r>
              <a:rPr lang="en-US" b="1" dirty="0"/>
              <a:t> en </a:t>
            </a:r>
            <a:r>
              <a:rPr lang="en-US" b="1" dirty="0" err="1"/>
              <a:t>weergave</a:t>
            </a:r>
            <a:r>
              <a:rPr lang="en-US" b="1" dirty="0"/>
              <a:t> </a:t>
            </a:r>
            <a:r>
              <a:rPr lang="en-US" b="1" dirty="0" err="1"/>
              <a:t>attribuutinformatie</a:t>
            </a:r>
            <a:endParaRPr lang="en-US" b="1" dirty="0"/>
          </a:p>
          <a:p>
            <a:endParaRPr lang="en-US" b="1" dirty="0"/>
          </a:p>
          <a:p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9599222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152650" y="1402619"/>
            <a:ext cx="7886700" cy="1325563"/>
          </a:xfrm>
          <a:noFill/>
        </p:spPr>
        <p:txBody>
          <a:bodyPr>
            <a:normAutofit/>
          </a:bodyPr>
          <a:lstStyle/>
          <a:p>
            <a:r>
              <a:rPr lang="en-US" sz="2800" dirty="0" err="1">
                <a:latin typeface="Arial Black" panose="020B0A04020102020204" pitchFamily="34" charset="0"/>
              </a:rPr>
              <a:t>Vragen</a:t>
            </a:r>
            <a:r>
              <a:rPr lang="en-US" sz="2800" dirty="0">
                <a:latin typeface="Arial Black" panose="020B0A04020102020204" pitchFamily="34" charset="0"/>
              </a:rPr>
              <a:t>?</a:t>
            </a:r>
            <a:endParaRPr lang="nl-NL" sz="2800" dirty="0">
              <a:latin typeface="Arial Black" panose="020B0A04020102020204" pitchFamily="34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2152650" y="3068576"/>
            <a:ext cx="7886700" cy="3565648"/>
          </a:xfrm>
          <a:noFill/>
        </p:spPr>
        <p:txBody>
          <a:bodyPr>
            <a:normAutofit/>
          </a:bodyPr>
          <a:lstStyle/>
          <a:p>
            <a:endParaRPr lang="nl-NL" sz="2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7590909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 huisstijl Summerschool 2017.potx [Alleen-lezen]" id="{9D31DF45-03B0-42FA-B771-3452E64C405D}" vid="{EED407BE-578F-4A4B-BAC8-AA9F8A3BF4E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Presentatie huisstijl Summerschool 2018</Template>
  <TotalTime>310</TotalTime>
  <Words>444</Words>
  <Application>Microsoft Office PowerPoint</Application>
  <PresentationFormat>Breedbeeld</PresentationFormat>
  <Paragraphs>56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Kantoorthema</vt:lpstr>
      <vt:lpstr>Digitalisering van Klic melding</vt:lpstr>
      <vt:lpstr>Wat is KLIC-WIN</vt:lpstr>
      <vt:lpstr>KLIC-WIN: De belangrijkste wijzingen:</vt:lpstr>
      <vt:lpstr>Resultaat</vt:lpstr>
      <vt:lpstr>Toekomst</vt:lpstr>
      <vt:lpstr>Maar hoe raadplegen we al deze informatie</vt:lpstr>
      <vt:lpstr>Maar hoe raadplegen we al deze informatie</vt:lpstr>
      <vt:lpstr>Informatie in MicroStation</vt:lpstr>
      <vt:lpstr>Vragen?</vt:lpstr>
    </vt:vector>
  </TitlesOfParts>
  <Company>kentet Unattendeds © 2016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Mattijs Bekkers</dc:creator>
  <cp:lastModifiedBy>P. Haffmans</cp:lastModifiedBy>
  <cp:revision>23</cp:revision>
  <dcterms:created xsi:type="dcterms:W3CDTF">2018-10-20T05:06:10Z</dcterms:created>
  <dcterms:modified xsi:type="dcterms:W3CDTF">2020-11-25T09:31:43Z</dcterms:modified>
</cp:coreProperties>
</file>