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0" r:id="rId3"/>
    <p:sldId id="264" r:id="rId4"/>
    <p:sldId id="259" r:id="rId5"/>
    <p:sldId id="265" r:id="rId6"/>
    <p:sldId id="261" r:id="rId7"/>
    <p:sldId id="262" r:id="rId8"/>
    <p:sldId id="263" r:id="rId9"/>
    <p:sldId id="25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72922" autoAdjust="0"/>
  </p:normalViewPr>
  <p:slideViewPr>
    <p:cSldViewPr snapToGrid="0">
      <p:cViewPr varScale="1">
        <p:scale>
          <a:sx n="84" d="100"/>
          <a:sy n="84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807B5-5347-42D5-A404-FB76D77F06BD}" type="datetimeFigureOut">
              <a:rPr lang="nl-NL" smtClean="0"/>
              <a:t>2-6-2021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EAF45-A208-4DF6-81A4-F7C925D988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2544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Welkomswoord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EAF45-A208-4DF6-81A4-F7C925D9886E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3029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EAF45-A208-4DF6-81A4-F7C925D9886E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6194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Het doel van de VNMG Country Kit is het hebben van een bruikbare werkomgeving om zo </a:t>
            </a:r>
            <a:r>
              <a:rPr lang="nl-NL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een ontwerp te maken in </a:t>
            </a:r>
            <a:r>
              <a:rPr lang="nl-N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OpenRoads</a:t>
            </a:r>
            <a:r>
              <a:rPr lang="nl-NL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Designer volgens de Nederlandse standaard.  Dit zonder eerst zelf een werkomgeving op te zetten </a:t>
            </a:r>
          </a:p>
          <a:p>
            <a:r>
              <a:rPr lang="nl-NL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ORD is enkel voorzien van eigen (</a:t>
            </a:r>
            <a:r>
              <a:rPr lang="nl-N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amerikaanse</a:t>
            </a:r>
            <a:r>
              <a:rPr lang="nl-NL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  instellingen voor de levels, de benamingen van de feature </a:t>
            </a:r>
            <a:r>
              <a:rPr lang="nl-N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definitions</a:t>
            </a:r>
            <a:r>
              <a:rPr lang="nl-NL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en de templates</a:t>
            </a:r>
          </a:p>
          <a:p>
            <a:endParaRPr lang="nl-NL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nl-NL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Standaard:  om zo het mogelijk te maken om een ontwerp op te stellen conform de Nederlandse standaarden en ontwerpprincipes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EAF45-A208-4DF6-81A4-F7C925D9886E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2678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nl-NL" dirty="0" err="1"/>
              <a:t>Organisation</a:t>
            </a:r>
            <a:r>
              <a:rPr lang="nl-NL" dirty="0"/>
              <a:t>: de </a:t>
            </a:r>
            <a:r>
              <a:rPr lang="nl-NL" dirty="0" err="1"/>
              <a:t>afsprakenset</a:t>
            </a:r>
            <a:r>
              <a:rPr lang="nl-NL" dirty="0"/>
              <a:t> (zoals deze countrykit)</a:t>
            </a:r>
          </a:p>
          <a:p>
            <a:pPr marL="0" indent="0">
              <a:buFontTx/>
              <a:buNone/>
            </a:pPr>
            <a:endParaRPr lang="nl-NL" dirty="0"/>
          </a:p>
          <a:p>
            <a:pPr marL="0" indent="0">
              <a:buFontTx/>
              <a:buNone/>
            </a:pPr>
            <a:r>
              <a:rPr lang="nl-NL" dirty="0" err="1"/>
              <a:t>Workspace</a:t>
            </a:r>
            <a:r>
              <a:rPr lang="nl-NL" dirty="0"/>
              <a:t>: is de ruimte waarin een bepaalde afspraak wordt gebruikt, bijvoorbeeld een afdeling of een groot project. Het is </a:t>
            </a:r>
            <a:r>
              <a:rPr lang="nl-NL" sz="1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een vooringestelde </a:t>
            </a:r>
            <a:r>
              <a:rPr lang="nl-NL" sz="1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OpenRoads</a:t>
            </a:r>
            <a:r>
              <a:rPr lang="nl-NL" sz="1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Designer omgeving of configuratie. Door een werkruimte te selecteren wordt </a:t>
            </a:r>
            <a:r>
              <a:rPr lang="nl-NL" sz="1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OpenRoads</a:t>
            </a:r>
            <a:r>
              <a:rPr lang="nl-NL" sz="1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Designer aangepast voor een specifieke taak, discipline, project of taak. Er is altijd een werkruimte actief wanneer </a:t>
            </a:r>
            <a:r>
              <a:rPr lang="nl-NL" sz="1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OpenRoads</a:t>
            </a:r>
            <a:r>
              <a:rPr lang="nl-NL" sz="1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Designer uitgevoerd wordt. </a:t>
            </a:r>
          </a:p>
          <a:p>
            <a:pPr marL="0" indent="0">
              <a:buFontTx/>
              <a:buNone/>
            </a:pPr>
            <a:r>
              <a:rPr lang="nl-NL" sz="1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 rol van de werkruimte is om:</a:t>
            </a:r>
          </a:p>
          <a:p>
            <a:pPr marL="342900" lvl="0" indent="-342900" algn="just">
              <a:lnSpc>
                <a:spcPts val="1200"/>
              </a:lnSpc>
              <a:buClr>
                <a:srgbClr val="92D050"/>
              </a:buClr>
              <a:buFont typeface="Symbol" panose="05050102010706020507" pitchFamily="18" charset="2"/>
              <a:buChar char=""/>
            </a:pPr>
            <a:r>
              <a:rPr lang="nl-NL" sz="1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OpenRoads</a:t>
            </a:r>
            <a:r>
              <a:rPr lang="nl-NL" sz="1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Designer te vertellen waar dingen zijn:</a:t>
            </a:r>
          </a:p>
          <a:p>
            <a:pPr marL="742950" lvl="1" indent="-285750" algn="just">
              <a:lnSpc>
                <a:spcPts val="1200"/>
              </a:lnSpc>
              <a:buFont typeface="Courier New" panose="02070309020205020404" pitchFamily="49" charset="0"/>
              <a:buChar char="o"/>
            </a:pPr>
            <a:r>
              <a:rPr lang="nl-NL" sz="1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Cell</a:t>
            </a:r>
            <a:r>
              <a:rPr lang="nl-NL" sz="1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nl-NL" sz="1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libraries</a:t>
            </a:r>
            <a:endParaRPr lang="nl-NL" sz="10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ts val="1200"/>
              </a:lnSpc>
              <a:buFont typeface="Courier New" panose="02070309020205020404" pitchFamily="49" charset="0"/>
              <a:buChar char="o"/>
            </a:pPr>
            <a:r>
              <a:rPr lang="nl-NL" sz="1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Reference files</a:t>
            </a:r>
          </a:p>
          <a:p>
            <a:pPr marL="742950" lvl="1" indent="-285750" algn="just">
              <a:lnSpc>
                <a:spcPts val="1200"/>
              </a:lnSpc>
              <a:buFont typeface="Courier New" panose="02070309020205020404" pitchFamily="49" charset="0"/>
              <a:buChar char="o"/>
            </a:pPr>
            <a:r>
              <a:rPr lang="nl-NL" sz="1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Seed</a:t>
            </a:r>
            <a:r>
              <a:rPr lang="nl-NL" sz="1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files</a:t>
            </a:r>
          </a:p>
          <a:p>
            <a:pPr marL="742950" lvl="1" indent="-285750" algn="just">
              <a:lnSpc>
                <a:spcPts val="1200"/>
              </a:lnSpc>
              <a:buFont typeface="Courier New" panose="02070309020205020404" pitchFamily="49" charset="0"/>
              <a:buChar char="o"/>
            </a:pPr>
            <a:r>
              <a:rPr lang="nl-NL" sz="1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MDL’s</a:t>
            </a:r>
            <a:r>
              <a:rPr lang="nl-NL" sz="1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en </a:t>
            </a:r>
            <a:r>
              <a:rPr lang="nl-NL" sz="1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macros</a:t>
            </a:r>
            <a:endParaRPr lang="nl-NL" sz="10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ts val="1200"/>
              </a:lnSpc>
              <a:buFont typeface="Courier New" panose="02070309020205020404" pitchFamily="49" charset="0"/>
              <a:buChar char="o"/>
            </a:pPr>
            <a:r>
              <a:rPr lang="nl-NL" sz="1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Design files</a:t>
            </a:r>
          </a:p>
          <a:p>
            <a:pPr marL="342900" lvl="0" indent="-342900" algn="just">
              <a:lnSpc>
                <a:spcPts val="1200"/>
              </a:lnSpc>
              <a:buClr>
                <a:srgbClr val="92D050"/>
              </a:buClr>
              <a:buFont typeface="Symbol" panose="05050102010706020507" pitchFamily="18" charset="2"/>
              <a:buChar char=""/>
            </a:pPr>
            <a:r>
              <a:rPr lang="nl-NL" sz="1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 gebruikersinterface te definiëren:</a:t>
            </a:r>
          </a:p>
          <a:p>
            <a:pPr marL="742950" lvl="1" indent="-285750" algn="just">
              <a:lnSpc>
                <a:spcPts val="1200"/>
              </a:lnSpc>
              <a:buFont typeface="Courier New" panose="02070309020205020404" pitchFamily="49" charset="0"/>
              <a:buChar char="o"/>
            </a:pPr>
            <a:r>
              <a:rPr lang="nl-NL" sz="1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Welke tools zijn beschikbaar</a:t>
            </a:r>
          </a:p>
          <a:p>
            <a:pPr marL="742950" lvl="1" indent="-285750" algn="just">
              <a:lnSpc>
                <a:spcPts val="1200"/>
              </a:lnSpc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nl-NL" sz="1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Welke tools zijn niet beschikbaar</a:t>
            </a:r>
          </a:p>
          <a:p>
            <a:pPr marL="457200" lvl="1" indent="0" algn="just">
              <a:lnSpc>
                <a:spcPts val="1200"/>
              </a:lnSpc>
              <a:spcAft>
                <a:spcPts val="300"/>
              </a:spcAft>
              <a:buFont typeface="Courier New" panose="02070309020205020404" pitchFamily="49" charset="0"/>
              <a:buNone/>
            </a:pPr>
            <a:endParaRPr lang="nl-NL" sz="10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nl-NL" sz="1000" dirty="0" err="1"/>
              <a:t>Workset</a:t>
            </a:r>
            <a:r>
              <a:rPr lang="nl-NL" sz="1000" dirty="0"/>
              <a:t>: de projecten of onderdelen van een groot project. Mogelijkheid om specifieke standaards of template </a:t>
            </a:r>
            <a:r>
              <a:rPr lang="nl-NL" sz="1000" dirty="0" err="1"/>
              <a:t>library</a:t>
            </a:r>
            <a:r>
              <a:rPr lang="nl-NL" sz="1000" dirty="0"/>
              <a:t> te gebruiken</a:t>
            </a:r>
          </a:p>
          <a:p>
            <a:pPr marL="0" indent="0">
              <a:buFontTx/>
              <a:buNone/>
            </a:pPr>
            <a:endParaRPr lang="nl-NL" sz="1000" dirty="0"/>
          </a:p>
          <a:p>
            <a:pPr marL="457200" lvl="1" indent="0" algn="just">
              <a:lnSpc>
                <a:spcPts val="1200"/>
              </a:lnSpc>
              <a:spcAft>
                <a:spcPts val="300"/>
              </a:spcAft>
              <a:buFont typeface="Courier New" panose="02070309020205020404" pitchFamily="49" charset="0"/>
              <a:buNone/>
            </a:pPr>
            <a:endParaRPr lang="nl-NL" sz="10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EAF45-A208-4DF6-81A4-F7C925D9886E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7999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Er is een template gemaakt voor de </a:t>
            </a:r>
            <a:r>
              <a:rPr lang="nl-NL" dirty="0" err="1"/>
              <a:t>workset</a:t>
            </a:r>
            <a:r>
              <a:rPr lang="nl-NL" dirty="0"/>
              <a:t>, waarin meerdere mappen zijn toegevoegd (MX, GIS, In, </a:t>
            </a:r>
            <a:r>
              <a:rPr lang="nl-NL" dirty="0" err="1"/>
              <a:t>etc</a:t>
            </a:r>
            <a:r>
              <a:rPr lang="nl-NL" dirty="0"/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In de </a:t>
            </a:r>
            <a:r>
              <a:rPr lang="nl-NL" dirty="0" err="1"/>
              <a:t>readme</a:t>
            </a:r>
            <a:r>
              <a:rPr lang="nl-NL" dirty="0"/>
              <a:t> bij de installatie is een toelichting gegeven op de opzet van een ontwerp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NLCS versie 4.2: zo goed mogelijk de NLCS toegepast. Aantekening dat NLCS 2D is en ORD 3D: aanvullend zijn lijntypes met de lijndiktes zoals benoemd in de level. Extra zijn de componenten met een nieuwe elementcode “C”</a:t>
            </a:r>
          </a:p>
          <a:p>
            <a:endParaRPr lang="nl-NL" dirty="0"/>
          </a:p>
          <a:p>
            <a:r>
              <a:rPr lang="nl-NL" dirty="0"/>
              <a:t>Templates bibliotheek: een basis opgesteld van veel voorkomende ontwerpprincipes, waarmee je als puzzelstukjes de gewenste template kan worden gemaakt</a:t>
            </a:r>
          </a:p>
          <a:p>
            <a:endParaRPr lang="nl-NL" dirty="0"/>
          </a:p>
          <a:p>
            <a:r>
              <a:rPr lang="nl-NL" dirty="0"/>
              <a:t>Een basis gemaakt van bladen en annotatie van de profielen. Hierin zit nog veel ontwikkeling</a:t>
            </a:r>
          </a:p>
          <a:p>
            <a:endParaRPr lang="nl-NL" dirty="0"/>
          </a:p>
          <a:p>
            <a:r>
              <a:rPr lang="nl-NL" dirty="0"/>
              <a:t>Wegontwerp principes volgens ROA2019: zoveel mogelijk zijn de Nederlandse wegontwerpprincipes verwerkt. Bijvoorbeeld</a:t>
            </a:r>
          </a:p>
          <a:p>
            <a:r>
              <a:rPr lang="nl-NL" dirty="0"/>
              <a:t>- Design </a:t>
            </a:r>
            <a:r>
              <a:rPr lang="nl-NL" dirty="0" err="1"/>
              <a:t>standards</a:t>
            </a:r>
            <a:endParaRPr lang="nl-NL" dirty="0"/>
          </a:p>
          <a:p>
            <a:pPr marL="171450" indent="-171450">
              <a:buFontTx/>
              <a:buChar char="-"/>
            </a:pPr>
            <a:r>
              <a:rPr lang="nl-NL" dirty="0"/>
              <a:t>voor het maken van </a:t>
            </a:r>
            <a:r>
              <a:rPr lang="nl-NL" dirty="0" err="1"/>
              <a:t>verkantingswentelingen</a:t>
            </a:r>
            <a:r>
              <a:rPr lang="nl-NL" dirty="0"/>
              <a:t>, hiervoor is een standaard “</a:t>
            </a:r>
            <a:r>
              <a:rPr lang="nl-NL" dirty="0" err="1"/>
              <a:t>rulefile”gemaakt</a:t>
            </a:r>
            <a:endParaRPr lang="nl-NL" dirty="0"/>
          </a:p>
          <a:p>
            <a:pPr marL="171450" indent="-171450">
              <a:buFontTx/>
              <a:buChar char="-"/>
            </a:pPr>
            <a:r>
              <a:rPr lang="nl-NL" dirty="0"/>
              <a:t>voor de analyse van de afwatering van de rijbaan (</a:t>
            </a:r>
            <a:r>
              <a:rPr lang="nl-NL" sz="18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Style gemaakt voor het weergeven van stroomlijnen voor Waterhuishouding, met ook de </a:t>
            </a:r>
            <a:r>
              <a:rPr lang="nl-NL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nederlandse</a:t>
            </a:r>
            <a:r>
              <a:rPr lang="nl-NL" sz="18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regenintensiteiten en de maximale hellingen)</a:t>
            </a:r>
            <a:r>
              <a:rPr lang="nl-NL" dirty="0"/>
              <a:t> </a:t>
            </a:r>
          </a:p>
          <a:p>
            <a:endParaRPr lang="nl-NL" dirty="0"/>
          </a:p>
          <a:p>
            <a:r>
              <a:rPr lang="nl-NL" dirty="0"/>
              <a:t>Rapportages: een aantal basis rapportages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>
                <a:effectLst/>
                <a:latin typeface="Calibri" panose="020F0502020204030204" pitchFamily="34" charset="0"/>
              </a:rPr>
              <a:t>kort overzicht geeft van het horizontale en verticale alignement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>
                <a:effectLst/>
                <a:latin typeface="Calibri" panose="020F0502020204030204" pitchFamily="34" charset="0"/>
              </a:rPr>
              <a:t>op basis van het korte overzicht van het horizontale alignement de start- en eindstraal van de overgangsboog, om daarmee te zien of deze wel aan de goede boog gekoppeld is.</a:t>
            </a:r>
          </a:p>
          <a:p>
            <a:endParaRPr lang="nl-NL" dirty="0"/>
          </a:p>
          <a:p>
            <a:r>
              <a:rPr lang="nl-NL" dirty="0"/>
              <a:t>Aankleding: as annotaties, taludarcering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EAF45-A208-4DF6-81A4-F7C925D9886E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9355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Ondersteuning: met name niets voor spoor, binnenstedelijk  is met de NLCS wel aanwezig maar geen verdere invulling met objecten</a:t>
            </a:r>
          </a:p>
          <a:p>
            <a:endParaRPr lang="nl-NL" dirty="0"/>
          </a:p>
          <a:p>
            <a:r>
              <a:rPr lang="nl-NL" dirty="0"/>
              <a:t>Afspraken templates: voorbeeld rand verharding: </a:t>
            </a:r>
            <a:r>
              <a:rPr lang="nl-NL" dirty="0" err="1"/>
              <a:t>RVHxx</a:t>
            </a:r>
            <a:r>
              <a:rPr lang="nl-NL" dirty="0"/>
              <a:t> of </a:t>
            </a:r>
            <a:r>
              <a:rPr lang="nl-NL" dirty="0" err="1"/>
              <a:t>RVxx</a:t>
            </a:r>
            <a:endParaRPr lang="nl-NL" dirty="0"/>
          </a:p>
          <a:p>
            <a:endParaRPr lang="nl-NL" dirty="0"/>
          </a:p>
          <a:p>
            <a:r>
              <a:rPr lang="nl-NL" dirty="0"/>
              <a:t>Profielen: ook al eerder genoemd maar hier is nog veel uitbreiding in mogelijk, andere schalen, andere uitwerkingsniveaus</a:t>
            </a:r>
          </a:p>
          <a:p>
            <a:endParaRPr lang="nl-NL" dirty="0"/>
          </a:p>
          <a:p>
            <a:r>
              <a:rPr lang="nl-NL" dirty="0"/>
              <a:t>Template </a:t>
            </a:r>
            <a:r>
              <a:rPr lang="nl-NL" dirty="0" err="1"/>
              <a:t>biliotheek</a:t>
            </a:r>
            <a:r>
              <a:rPr lang="nl-NL" dirty="0"/>
              <a:t>: meer voorbeelden mogelijk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EAF45-A208-4DF6-81A4-F7C925D9886E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032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Landinstellingen: gebuikt de “.” voor de decimale scheiding en niet de “,”!!</a:t>
            </a:r>
          </a:p>
          <a:p>
            <a:endParaRPr lang="nl-NL" dirty="0"/>
          </a:p>
          <a:p>
            <a:pPr marL="0" indent="0">
              <a:buFontTx/>
              <a:buNone/>
            </a:pPr>
            <a:r>
              <a:rPr lang="nl-NL" dirty="0"/>
              <a:t>Best </a:t>
            </a:r>
            <a:r>
              <a:rPr lang="nl-NL" dirty="0" err="1"/>
              <a:t>practice</a:t>
            </a:r>
            <a:r>
              <a:rPr lang="nl-NL" dirty="0"/>
              <a:t>: nieuwe </a:t>
            </a:r>
            <a:r>
              <a:rPr lang="nl-NL" dirty="0" err="1"/>
              <a:t>workspace</a:t>
            </a:r>
            <a:r>
              <a:rPr lang="nl-NL" dirty="0"/>
              <a:t> maken in ORD en handmatig de standaard </a:t>
            </a:r>
            <a:r>
              <a:rPr lang="nl-NL" dirty="0" err="1"/>
              <a:t>workset</a:t>
            </a:r>
            <a:r>
              <a:rPr lang="nl-NL" dirty="0"/>
              <a:t> van de countrykit hierin kopiëren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EAF45-A208-4DF6-81A4-F7C925D9886E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4600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EAF45-A208-4DF6-81A4-F7C925D9886E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4685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055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4509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32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525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268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2-6-2021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6847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2-6-2021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11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2-6-2021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27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2-6-2021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6566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2-6-2021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311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2-6-2021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1716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4ACEF-3E76-49A4-AC18-DFE6F516D658}" type="datetimeFigureOut">
              <a:rPr lang="nl-NL" smtClean="0"/>
              <a:t>2-6-2021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269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09800" y="1450731"/>
            <a:ext cx="7772400" cy="1250340"/>
          </a:xfrm>
          <a:noFill/>
        </p:spPr>
        <p:txBody>
          <a:bodyPr>
            <a:normAutofit/>
          </a:bodyPr>
          <a:lstStyle/>
          <a:p>
            <a:r>
              <a:rPr lang="en-US" sz="3600" dirty="0" err="1">
                <a:latin typeface="Arial Black" panose="020B0A04020102020204" pitchFamily="34" charset="0"/>
              </a:rPr>
              <a:t>OpenRoads</a:t>
            </a:r>
            <a:r>
              <a:rPr lang="en-US" sz="3600" dirty="0">
                <a:latin typeface="Arial Black" panose="020B0A04020102020204" pitchFamily="34" charset="0"/>
              </a:rPr>
              <a:t> VNMG Country Kit </a:t>
            </a:r>
            <a:endParaRPr lang="nl-NL" sz="3600" dirty="0">
              <a:latin typeface="Arial Black" panose="020B0A040201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667000" y="2933822"/>
            <a:ext cx="6858000" cy="1655762"/>
          </a:xfrm>
          <a:noFill/>
        </p:spPr>
        <p:txBody>
          <a:bodyPr/>
          <a:lstStyle/>
          <a:p>
            <a:endParaRPr lang="nl-NL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105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42AB20-1951-4D4D-B43A-97D7F2711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 dirty="0"/>
            </a:br>
            <a:r>
              <a:rPr lang="nl-NL" dirty="0"/>
              <a:t>inhoud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3E4EF7-A5B9-4D88-A220-38C054DEA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doel</a:t>
            </a:r>
          </a:p>
          <a:p>
            <a:r>
              <a:rPr lang="nl-NL" dirty="0"/>
              <a:t>organisatie </a:t>
            </a:r>
            <a:r>
              <a:rPr lang="nl-NL" dirty="0" err="1"/>
              <a:t>OpenRoads</a:t>
            </a:r>
            <a:r>
              <a:rPr lang="nl-NL" dirty="0"/>
              <a:t> Designer CE </a:t>
            </a:r>
          </a:p>
          <a:p>
            <a:r>
              <a:rPr lang="nl-NL" dirty="0"/>
              <a:t>wat zit in de VNMG Country Kit</a:t>
            </a:r>
          </a:p>
          <a:p>
            <a:r>
              <a:rPr lang="nl-NL" dirty="0"/>
              <a:t>wat zit niet  in de VNMG Country Kit</a:t>
            </a:r>
          </a:p>
          <a:p>
            <a:r>
              <a:rPr lang="nl-NL" dirty="0"/>
              <a:t>tips &amp; tricks</a:t>
            </a:r>
          </a:p>
        </p:txBody>
      </p:sp>
    </p:spTree>
    <p:extLst>
      <p:ext uri="{BB962C8B-B14F-4D97-AF65-F5344CB8AC3E}">
        <p14:creationId xmlns:p14="http://schemas.microsoft.com/office/powerpoint/2010/main" val="3107599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42AB20-1951-4D4D-B43A-97D7F2711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 dirty="0"/>
            </a:br>
            <a:r>
              <a:rPr lang="nl-NL" dirty="0"/>
              <a:t>doel VNMG Country Kit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3E4EF7-A5B9-4D88-A220-38C054DEA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bruikbare werkomgeving voor de Nederlandse praktijk</a:t>
            </a:r>
          </a:p>
          <a:p>
            <a:endParaRPr lang="nl-NL" dirty="0"/>
          </a:p>
          <a:p>
            <a:r>
              <a:rPr lang="nl-NL" dirty="0"/>
              <a:t>één standaard voor de Nederlandse markt </a:t>
            </a:r>
          </a:p>
        </p:txBody>
      </p:sp>
    </p:spTree>
    <p:extLst>
      <p:ext uri="{BB962C8B-B14F-4D97-AF65-F5344CB8AC3E}">
        <p14:creationId xmlns:p14="http://schemas.microsoft.com/office/powerpoint/2010/main" val="141426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D67D96-7621-4B26-AA00-96CED3933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nl-NL" dirty="0"/>
            </a:br>
            <a:r>
              <a:rPr lang="nl-NL" dirty="0"/>
              <a:t>organisatie </a:t>
            </a:r>
            <a:r>
              <a:rPr lang="nl-NL" dirty="0" err="1"/>
              <a:t>OpenRoads</a:t>
            </a:r>
            <a:r>
              <a:rPr lang="nl-NL" dirty="0"/>
              <a:t> Designer CE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92BCF9-708F-434F-ACFF-F1C8D5912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6036" y="1978025"/>
            <a:ext cx="653776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/>
              <a:t>afsprakenset</a:t>
            </a:r>
            <a:r>
              <a:rPr lang="nl-NL" dirty="0"/>
              <a:t>: VNMG Country Kit</a:t>
            </a:r>
          </a:p>
          <a:p>
            <a:pPr marL="0" indent="0">
              <a:buNone/>
            </a:pPr>
            <a:r>
              <a:rPr lang="nl-NL" dirty="0"/>
              <a:t>groot Project / algemeen werkomgeving</a:t>
            </a:r>
          </a:p>
          <a:p>
            <a:pPr marL="0" indent="0">
              <a:buNone/>
            </a:pPr>
            <a:r>
              <a:rPr lang="nl-NL" dirty="0"/>
              <a:t>(onderdeel van groot) project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Persoonlijke instelling (</a:t>
            </a:r>
            <a:r>
              <a:rPr lang="nl-NL" dirty="0" err="1"/>
              <a:t>personal.ucf</a:t>
            </a:r>
            <a:r>
              <a:rPr lang="nl-NL" dirty="0"/>
              <a:t>)</a:t>
            </a:r>
          </a:p>
        </p:txBody>
      </p:sp>
      <p:sp>
        <p:nvSpPr>
          <p:cNvPr id="4" name="Pijl: rechts 3">
            <a:extLst>
              <a:ext uri="{FF2B5EF4-FFF2-40B4-BE49-F238E27FC236}">
                <a16:creationId xmlns:a16="http://schemas.microsoft.com/office/drawing/2014/main" id="{439A3C7F-459C-4FE8-8835-75495667B3CF}"/>
              </a:ext>
            </a:extLst>
          </p:cNvPr>
          <p:cNvSpPr/>
          <p:nvPr/>
        </p:nvSpPr>
        <p:spPr>
          <a:xfrm>
            <a:off x="3683163" y="3020993"/>
            <a:ext cx="1003139" cy="408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72F1CE99-5CD2-4E3C-BC31-630EBC92C34E}"/>
              </a:ext>
            </a:extLst>
          </p:cNvPr>
          <p:cNvSpPr txBox="1">
            <a:spLocks/>
          </p:cNvSpPr>
          <p:nvPr/>
        </p:nvSpPr>
        <p:spPr>
          <a:xfrm>
            <a:off x="838200" y="1978025"/>
            <a:ext cx="221558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/>
              <a:t>System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dirty="0"/>
              <a:t>Application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b="1" dirty="0" err="1"/>
              <a:t>Organization</a:t>
            </a:r>
            <a:endParaRPr lang="nl-NL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b="1" dirty="0" err="1"/>
              <a:t>WorkSpace</a:t>
            </a:r>
            <a:endParaRPr lang="nl-NL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b="1" dirty="0" err="1"/>
              <a:t>WorkSet</a:t>
            </a:r>
            <a:endParaRPr lang="nl-NL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dirty="0" err="1"/>
              <a:t>Role</a:t>
            </a:r>
            <a:endParaRPr lang="nl-NL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dirty="0"/>
              <a:t>User</a:t>
            </a:r>
          </a:p>
        </p:txBody>
      </p:sp>
      <p:sp>
        <p:nvSpPr>
          <p:cNvPr id="6" name="Pijl: rechts 5">
            <a:extLst>
              <a:ext uri="{FF2B5EF4-FFF2-40B4-BE49-F238E27FC236}">
                <a16:creationId xmlns:a16="http://schemas.microsoft.com/office/drawing/2014/main" id="{8AF504EA-A9B7-4667-A9A6-AA0F65FFE26B}"/>
              </a:ext>
            </a:extLst>
          </p:cNvPr>
          <p:cNvSpPr/>
          <p:nvPr/>
        </p:nvSpPr>
        <p:spPr>
          <a:xfrm>
            <a:off x="3683162" y="3555357"/>
            <a:ext cx="1003139" cy="408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: rechts 6">
            <a:extLst>
              <a:ext uri="{FF2B5EF4-FFF2-40B4-BE49-F238E27FC236}">
                <a16:creationId xmlns:a16="http://schemas.microsoft.com/office/drawing/2014/main" id="{E3732065-BC35-4E5F-AADB-4CF49EF8CA56}"/>
              </a:ext>
            </a:extLst>
          </p:cNvPr>
          <p:cNvSpPr/>
          <p:nvPr/>
        </p:nvSpPr>
        <p:spPr>
          <a:xfrm>
            <a:off x="3683162" y="4094543"/>
            <a:ext cx="1003139" cy="408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: rechts 7">
            <a:extLst>
              <a:ext uri="{FF2B5EF4-FFF2-40B4-BE49-F238E27FC236}">
                <a16:creationId xmlns:a16="http://schemas.microsoft.com/office/drawing/2014/main" id="{6C98317B-9907-4611-B72A-60647F792B11}"/>
              </a:ext>
            </a:extLst>
          </p:cNvPr>
          <p:cNvSpPr/>
          <p:nvPr/>
        </p:nvSpPr>
        <p:spPr>
          <a:xfrm>
            <a:off x="3683161" y="5089663"/>
            <a:ext cx="1003139" cy="408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437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D67D96-7621-4B26-AA00-96CED3933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 dirty="0"/>
            </a:br>
            <a:r>
              <a:rPr lang="nl-NL" dirty="0"/>
              <a:t>wat zit in de VNMG Country Kit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92BCF9-708F-434F-ACFF-F1C8D5912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25051" cy="4351338"/>
          </a:xfrm>
        </p:spPr>
        <p:txBody>
          <a:bodyPr>
            <a:normAutofit/>
          </a:bodyPr>
          <a:lstStyle/>
          <a:p>
            <a:endParaRPr lang="nl-NL" dirty="0"/>
          </a:p>
          <a:p>
            <a:r>
              <a:rPr lang="nl-NL" dirty="0"/>
              <a:t>template voor de </a:t>
            </a:r>
            <a:r>
              <a:rPr lang="nl-NL" dirty="0" err="1"/>
              <a:t>Workset</a:t>
            </a:r>
            <a:endParaRPr lang="nl-NL" dirty="0"/>
          </a:p>
          <a:p>
            <a:r>
              <a:rPr lang="nl-NL" dirty="0"/>
              <a:t>opzet nieuw ontwerp </a:t>
            </a:r>
          </a:p>
          <a:p>
            <a:r>
              <a:rPr lang="nl-NL" dirty="0"/>
              <a:t>NLCS</a:t>
            </a:r>
          </a:p>
          <a:p>
            <a:r>
              <a:rPr lang="nl-NL" dirty="0"/>
              <a:t>template bibliotheek</a:t>
            </a:r>
          </a:p>
          <a:p>
            <a:endParaRPr lang="nl-NL" dirty="0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8BD42ECB-CE9C-4D8D-A834-250CD6B1740E}"/>
              </a:ext>
            </a:extLst>
          </p:cNvPr>
          <p:cNvSpPr txBox="1">
            <a:spLocks/>
          </p:cNvSpPr>
          <p:nvPr/>
        </p:nvSpPr>
        <p:spPr>
          <a:xfrm>
            <a:off x="6002438" y="1825625"/>
            <a:ext cx="462505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/>
          </a:p>
          <a:p>
            <a:r>
              <a:rPr lang="nl-NL" dirty="0"/>
              <a:t>dwars- en lengteprofiel</a:t>
            </a:r>
          </a:p>
          <a:p>
            <a:r>
              <a:rPr lang="nl-NL" dirty="0"/>
              <a:t>wegontwerp principes</a:t>
            </a:r>
          </a:p>
          <a:p>
            <a:r>
              <a:rPr lang="nl-NL" dirty="0"/>
              <a:t>rapportages</a:t>
            </a:r>
          </a:p>
          <a:p>
            <a:r>
              <a:rPr lang="nl-NL" dirty="0"/>
              <a:t>aankleding van model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395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5E504C-428E-4061-9175-01ECF74E3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7"/>
            <a:ext cx="11234196" cy="1325563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r>
              <a:rPr lang="nl-NL" dirty="0"/>
              <a:t>wat zit (nog) niet (voldoende) in de VNMG Country Kit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8A4A0F-9CD6-4147-83CA-C746200B4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ondersteuning voor binnenstedelijke of spoorwegontwerp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uitbreiding mogelijk van</a:t>
            </a:r>
          </a:p>
          <a:p>
            <a:r>
              <a:rPr lang="nl-NL" dirty="0"/>
              <a:t>afspraken voor benamingen van punten voor templates</a:t>
            </a:r>
          </a:p>
          <a:p>
            <a:r>
              <a:rPr lang="nl-NL" dirty="0"/>
              <a:t>dwars- en lengteprofielen</a:t>
            </a:r>
          </a:p>
          <a:p>
            <a:r>
              <a:rPr lang="nl-NL" dirty="0"/>
              <a:t>template bibliotheek</a:t>
            </a:r>
          </a:p>
          <a:p>
            <a:r>
              <a:rPr lang="nl-NL" dirty="0"/>
              <a:t>toepassing </a:t>
            </a:r>
            <a:r>
              <a:rPr lang="nl-NL" dirty="0" err="1"/>
              <a:t>custom</a:t>
            </a:r>
            <a:r>
              <a:rPr lang="nl-NL" dirty="0"/>
              <a:t> </a:t>
            </a:r>
            <a:r>
              <a:rPr lang="nl-NL" dirty="0" err="1"/>
              <a:t>properties</a:t>
            </a:r>
            <a:r>
              <a:rPr lang="nl-NL" dirty="0"/>
              <a:t> in tekening bladen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90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48E441-9B92-4A89-B705-CACAB543C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 dirty="0"/>
            </a:br>
            <a:r>
              <a:rPr lang="nl-NL" dirty="0"/>
              <a:t>Tips &amp; Tricks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3D892C-473C-48F2-A2DA-A77BA4F22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zet je landinstelling op “</a:t>
            </a:r>
            <a:r>
              <a:rPr lang="nl-NL" dirty="0" err="1"/>
              <a:t>engels</a:t>
            </a:r>
            <a:r>
              <a:rPr lang="nl-NL" dirty="0"/>
              <a:t>”</a:t>
            </a:r>
          </a:p>
          <a:p>
            <a:r>
              <a:rPr lang="nl-NL" dirty="0"/>
              <a:t>update </a:t>
            </a:r>
            <a:r>
              <a:rPr lang="nl-NL" dirty="0" err="1"/>
              <a:t>dgnlib</a:t>
            </a:r>
            <a:endParaRPr lang="nl-NL" dirty="0"/>
          </a:p>
          <a:p>
            <a:r>
              <a:rPr lang="nl-NL" dirty="0"/>
              <a:t>export profielen naar </a:t>
            </a:r>
            <a:r>
              <a:rPr lang="nl-NL" dirty="0" err="1"/>
              <a:t>AutoCAD</a:t>
            </a:r>
            <a:r>
              <a:rPr lang="nl-NL" dirty="0"/>
              <a:t>: </a:t>
            </a:r>
          </a:p>
          <a:p>
            <a:pPr lvl="1"/>
            <a:r>
              <a:rPr lang="nl-NL" sz="2800" dirty="0" err="1"/>
              <a:t>DWGsettings</a:t>
            </a:r>
            <a:r>
              <a:rPr lang="nl-NL" sz="2800" dirty="0"/>
              <a:t>/</a:t>
            </a:r>
            <a:r>
              <a:rPr lang="nl-NL" sz="2800" dirty="0" err="1"/>
              <a:t>Section</a:t>
            </a:r>
            <a:r>
              <a:rPr lang="nl-NL" sz="2800" dirty="0"/>
              <a:t> </a:t>
            </a:r>
            <a:r>
              <a:rPr lang="nl-NL" sz="2800" dirty="0" err="1"/>
              <a:t>to</a:t>
            </a:r>
            <a:r>
              <a:rPr lang="nl-NL" sz="2800" dirty="0"/>
              <a:t> </a:t>
            </a:r>
            <a:r>
              <a:rPr lang="nl-NL" sz="2800" dirty="0" err="1"/>
              <a:t>dwg.dws</a:t>
            </a:r>
            <a:endParaRPr lang="nl-NL" sz="2800" dirty="0"/>
          </a:p>
          <a:p>
            <a:pPr lvl="1"/>
            <a:r>
              <a:rPr lang="nl-NL" sz="2800" dirty="0"/>
              <a:t>“MS_REF_VISEDGE_ATTACH_STATE = </a:t>
            </a:r>
            <a:r>
              <a:rPr lang="nl-NL" sz="2800" dirty="0" err="1"/>
              <a:t>CachedAutomatic</a:t>
            </a:r>
            <a:r>
              <a:rPr lang="nl-NL" sz="2800" dirty="0"/>
              <a:t> “</a:t>
            </a:r>
          </a:p>
          <a:p>
            <a:r>
              <a:rPr lang="nl-NL" dirty="0" err="1"/>
              <a:t>workspace</a:t>
            </a:r>
            <a:r>
              <a:rPr lang="nl-NL" dirty="0"/>
              <a:t> in een andere map</a:t>
            </a:r>
          </a:p>
          <a:p>
            <a:r>
              <a:rPr lang="nl-NL" dirty="0"/>
              <a:t>kopieer de standaard </a:t>
            </a:r>
            <a:r>
              <a:rPr lang="nl-NL" dirty="0" err="1"/>
              <a:t>workset</a:t>
            </a:r>
            <a:r>
              <a:rPr lang="nl-NL" dirty="0"/>
              <a:t> in je nieuwe </a:t>
            </a:r>
            <a:r>
              <a:rPr lang="nl-NL" dirty="0" err="1"/>
              <a:t>Workspace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748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48E441-9B92-4A89-B705-CACAB543C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 dirty="0"/>
            </a:br>
            <a:r>
              <a:rPr lang="nl-NL" dirty="0"/>
              <a:t>Vragen en ideeën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3D892C-473C-48F2-A2DA-A77BA4F22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Wat mis je nog?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380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1459" y="1565030"/>
            <a:ext cx="7953240" cy="1432198"/>
          </a:xfrm>
          <a:noFill/>
        </p:spPr>
        <p:txBody>
          <a:bodyPr>
            <a:normAutofit/>
          </a:bodyPr>
          <a:lstStyle/>
          <a:p>
            <a:r>
              <a:rPr lang="nl-NL" sz="4000" dirty="0">
                <a:latin typeface="Arial Black" panose="020B0A04020102020204" pitchFamily="34" charset="0"/>
              </a:rPr>
              <a:t>Dank voor je aanwezigheid!</a:t>
            </a:r>
            <a:br>
              <a:rPr lang="nl-NL" sz="4000" dirty="0">
                <a:latin typeface="Arial Black" panose="020B0A04020102020204" pitchFamily="34" charset="0"/>
              </a:rPr>
            </a:br>
            <a:endParaRPr lang="nl-NL" sz="4000" dirty="0">
              <a:latin typeface="Arial Black" panose="020B0A04020102020204" pitchFamily="34" charset="0"/>
            </a:endParaRP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C44C0722-D3BA-444F-BC02-11260B5FBE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848" y="3824217"/>
            <a:ext cx="2438400" cy="2438400"/>
          </a:xfrm>
          <a:noFill/>
        </p:spPr>
      </p:pic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151459" y="3165230"/>
            <a:ext cx="2949178" cy="3411416"/>
          </a:xfrm>
          <a:noFill/>
        </p:spPr>
        <p:txBody>
          <a:bodyPr/>
          <a:lstStyle/>
          <a:p>
            <a:endParaRPr lang="nl-NL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97985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huisstijl Summerschool 2017.potx [Alleen-lezen]" id="{9D31DF45-03B0-42FA-B771-3452E64C405D}" vid="{EED407BE-578F-4A4B-BAC8-AA9F8A3BF4E1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 huisstijl Summerschool 2018</Template>
  <TotalTime>2898</TotalTime>
  <Words>757</Words>
  <Application>Microsoft Office PowerPoint</Application>
  <PresentationFormat>Breedbeeld</PresentationFormat>
  <Paragraphs>120</Paragraphs>
  <Slides>9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Courier New</vt:lpstr>
      <vt:lpstr>Symbol</vt:lpstr>
      <vt:lpstr>Kantoorthema</vt:lpstr>
      <vt:lpstr>OpenRoads VNMG Country Kit </vt:lpstr>
      <vt:lpstr> inhoud</vt:lpstr>
      <vt:lpstr> doel VNMG Country Kit </vt:lpstr>
      <vt:lpstr> organisatie OpenRoads Designer CE</vt:lpstr>
      <vt:lpstr> wat zit in de VNMG Country Kit</vt:lpstr>
      <vt:lpstr> wat zit (nog) niet (voldoende) in de VNMG Country Kit</vt:lpstr>
      <vt:lpstr> Tips &amp; Tricks</vt:lpstr>
      <vt:lpstr> Vragen en ideeën</vt:lpstr>
      <vt:lpstr>Dank voor je aanwezigheid! </vt:lpstr>
    </vt:vector>
  </TitlesOfParts>
  <Company>kentet Unattendeds © 2016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Mattijs Bekkers</dc:creator>
  <cp:lastModifiedBy>Nuttert de Vries | The People Group</cp:lastModifiedBy>
  <cp:revision>41</cp:revision>
  <dcterms:created xsi:type="dcterms:W3CDTF">2018-10-20T05:06:10Z</dcterms:created>
  <dcterms:modified xsi:type="dcterms:W3CDTF">2021-06-02T14:06:00Z</dcterms:modified>
</cp:coreProperties>
</file>