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</p:sldMasterIdLst>
  <p:notesMasterIdLst>
    <p:notesMasterId r:id="rId13"/>
  </p:notesMasterIdLst>
  <p:sldIdLst>
    <p:sldId id="287" r:id="rId3"/>
    <p:sldId id="10195" r:id="rId4"/>
    <p:sldId id="10197" r:id="rId5"/>
    <p:sldId id="10196" r:id="rId6"/>
    <p:sldId id="10199" r:id="rId7"/>
    <p:sldId id="10193" r:id="rId8"/>
    <p:sldId id="10200" r:id="rId9"/>
    <p:sldId id="10198" r:id="rId10"/>
    <p:sldId id="10201" r:id="rId11"/>
    <p:sldId id="1019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78193C-0C78-4072-8765-60781DD2FB23}" v="27" dt="2023-06-12T12:44:43.1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93" autoAdjust="0"/>
    <p:restoredTop sz="94660"/>
  </p:normalViewPr>
  <p:slideViewPr>
    <p:cSldViewPr snapToGrid="0">
      <p:cViewPr>
        <p:scale>
          <a:sx n="100" d="100"/>
          <a:sy n="100" d="100"/>
        </p:scale>
        <p:origin x="1200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F4CA8-3689-42AC-A306-9FA61900B26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18E20-33BB-4A42-8F84-2FD4A7132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45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Corp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114300"/>
            <a:ext cx="12192003" cy="59436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588" y="5686446"/>
            <a:ext cx="12188825" cy="1171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9397861" y="6599502"/>
            <a:ext cx="2548332" cy="268287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sz="800"/>
            </a:lvl1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 2018 Bentley</a:t>
            </a:r>
            <a:r>
              <a:rPr lang="en-US" sz="8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Systems, Incorporated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3273004"/>
            <a:ext cx="12188825" cy="24134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9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Box_InnerShad.png"/>
          <p:cNvPicPr>
            <a:picLocks noChangeAspect="1"/>
          </p:cNvPicPr>
          <p:nvPr userDrawn="1"/>
        </p:nvPicPr>
        <p:blipFill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5734009"/>
            <a:ext cx="12188825" cy="40406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588" y="0"/>
            <a:ext cx="12188825" cy="4273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95" y="5858392"/>
            <a:ext cx="1979103" cy="45918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1" y="427305"/>
            <a:ext cx="12190414" cy="407515"/>
            <a:chOff x="-1" y="695590"/>
            <a:chExt cx="12190414" cy="407515"/>
          </a:xfrm>
        </p:grpSpPr>
        <p:pic>
          <p:nvPicPr>
            <p:cNvPr id="17" name="Picture 16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8090"/>
              <a:ext cx="12188825" cy="404069"/>
            </a:xfrm>
            <a:prstGeom prst="rect">
              <a:avLst/>
            </a:prstGeom>
          </p:spPr>
        </p:pic>
        <p:pic>
          <p:nvPicPr>
            <p:cNvPr id="18" name="Picture 17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9036"/>
              <a:ext cx="12188825" cy="404069"/>
            </a:xfrm>
            <a:prstGeom prst="rect">
              <a:avLst/>
            </a:prstGeom>
          </p:spPr>
        </p:pic>
        <p:pic>
          <p:nvPicPr>
            <p:cNvPr id="19" name="Picture 18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95590"/>
              <a:ext cx="12188825" cy="40406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192" y="4041648"/>
            <a:ext cx="11411712" cy="1563624"/>
          </a:xfrm>
        </p:spPr>
        <p:txBody>
          <a:bodyPr lIns="0" tIns="64008" rIns="118872" bIns="64008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192" y="5852160"/>
            <a:ext cx="8723376" cy="731520"/>
          </a:xfrm>
        </p:spPr>
        <p:txBody>
          <a:bodyPr lIns="0" tIns="64008" rIns="118872" bIns="64008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758380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ocess Manufacturing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90" y="191386"/>
            <a:ext cx="12190414" cy="569905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588" y="5686446"/>
            <a:ext cx="12188825" cy="1171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9397861" y="6599502"/>
            <a:ext cx="2548332" cy="268287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sz="800"/>
            </a:lvl1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 2016 Bentley</a:t>
            </a:r>
            <a:r>
              <a:rPr lang="en-US" sz="8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Systems, Incorporated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3273004"/>
            <a:ext cx="12188825" cy="24134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9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Box_InnerShad.png"/>
          <p:cNvPicPr>
            <a:picLocks noChangeAspect="1"/>
          </p:cNvPicPr>
          <p:nvPr userDrawn="1"/>
        </p:nvPicPr>
        <p:blipFill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5734009"/>
            <a:ext cx="12188825" cy="40406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588" y="0"/>
            <a:ext cx="12188825" cy="4273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95" y="5858392"/>
            <a:ext cx="1979103" cy="45918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1" y="427305"/>
            <a:ext cx="12190414" cy="407515"/>
            <a:chOff x="-1" y="695590"/>
            <a:chExt cx="12190414" cy="407515"/>
          </a:xfrm>
        </p:grpSpPr>
        <p:pic>
          <p:nvPicPr>
            <p:cNvPr id="17" name="Picture 16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8090"/>
              <a:ext cx="12188825" cy="404069"/>
            </a:xfrm>
            <a:prstGeom prst="rect">
              <a:avLst/>
            </a:prstGeom>
          </p:spPr>
        </p:pic>
        <p:pic>
          <p:nvPicPr>
            <p:cNvPr id="18" name="Picture 17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9036"/>
              <a:ext cx="12188825" cy="404069"/>
            </a:xfrm>
            <a:prstGeom prst="rect">
              <a:avLst/>
            </a:prstGeom>
          </p:spPr>
        </p:pic>
        <p:pic>
          <p:nvPicPr>
            <p:cNvPr id="19" name="Picture 18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95590"/>
              <a:ext cx="12188825" cy="40406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192" y="4041648"/>
            <a:ext cx="11411712" cy="1563624"/>
          </a:xfrm>
        </p:spPr>
        <p:txBody>
          <a:bodyPr lIns="0" tIns="64008" rIns="118872" bIns="64008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192" y="5852160"/>
            <a:ext cx="8723376" cy="731520"/>
          </a:xfrm>
        </p:spPr>
        <p:txBody>
          <a:bodyPr lIns="0" tIns="64008" rIns="118872" bIns="64008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0547266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ail / Transi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91" y="159488"/>
            <a:ext cx="12192003" cy="572031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588" y="5686446"/>
            <a:ext cx="12188825" cy="1171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9397861" y="6599502"/>
            <a:ext cx="2548332" cy="268287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sz="800"/>
            </a:lvl1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 2016 Bentley</a:t>
            </a:r>
            <a:r>
              <a:rPr lang="en-US" sz="8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Systems, Incorporated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3273004"/>
            <a:ext cx="12188825" cy="24134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9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Box_InnerShad.png"/>
          <p:cNvPicPr>
            <a:picLocks noChangeAspect="1"/>
          </p:cNvPicPr>
          <p:nvPr userDrawn="1"/>
        </p:nvPicPr>
        <p:blipFill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5734009"/>
            <a:ext cx="12188825" cy="40406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588" y="0"/>
            <a:ext cx="12188825" cy="4273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95" y="5858392"/>
            <a:ext cx="1979103" cy="45918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1" y="427305"/>
            <a:ext cx="12190414" cy="407515"/>
            <a:chOff x="-1" y="695590"/>
            <a:chExt cx="12190414" cy="407515"/>
          </a:xfrm>
        </p:grpSpPr>
        <p:pic>
          <p:nvPicPr>
            <p:cNvPr id="17" name="Picture 16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8090"/>
              <a:ext cx="12188825" cy="404069"/>
            </a:xfrm>
            <a:prstGeom prst="rect">
              <a:avLst/>
            </a:prstGeom>
          </p:spPr>
        </p:pic>
        <p:pic>
          <p:nvPicPr>
            <p:cNvPr id="18" name="Picture 17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9036"/>
              <a:ext cx="12188825" cy="404069"/>
            </a:xfrm>
            <a:prstGeom prst="rect">
              <a:avLst/>
            </a:prstGeom>
          </p:spPr>
        </p:pic>
        <p:pic>
          <p:nvPicPr>
            <p:cNvPr id="19" name="Picture 18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95590"/>
              <a:ext cx="12188825" cy="40406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192" y="4041648"/>
            <a:ext cx="11411712" cy="1563624"/>
          </a:xfrm>
        </p:spPr>
        <p:txBody>
          <a:bodyPr lIns="0" tIns="64008" rIns="118872" bIns="64008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192" y="5852160"/>
            <a:ext cx="8723376" cy="731520"/>
          </a:xfrm>
        </p:spPr>
        <p:txBody>
          <a:bodyPr lIns="0" tIns="64008" rIns="118872" bIns="64008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293408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oads / Highways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90" y="210985"/>
            <a:ext cx="12190414" cy="59034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588" y="5686446"/>
            <a:ext cx="12188825" cy="1171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9397861" y="6599502"/>
            <a:ext cx="2548332" cy="268287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sz="800"/>
            </a:lvl1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 2016 Bentley</a:t>
            </a:r>
            <a:r>
              <a:rPr lang="en-US" sz="8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Systems, Incorporated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3273004"/>
            <a:ext cx="12188825" cy="24134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9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Box_InnerShad.png"/>
          <p:cNvPicPr>
            <a:picLocks noChangeAspect="1"/>
          </p:cNvPicPr>
          <p:nvPr userDrawn="1"/>
        </p:nvPicPr>
        <p:blipFill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5734009"/>
            <a:ext cx="12188825" cy="40406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588" y="0"/>
            <a:ext cx="12188825" cy="4273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95" y="5858392"/>
            <a:ext cx="1979103" cy="45918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1" y="427305"/>
            <a:ext cx="12190414" cy="407515"/>
            <a:chOff x="-1" y="695590"/>
            <a:chExt cx="12190414" cy="407515"/>
          </a:xfrm>
        </p:grpSpPr>
        <p:pic>
          <p:nvPicPr>
            <p:cNvPr id="17" name="Picture 16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8090"/>
              <a:ext cx="12188825" cy="404069"/>
            </a:xfrm>
            <a:prstGeom prst="rect">
              <a:avLst/>
            </a:prstGeom>
          </p:spPr>
        </p:pic>
        <p:pic>
          <p:nvPicPr>
            <p:cNvPr id="18" name="Picture 17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9036"/>
              <a:ext cx="12188825" cy="404069"/>
            </a:xfrm>
            <a:prstGeom prst="rect">
              <a:avLst/>
            </a:prstGeom>
          </p:spPr>
        </p:pic>
        <p:pic>
          <p:nvPicPr>
            <p:cNvPr id="19" name="Picture 18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95590"/>
              <a:ext cx="12188825" cy="40406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192" y="4041648"/>
            <a:ext cx="11411712" cy="1563624"/>
          </a:xfrm>
        </p:spPr>
        <p:txBody>
          <a:bodyPr lIns="0" tIns="64008" rIns="118872" bIns="64008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192" y="5852160"/>
            <a:ext cx="8723376" cy="731520"/>
          </a:xfrm>
        </p:spPr>
        <p:txBody>
          <a:bodyPr lIns="0" tIns="64008" rIns="118872" bIns="64008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753337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ater / Wastewa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05" y="208547"/>
            <a:ext cx="12191529" cy="585536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588" y="5686446"/>
            <a:ext cx="12188825" cy="1171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9397861" y="6599502"/>
            <a:ext cx="2548332" cy="268287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sz="800"/>
            </a:lvl1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 2016 Bentley</a:t>
            </a:r>
            <a:r>
              <a:rPr lang="en-US" sz="8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Systems, Incorporated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3273004"/>
            <a:ext cx="12188825" cy="24134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9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Box_InnerShad.png"/>
          <p:cNvPicPr>
            <a:picLocks noChangeAspect="1"/>
          </p:cNvPicPr>
          <p:nvPr userDrawn="1"/>
        </p:nvPicPr>
        <p:blipFill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5734009"/>
            <a:ext cx="12188825" cy="40406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588" y="0"/>
            <a:ext cx="12188825" cy="4273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95" y="5858392"/>
            <a:ext cx="1979103" cy="45918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1" y="427305"/>
            <a:ext cx="12190414" cy="407515"/>
            <a:chOff x="-1" y="695590"/>
            <a:chExt cx="12190414" cy="407515"/>
          </a:xfrm>
        </p:grpSpPr>
        <p:pic>
          <p:nvPicPr>
            <p:cNvPr id="17" name="Picture 16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8090"/>
              <a:ext cx="12188825" cy="404069"/>
            </a:xfrm>
            <a:prstGeom prst="rect">
              <a:avLst/>
            </a:prstGeom>
          </p:spPr>
        </p:pic>
        <p:pic>
          <p:nvPicPr>
            <p:cNvPr id="18" name="Picture 17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9036"/>
              <a:ext cx="12188825" cy="404069"/>
            </a:xfrm>
            <a:prstGeom prst="rect">
              <a:avLst/>
            </a:prstGeom>
          </p:spPr>
        </p:pic>
        <p:pic>
          <p:nvPicPr>
            <p:cNvPr id="19" name="Picture 18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95590"/>
              <a:ext cx="12188825" cy="40406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192" y="4041648"/>
            <a:ext cx="11411712" cy="1563624"/>
          </a:xfrm>
        </p:spPr>
        <p:txBody>
          <a:bodyPr lIns="0" tIns="64008" rIns="118872" bIns="64008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192" y="5852160"/>
            <a:ext cx="8723376" cy="731520"/>
          </a:xfrm>
        </p:spPr>
        <p:txBody>
          <a:bodyPr lIns="0" tIns="64008" rIns="118872" bIns="64008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244179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it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391966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ody - 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64" y="1444752"/>
            <a:ext cx="5285232" cy="4645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2512" y="1444752"/>
            <a:ext cx="5285232" cy="4645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446" y="6537362"/>
            <a:ext cx="974463" cy="22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6271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Title + 1 Content / 1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64" y="1444752"/>
            <a:ext cx="5285232" cy="4645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1"/>
          <p:cNvSpPr txBox="1">
            <a:spLocks/>
          </p:cNvSpPr>
          <p:nvPr userDrawn="1"/>
        </p:nvSpPr>
        <p:spPr>
          <a:xfrm>
            <a:off x="45603" y="6549958"/>
            <a:ext cx="5727875" cy="268287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sz="800"/>
            </a:lvl1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1AE62-ACEE-4CBF-ABCE-6DEA53F53216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  WWW.BENTLEY.COM    |   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 2016 Bentley</a:t>
            </a:r>
            <a:r>
              <a:rPr lang="en-US" sz="8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Systems, Incorporated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446" y="6537362"/>
            <a:ext cx="974463" cy="226745"/>
          </a:xfrm>
          <a:prstGeom prst="rect">
            <a:avLst/>
          </a:prstGeom>
        </p:spPr>
      </p:pic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6386027" y="1447800"/>
            <a:ext cx="5281824" cy="4648200"/>
          </a:xfrm>
          <a:solidFill>
            <a:schemeClr val="bg2">
              <a:lumMod val="40000"/>
              <a:lumOff val="60000"/>
            </a:schemeClr>
          </a:solidFill>
        </p:spPr>
        <p:txBody>
          <a:bodyPr bIns="975189" anchor="ctr" anchorCtr="1"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Graphic / Photo</a:t>
            </a:r>
          </a:p>
        </p:txBody>
      </p:sp>
    </p:spTree>
    <p:extLst>
      <p:ext uri="{BB962C8B-B14F-4D97-AF65-F5344CB8AC3E}">
        <p14:creationId xmlns:p14="http://schemas.microsoft.com/office/powerpoint/2010/main" val="195636983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Title + 1 Graphic / 1 Content Graphic /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2512" y="1444752"/>
            <a:ext cx="5285232" cy="4645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446" y="6537362"/>
            <a:ext cx="974463" cy="226745"/>
          </a:xfrm>
          <a:prstGeom prst="rect">
            <a:avLst/>
          </a:prstGeom>
        </p:spPr>
      </p:pic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7868" y="1447800"/>
            <a:ext cx="5281824" cy="4648200"/>
          </a:xfrm>
          <a:solidFill>
            <a:schemeClr val="bg2">
              <a:lumMod val="40000"/>
              <a:lumOff val="60000"/>
            </a:schemeClr>
          </a:solidFill>
        </p:spPr>
        <p:txBody>
          <a:bodyPr bIns="975189" anchor="ctr" anchorCtr="1"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Graphic / Photo</a:t>
            </a:r>
          </a:p>
        </p:txBody>
      </p:sp>
    </p:spTree>
    <p:extLst>
      <p:ext uri="{BB962C8B-B14F-4D97-AF65-F5344CB8AC3E}">
        <p14:creationId xmlns:p14="http://schemas.microsoft.com/office/powerpoint/2010/main" val="421693719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ody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215202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dy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53036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uildings / Facilities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3" y="218364"/>
            <a:ext cx="12190756" cy="566382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588" y="5686446"/>
            <a:ext cx="12188825" cy="1171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9397861" y="6599502"/>
            <a:ext cx="2548332" cy="268287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sz="800"/>
            </a:lvl1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 2016 Bentley</a:t>
            </a:r>
            <a:r>
              <a:rPr lang="en-US" sz="8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Systems, Incorporated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3273004"/>
            <a:ext cx="12188825" cy="24134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9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Box_InnerShad.png"/>
          <p:cNvPicPr>
            <a:picLocks noChangeAspect="1"/>
          </p:cNvPicPr>
          <p:nvPr userDrawn="1"/>
        </p:nvPicPr>
        <p:blipFill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5734009"/>
            <a:ext cx="12188825" cy="40406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588" y="0"/>
            <a:ext cx="12188825" cy="4273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95" y="5858392"/>
            <a:ext cx="1979103" cy="45918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1" y="427305"/>
            <a:ext cx="12190414" cy="407515"/>
            <a:chOff x="-1" y="695590"/>
            <a:chExt cx="12190414" cy="407515"/>
          </a:xfrm>
        </p:grpSpPr>
        <p:pic>
          <p:nvPicPr>
            <p:cNvPr id="17" name="Picture 16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8090"/>
              <a:ext cx="12188825" cy="404069"/>
            </a:xfrm>
            <a:prstGeom prst="rect">
              <a:avLst/>
            </a:prstGeom>
          </p:spPr>
        </p:pic>
        <p:pic>
          <p:nvPicPr>
            <p:cNvPr id="18" name="Picture 17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9036"/>
              <a:ext cx="12188825" cy="404069"/>
            </a:xfrm>
            <a:prstGeom prst="rect">
              <a:avLst/>
            </a:prstGeom>
          </p:spPr>
        </p:pic>
        <p:pic>
          <p:nvPicPr>
            <p:cNvPr id="19" name="Picture 18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95590"/>
              <a:ext cx="12188825" cy="40406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192" y="4041648"/>
            <a:ext cx="11411712" cy="1563624"/>
          </a:xfrm>
        </p:spPr>
        <p:txBody>
          <a:bodyPr lIns="0" tIns="64008" rIns="118872" bIns="64008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192" y="5852160"/>
            <a:ext cx="8723376" cy="731520"/>
          </a:xfrm>
        </p:spPr>
        <p:txBody>
          <a:bodyPr lIns="0" tIns="64008" rIns="118872" bIns="64008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0681964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- Tit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503013" y="1451183"/>
            <a:ext cx="11177815" cy="46352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4" name="Picture 3" descr="\\psf\Home\Graphic Tank\Bentley_Formats_Final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3179" b="86155"/>
          <a:stretch/>
        </p:blipFill>
        <p:spPr bwMode="auto">
          <a:xfrm>
            <a:off x="3047207" y="1103793"/>
            <a:ext cx="9146382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psf\Home\Graphic Tank\Bentley_Formats_Final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3179" b="86155"/>
          <a:stretch/>
        </p:blipFill>
        <p:spPr bwMode="auto">
          <a:xfrm>
            <a:off x="0" y="1103793"/>
            <a:ext cx="9146382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32563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Corp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114300"/>
            <a:ext cx="12192003" cy="59436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588" y="5686446"/>
            <a:ext cx="12188825" cy="1171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9412148" y="6599502"/>
            <a:ext cx="2548332" cy="268287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sz="800"/>
            </a:lvl1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>
                    <a:lumMod val="50000"/>
                  </a:schemeClr>
                </a:solidFill>
                <a:latin typeface="+mn-lt"/>
              </a:rPr>
              <a:t>© 2023 Bentley</a:t>
            </a:r>
            <a:r>
              <a:rPr lang="en-US" sz="800" baseline="0">
                <a:solidFill>
                  <a:schemeClr val="bg1">
                    <a:lumMod val="50000"/>
                  </a:schemeClr>
                </a:solidFill>
                <a:latin typeface="+mn-lt"/>
              </a:rPr>
              <a:t> Systems, Incorporated</a:t>
            </a:r>
            <a:endParaRPr lang="en-US" sz="80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3273004"/>
            <a:ext cx="12188825" cy="24134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9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Box_InnerShad.png"/>
          <p:cNvPicPr>
            <a:picLocks noChangeAspect="1"/>
          </p:cNvPicPr>
          <p:nvPr userDrawn="1"/>
        </p:nvPicPr>
        <p:blipFill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5734009"/>
            <a:ext cx="12188825" cy="40406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588" y="0"/>
            <a:ext cx="12188825" cy="4273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1" y="427305"/>
            <a:ext cx="12190414" cy="407515"/>
            <a:chOff x="-1" y="695590"/>
            <a:chExt cx="12190414" cy="407515"/>
          </a:xfrm>
        </p:grpSpPr>
        <p:pic>
          <p:nvPicPr>
            <p:cNvPr id="17" name="Picture 16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8090"/>
              <a:ext cx="12188825" cy="404069"/>
            </a:xfrm>
            <a:prstGeom prst="rect">
              <a:avLst/>
            </a:prstGeom>
          </p:spPr>
        </p:pic>
        <p:pic>
          <p:nvPicPr>
            <p:cNvPr id="18" name="Picture 17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9036"/>
              <a:ext cx="12188825" cy="404069"/>
            </a:xfrm>
            <a:prstGeom prst="rect">
              <a:avLst/>
            </a:prstGeom>
          </p:spPr>
        </p:pic>
        <p:pic>
          <p:nvPicPr>
            <p:cNvPr id="19" name="Picture 18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95590"/>
              <a:ext cx="12188825" cy="40406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192" y="4041648"/>
            <a:ext cx="11411712" cy="1563624"/>
          </a:xfrm>
        </p:spPr>
        <p:txBody>
          <a:bodyPr lIns="0" tIns="64008" rIns="118872" bIns="64008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192" y="5852160"/>
            <a:ext cx="8723376" cy="731520"/>
          </a:xfrm>
        </p:spPr>
        <p:txBody>
          <a:bodyPr lIns="0" tIns="64008" rIns="118872" bIns="64008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EEEFC80A-EAA1-4660-B07B-CEE131C6DC9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39381" y="5862834"/>
            <a:ext cx="1747817" cy="55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6306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it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115351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ody - 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64" y="1444752"/>
            <a:ext cx="5285232" cy="4645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2512" y="1444752"/>
            <a:ext cx="5285232" cy="4645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83765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Title + 1 Content / 1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64" y="1444752"/>
            <a:ext cx="5285232" cy="4645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6386027" y="1447800"/>
            <a:ext cx="5281824" cy="4648200"/>
          </a:xfrm>
          <a:solidFill>
            <a:schemeClr val="bg2">
              <a:lumMod val="40000"/>
              <a:lumOff val="60000"/>
            </a:schemeClr>
          </a:solidFill>
        </p:spPr>
        <p:txBody>
          <a:bodyPr bIns="975189" anchor="ctr" anchorCtr="1"/>
          <a:lstStyle>
            <a:lvl1pPr marL="0" indent="0">
              <a:buNone/>
              <a:defRPr baseline="0"/>
            </a:lvl1pPr>
          </a:lstStyle>
          <a:p>
            <a:r>
              <a:rPr lang="en-US"/>
              <a:t>Graphic / Photo</a:t>
            </a:r>
          </a:p>
        </p:txBody>
      </p:sp>
    </p:spTree>
    <p:extLst>
      <p:ext uri="{BB962C8B-B14F-4D97-AF65-F5344CB8AC3E}">
        <p14:creationId xmlns:p14="http://schemas.microsoft.com/office/powerpoint/2010/main" val="272930238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Title + 1 Graphic / 1 Content Graphic /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2512" y="1444752"/>
            <a:ext cx="5285232" cy="4645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7868" y="1447800"/>
            <a:ext cx="5281824" cy="4648200"/>
          </a:xfrm>
          <a:solidFill>
            <a:schemeClr val="bg2">
              <a:lumMod val="40000"/>
              <a:lumOff val="60000"/>
            </a:schemeClr>
          </a:solidFill>
        </p:spPr>
        <p:txBody>
          <a:bodyPr bIns="975189" anchor="ctr" anchorCtr="1"/>
          <a:lstStyle>
            <a:lvl1pPr marL="0" indent="0">
              <a:buNone/>
              <a:defRPr baseline="0"/>
            </a:lvl1pPr>
          </a:lstStyle>
          <a:p>
            <a:r>
              <a:rPr lang="en-US"/>
              <a:t>Graphic / Photo</a:t>
            </a:r>
          </a:p>
        </p:txBody>
      </p:sp>
    </p:spTree>
    <p:extLst>
      <p:ext uri="{BB962C8B-B14F-4D97-AF65-F5344CB8AC3E}">
        <p14:creationId xmlns:p14="http://schemas.microsoft.com/office/powerpoint/2010/main" val="211183080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ody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25528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Body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C69749-D56A-4545-A21B-BFE6DF6D5EBB}"/>
              </a:ext>
            </a:extLst>
          </p:cNvPr>
          <p:cNvSpPr/>
          <p:nvPr userDrawn="1"/>
        </p:nvSpPr>
        <p:spPr>
          <a:xfrm>
            <a:off x="0" y="6524624"/>
            <a:ext cx="12192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1447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dy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99257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ody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08E02A-DE83-44D7-B2A6-70E6F84D3A51}"/>
              </a:ext>
            </a:extLst>
          </p:cNvPr>
          <p:cNvSpPr/>
          <p:nvPr userDrawn="1"/>
        </p:nvSpPr>
        <p:spPr>
          <a:xfrm>
            <a:off x="0" y="6524624"/>
            <a:ext cx="121920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1279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mmunications 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90" y="145657"/>
            <a:ext cx="12192003" cy="572916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588" y="5686446"/>
            <a:ext cx="12188825" cy="1171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9397861" y="6599502"/>
            <a:ext cx="2548332" cy="268287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sz="800"/>
            </a:lvl1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 2016 Bentley</a:t>
            </a:r>
            <a:r>
              <a:rPr lang="en-US" sz="8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Systems, Incorporated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3273004"/>
            <a:ext cx="12188825" cy="24134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9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Box_InnerShad.png"/>
          <p:cNvPicPr>
            <a:picLocks noChangeAspect="1"/>
          </p:cNvPicPr>
          <p:nvPr userDrawn="1"/>
        </p:nvPicPr>
        <p:blipFill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5734009"/>
            <a:ext cx="12188825" cy="40406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588" y="0"/>
            <a:ext cx="12188825" cy="4273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95" y="5858392"/>
            <a:ext cx="1979103" cy="45918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1" y="427305"/>
            <a:ext cx="12190414" cy="407515"/>
            <a:chOff x="-1" y="695590"/>
            <a:chExt cx="12190414" cy="407515"/>
          </a:xfrm>
        </p:grpSpPr>
        <p:pic>
          <p:nvPicPr>
            <p:cNvPr id="17" name="Picture 16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8090"/>
              <a:ext cx="12188825" cy="404069"/>
            </a:xfrm>
            <a:prstGeom prst="rect">
              <a:avLst/>
            </a:prstGeom>
          </p:spPr>
        </p:pic>
        <p:pic>
          <p:nvPicPr>
            <p:cNvPr id="18" name="Picture 17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9036"/>
              <a:ext cx="12188825" cy="404069"/>
            </a:xfrm>
            <a:prstGeom prst="rect">
              <a:avLst/>
            </a:prstGeom>
          </p:spPr>
        </p:pic>
        <p:pic>
          <p:nvPicPr>
            <p:cNvPr id="19" name="Picture 18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95590"/>
              <a:ext cx="12188825" cy="40406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192" y="4041648"/>
            <a:ext cx="11411712" cy="1563624"/>
          </a:xfrm>
        </p:spPr>
        <p:txBody>
          <a:bodyPr lIns="0" tIns="64008" rIns="118872" bIns="64008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192" y="5852160"/>
            <a:ext cx="8723376" cy="731520"/>
          </a:xfrm>
        </p:spPr>
        <p:txBody>
          <a:bodyPr lIns="0" tIns="64008" rIns="118872" bIns="64008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528366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screet Manufacturing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90" y="178025"/>
            <a:ext cx="12192003" cy="567251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588" y="5686446"/>
            <a:ext cx="12188825" cy="1171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9397861" y="6599502"/>
            <a:ext cx="2548332" cy="268287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sz="800"/>
            </a:lvl1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 2016 Bentley</a:t>
            </a:r>
            <a:r>
              <a:rPr lang="en-US" sz="8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Systems, Incorporated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3273004"/>
            <a:ext cx="12188825" cy="24134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9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Box_InnerShad.png"/>
          <p:cNvPicPr>
            <a:picLocks noChangeAspect="1"/>
          </p:cNvPicPr>
          <p:nvPr userDrawn="1"/>
        </p:nvPicPr>
        <p:blipFill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5734009"/>
            <a:ext cx="12188825" cy="40406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588" y="0"/>
            <a:ext cx="12188825" cy="4273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95" y="5858392"/>
            <a:ext cx="1979103" cy="45918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1" y="427305"/>
            <a:ext cx="12190414" cy="407515"/>
            <a:chOff x="-1" y="695590"/>
            <a:chExt cx="12190414" cy="407515"/>
          </a:xfrm>
        </p:grpSpPr>
        <p:pic>
          <p:nvPicPr>
            <p:cNvPr id="17" name="Picture 16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8090"/>
              <a:ext cx="12188825" cy="404069"/>
            </a:xfrm>
            <a:prstGeom prst="rect">
              <a:avLst/>
            </a:prstGeom>
          </p:spPr>
        </p:pic>
        <p:pic>
          <p:nvPicPr>
            <p:cNvPr id="18" name="Picture 17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9036"/>
              <a:ext cx="12188825" cy="404069"/>
            </a:xfrm>
            <a:prstGeom prst="rect">
              <a:avLst/>
            </a:prstGeom>
          </p:spPr>
        </p:pic>
        <p:pic>
          <p:nvPicPr>
            <p:cNvPr id="19" name="Picture 18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95590"/>
              <a:ext cx="12188825" cy="40406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192" y="4041648"/>
            <a:ext cx="11411712" cy="1563624"/>
          </a:xfrm>
        </p:spPr>
        <p:txBody>
          <a:bodyPr lIns="0" tIns="64008" rIns="118872" bIns="64008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192" y="5852160"/>
            <a:ext cx="8723376" cy="731520"/>
          </a:xfrm>
        </p:spPr>
        <p:txBody>
          <a:bodyPr lIns="0" tIns="64008" rIns="118872" bIns="64008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2500883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lectric / Gas Utilities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2651"/>
            <a:ext cx="12195544" cy="568842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588" y="5686446"/>
            <a:ext cx="12188825" cy="1171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9397861" y="6599502"/>
            <a:ext cx="2548332" cy="268287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sz="800"/>
            </a:lvl1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 2016 Bentley</a:t>
            </a:r>
            <a:r>
              <a:rPr lang="en-US" sz="8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Systems, Incorporated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3273004"/>
            <a:ext cx="12188825" cy="24134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9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Box_InnerShad.png"/>
          <p:cNvPicPr>
            <a:picLocks noChangeAspect="1"/>
          </p:cNvPicPr>
          <p:nvPr userDrawn="1"/>
        </p:nvPicPr>
        <p:blipFill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5734009"/>
            <a:ext cx="12188825" cy="40406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588" y="0"/>
            <a:ext cx="12188825" cy="4273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95" y="5858392"/>
            <a:ext cx="1979103" cy="45918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1" y="427305"/>
            <a:ext cx="12190414" cy="407515"/>
            <a:chOff x="-1" y="695590"/>
            <a:chExt cx="12190414" cy="407515"/>
          </a:xfrm>
        </p:grpSpPr>
        <p:pic>
          <p:nvPicPr>
            <p:cNvPr id="17" name="Picture 16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8090"/>
              <a:ext cx="12188825" cy="404069"/>
            </a:xfrm>
            <a:prstGeom prst="rect">
              <a:avLst/>
            </a:prstGeom>
          </p:spPr>
        </p:pic>
        <p:pic>
          <p:nvPicPr>
            <p:cNvPr id="18" name="Picture 17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9036"/>
              <a:ext cx="12188825" cy="404069"/>
            </a:xfrm>
            <a:prstGeom prst="rect">
              <a:avLst/>
            </a:prstGeom>
          </p:spPr>
        </p:pic>
        <p:pic>
          <p:nvPicPr>
            <p:cNvPr id="19" name="Picture 18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95590"/>
              <a:ext cx="12188825" cy="40406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192" y="4041648"/>
            <a:ext cx="11411712" cy="1563624"/>
          </a:xfrm>
        </p:spPr>
        <p:txBody>
          <a:bodyPr lIns="0" tIns="64008" rIns="118872" bIns="64008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192" y="5852160"/>
            <a:ext cx="8723376" cy="731520"/>
          </a:xfrm>
        </p:spPr>
        <p:txBody>
          <a:bodyPr lIns="0" tIns="64008" rIns="118872" bIns="64008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2471086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overnmen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221672"/>
            <a:ext cx="12188825" cy="581508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588" y="5686446"/>
            <a:ext cx="12188825" cy="1171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9397861" y="6599502"/>
            <a:ext cx="2548332" cy="268287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sz="800"/>
            </a:lvl1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 2016 Bentley</a:t>
            </a:r>
            <a:r>
              <a:rPr lang="en-US" sz="8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Systems, Incorporated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3273004"/>
            <a:ext cx="12188825" cy="24134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9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Box_InnerShad.png"/>
          <p:cNvPicPr>
            <a:picLocks noChangeAspect="1"/>
          </p:cNvPicPr>
          <p:nvPr userDrawn="1"/>
        </p:nvPicPr>
        <p:blipFill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5734009"/>
            <a:ext cx="12188825" cy="40406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588" y="0"/>
            <a:ext cx="12188825" cy="4273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95" y="5858392"/>
            <a:ext cx="1979103" cy="45918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1" y="427305"/>
            <a:ext cx="12190414" cy="407515"/>
            <a:chOff x="-1" y="695590"/>
            <a:chExt cx="12190414" cy="407515"/>
          </a:xfrm>
        </p:grpSpPr>
        <p:pic>
          <p:nvPicPr>
            <p:cNvPr id="17" name="Picture 16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8090"/>
              <a:ext cx="12188825" cy="404069"/>
            </a:xfrm>
            <a:prstGeom prst="rect">
              <a:avLst/>
            </a:prstGeom>
          </p:spPr>
        </p:pic>
        <p:pic>
          <p:nvPicPr>
            <p:cNvPr id="18" name="Picture 17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9036"/>
              <a:ext cx="12188825" cy="404069"/>
            </a:xfrm>
            <a:prstGeom prst="rect">
              <a:avLst/>
            </a:prstGeom>
          </p:spPr>
        </p:pic>
        <p:pic>
          <p:nvPicPr>
            <p:cNvPr id="19" name="Picture 18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95590"/>
              <a:ext cx="12188825" cy="40406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192" y="4041648"/>
            <a:ext cx="11411712" cy="1563624"/>
          </a:xfrm>
        </p:spPr>
        <p:txBody>
          <a:bodyPr lIns="0" tIns="64008" rIns="118872" bIns="64008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192" y="5852160"/>
            <a:ext cx="8723376" cy="731520"/>
          </a:xfrm>
        </p:spPr>
        <p:txBody>
          <a:bodyPr lIns="0" tIns="64008" rIns="118872" bIns="64008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2627374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ining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90" y="144379"/>
            <a:ext cx="12193590" cy="566286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588" y="5686446"/>
            <a:ext cx="12188825" cy="1171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9397861" y="6599502"/>
            <a:ext cx="2548332" cy="268287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sz="800"/>
            </a:lvl1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 2016 Bentley</a:t>
            </a:r>
            <a:r>
              <a:rPr lang="en-US" sz="8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Systems, Incorporated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3273004"/>
            <a:ext cx="12188825" cy="24134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9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Box_InnerShad.png"/>
          <p:cNvPicPr>
            <a:picLocks noChangeAspect="1"/>
          </p:cNvPicPr>
          <p:nvPr userDrawn="1"/>
        </p:nvPicPr>
        <p:blipFill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5734009"/>
            <a:ext cx="12188825" cy="40406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588" y="0"/>
            <a:ext cx="12188825" cy="4273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95" y="5858392"/>
            <a:ext cx="1979103" cy="45918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1" y="427305"/>
            <a:ext cx="12190414" cy="407515"/>
            <a:chOff x="-1" y="695590"/>
            <a:chExt cx="12190414" cy="407515"/>
          </a:xfrm>
        </p:grpSpPr>
        <p:pic>
          <p:nvPicPr>
            <p:cNvPr id="17" name="Picture 16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8090"/>
              <a:ext cx="12188825" cy="404069"/>
            </a:xfrm>
            <a:prstGeom prst="rect">
              <a:avLst/>
            </a:prstGeom>
          </p:spPr>
        </p:pic>
        <p:pic>
          <p:nvPicPr>
            <p:cNvPr id="18" name="Picture 17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9036"/>
              <a:ext cx="12188825" cy="404069"/>
            </a:xfrm>
            <a:prstGeom prst="rect">
              <a:avLst/>
            </a:prstGeom>
          </p:spPr>
        </p:pic>
        <p:pic>
          <p:nvPicPr>
            <p:cNvPr id="19" name="Picture 18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95590"/>
              <a:ext cx="12188825" cy="40406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192" y="4041648"/>
            <a:ext cx="11411712" cy="1563624"/>
          </a:xfrm>
        </p:spPr>
        <p:txBody>
          <a:bodyPr lIns="0" tIns="64008" rIns="118872" bIns="64008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192" y="5852160"/>
            <a:ext cx="8723376" cy="731520"/>
          </a:xfrm>
        </p:spPr>
        <p:txBody>
          <a:bodyPr lIns="0" tIns="64008" rIns="118872" bIns="64008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2132606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ffshor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90" y="202018"/>
            <a:ext cx="12190413" cy="564588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588" y="5686446"/>
            <a:ext cx="12188825" cy="1171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9397861" y="6599502"/>
            <a:ext cx="2548332" cy="268287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sz="800"/>
            </a:lvl1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 2016 Bentley</a:t>
            </a:r>
            <a:r>
              <a:rPr lang="en-US" sz="8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Systems, Incorporated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3273004"/>
            <a:ext cx="12188825" cy="24134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9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Box_InnerShad.png"/>
          <p:cNvPicPr>
            <a:picLocks noChangeAspect="1"/>
          </p:cNvPicPr>
          <p:nvPr userDrawn="1"/>
        </p:nvPicPr>
        <p:blipFill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5734009"/>
            <a:ext cx="12188825" cy="40406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588" y="0"/>
            <a:ext cx="12188825" cy="4273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95" y="5858392"/>
            <a:ext cx="1979103" cy="45918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1" y="427305"/>
            <a:ext cx="12190414" cy="407515"/>
            <a:chOff x="-1" y="695590"/>
            <a:chExt cx="12190414" cy="407515"/>
          </a:xfrm>
        </p:grpSpPr>
        <p:pic>
          <p:nvPicPr>
            <p:cNvPr id="17" name="Picture 16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8090"/>
              <a:ext cx="12188825" cy="404069"/>
            </a:xfrm>
            <a:prstGeom prst="rect">
              <a:avLst/>
            </a:prstGeom>
          </p:spPr>
        </p:pic>
        <p:pic>
          <p:nvPicPr>
            <p:cNvPr id="18" name="Picture 17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9036"/>
              <a:ext cx="12188825" cy="404069"/>
            </a:xfrm>
            <a:prstGeom prst="rect">
              <a:avLst/>
            </a:prstGeom>
          </p:spPr>
        </p:pic>
        <p:pic>
          <p:nvPicPr>
            <p:cNvPr id="19" name="Picture 18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95590"/>
              <a:ext cx="12188825" cy="40406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192" y="4041648"/>
            <a:ext cx="11411712" cy="1563624"/>
          </a:xfrm>
        </p:spPr>
        <p:txBody>
          <a:bodyPr lIns="0" tIns="64008" rIns="118872" bIns="64008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192" y="5852160"/>
            <a:ext cx="8723376" cy="731520"/>
          </a:xfrm>
        </p:spPr>
        <p:txBody>
          <a:bodyPr lIns="0" tIns="64008" rIns="118872" bIns="64008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0645983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wer Genera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90" y="272716"/>
            <a:ext cx="12193590" cy="54864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588" y="5686446"/>
            <a:ext cx="12188825" cy="1171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9397861" y="6599502"/>
            <a:ext cx="2548332" cy="268287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sz="800"/>
            </a:lvl1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 2016 Bentley</a:t>
            </a:r>
            <a:r>
              <a:rPr lang="en-US" sz="8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Systems, Incorporated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3273004"/>
            <a:ext cx="12188825" cy="24134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9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Box_InnerShad.png"/>
          <p:cNvPicPr>
            <a:picLocks noChangeAspect="1"/>
          </p:cNvPicPr>
          <p:nvPr userDrawn="1"/>
        </p:nvPicPr>
        <p:blipFill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5734009"/>
            <a:ext cx="12188825" cy="40406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588" y="0"/>
            <a:ext cx="12188825" cy="4273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95" y="5858392"/>
            <a:ext cx="1979103" cy="45918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1" y="427305"/>
            <a:ext cx="12190414" cy="407515"/>
            <a:chOff x="-1" y="695590"/>
            <a:chExt cx="12190414" cy="407515"/>
          </a:xfrm>
        </p:grpSpPr>
        <p:pic>
          <p:nvPicPr>
            <p:cNvPr id="17" name="Picture 16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8090"/>
              <a:ext cx="12188825" cy="404069"/>
            </a:xfrm>
            <a:prstGeom prst="rect">
              <a:avLst/>
            </a:prstGeom>
          </p:spPr>
        </p:pic>
        <p:pic>
          <p:nvPicPr>
            <p:cNvPr id="18" name="Picture 17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9036"/>
              <a:ext cx="12188825" cy="404069"/>
            </a:xfrm>
            <a:prstGeom prst="rect">
              <a:avLst/>
            </a:prstGeom>
          </p:spPr>
        </p:pic>
        <p:pic>
          <p:nvPicPr>
            <p:cNvPr id="19" name="Picture 18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95590"/>
              <a:ext cx="12188825" cy="40406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192" y="4041648"/>
            <a:ext cx="11411712" cy="1563624"/>
          </a:xfrm>
        </p:spPr>
        <p:txBody>
          <a:bodyPr lIns="0" tIns="64008" rIns="118872" bIns="64008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192" y="5852160"/>
            <a:ext cx="8723376" cy="731520"/>
          </a:xfrm>
        </p:spPr>
        <p:txBody>
          <a:bodyPr lIns="0" tIns="64008" rIns="118872" bIns="64008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43781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3776" y="237744"/>
            <a:ext cx="11173968" cy="758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453896"/>
            <a:ext cx="11173968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446" y="6537362"/>
            <a:ext cx="974463" cy="22674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36024C7-A534-4287-BE25-BD755EAB2313}"/>
              </a:ext>
            </a:extLst>
          </p:cNvPr>
          <p:cNvSpPr txBox="1">
            <a:spLocks/>
          </p:cNvSpPr>
          <p:nvPr userDrawn="1"/>
        </p:nvSpPr>
        <p:spPr>
          <a:xfrm>
            <a:off x="45603" y="6549958"/>
            <a:ext cx="5727875" cy="268287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sz="800"/>
            </a:lvl1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1AE62-ACEE-4CBF-ABCE-6DEA53F53216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  WWW.BENTLEY.COM    |   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 2019 Bentley</a:t>
            </a:r>
            <a:r>
              <a:rPr lang="en-US" sz="8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Systems, Incorporated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3913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01752" algn="l" defTabSz="914400" rtl="0" eaLnBrk="1" latinLnBrk="0" hangingPunct="1">
        <a:lnSpc>
          <a:spcPct val="9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37160" algn="l" defTabSz="914400" rtl="0" eaLnBrk="1" latinLnBrk="0" hangingPunct="1">
        <a:lnSpc>
          <a:spcPct val="9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6289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3776" y="237744"/>
            <a:ext cx="11173968" cy="758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453896"/>
            <a:ext cx="11173968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7" name="Slide Number Placeholder 1"/>
          <p:cNvSpPr txBox="1">
            <a:spLocks/>
          </p:cNvSpPr>
          <p:nvPr userDrawn="1"/>
        </p:nvSpPr>
        <p:spPr>
          <a:xfrm>
            <a:off x="45603" y="6549958"/>
            <a:ext cx="5727875" cy="268287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sz="800"/>
            </a:lvl1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1AE62-ACEE-4CBF-ABCE-6DEA53F53216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  WWW.BENTLEY.COM    |    </a:t>
            </a:r>
            <a:r>
              <a:rPr lang="en-US" sz="800">
                <a:solidFill>
                  <a:schemeClr val="bg1">
                    <a:lumMod val="50000"/>
                  </a:schemeClr>
                </a:solidFill>
                <a:latin typeface="+mn-lt"/>
              </a:rPr>
              <a:t>©  2023 Bentley</a:t>
            </a:r>
            <a:r>
              <a:rPr lang="en-US" sz="800" baseline="0">
                <a:solidFill>
                  <a:schemeClr val="bg1">
                    <a:lumMod val="50000"/>
                  </a:schemeClr>
                </a:solidFill>
                <a:latin typeface="+mn-lt"/>
              </a:rPr>
              <a:t> Systems, Incorporated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12381E4-9EFE-4703-938F-D09E9087273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451" y="6546142"/>
            <a:ext cx="865055" cy="20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3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01752" algn="l" defTabSz="914400" rtl="0" eaLnBrk="1" latinLnBrk="0" hangingPunct="1">
        <a:lnSpc>
          <a:spcPct val="9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37160" algn="l" defTabSz="914400" rtl="0" eaLnBrk="1" latinLnBrk="0" hangingPunct="1">
        <a:lnSpc>
          <a:spcPct val="9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6289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bentley.com/LiveContent/web/MicroStation%20Help-v22/en/GUID-AA1C863C-0A57-4BA8-8900-C5D8EBC8E6AA.html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5D2C2-5F54-4BCA-938B-B50F70E13C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ProjectWise Drive and MicroStation Workspaces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A5422F-13E4-4499-ABFC-C499E9A3D1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Solution Engineering Team</a:t>
            </a:r>
          </a:p>
        </p:txBody>
      </p:sp>
    </p:spTree>
    <p:extLst>
      <p:ext uri="{BB962C8B-B14F-4D97-AF65-F5344CB8AC3E}">
        <p14:creationId xmlns:p14="http://schemas.microsoft.com/office/powerpoint/2010/main" val="157686137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98D7C-113D-BB3D-0F96-F644485CE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964138-8C87-0277-5352-8A2BD6033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94" y="0"/>
            <a:ext cx="1203930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25AB3C-B8D6-35ED-AA2F-56275238FEE5}"/>
              </a:ext>
            </a:extLst>
          </p:cNvPr>
          <p:cNvSpPr txBox="1"/>
          <p:nvPr/>
        </p:nvSpPr>
        <p:spPr>
          <a:xfrm>
            <a:off x="8070209" y="2910980"/>
            <a:ext cx="2708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MicroStation help Guide </a:t>
            </a:r>
          </a:p>
          <a:p>
            <a:pPr algn="ctr"/>
            <a:r>
              <a:rPr lang="en-US" dirty="0">
                <a:hlinkClick r:id="rId3"/>
              </a:rPr>
              <a:t>on docs.Bentley.com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7418721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952D3-525D-6029-4527-3E32AD220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 project(s)</a:t>
            </a:r>
            <a:endParaRPr lang="en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587A4C-2C52-B496-EDD9-0255B0724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62" y="1004549"/>
            <a:ext cx="8421275" cy="484890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6CDB93-5DBC-EE5F-212C-B49F96150F08}"/>
              </a:ext>
            </a:extLst>
          </p:cNvPr>
          <p:cNvSpPr/>
          <p:nvPr/>
        </p:nvSpPr>
        <p:spPr>
          <a:xfrm>
            <a:off x="6111242" y="2370482"/>
            <a:ext cx="3957549" cy="3482969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B8251DE-4483-E5B8-0A50-C391FF710449}"/>
              </a:ext>
            </a:extLst>
          </p:cNvPr>
          <p:cNvSpPr/>
          <p:nvPr/>
        </p:nvSpPr>
        <p:spPr>
          <a:xfrm>
            <a:off x="2010054" y="2370482"/>
            <a:ext cx="3976497" cy="3482969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3087CD-B147-4C4E-B63B-D91D914377ED}"/>
              </a:ext>
            </a:extLst>
          </p:cNvPr>
          <p:cNvSpPr txBox="1"/>
          <p:nvPr/>
        </p:nvSpPr>
        <p:spPr>
          <a:xfrm>
            <a:off x="8685655" y="3563034"/>
            <a:ext cx="149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Workspace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Project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925F8F-3486-2460-9A68-05196A745717}"/>
              </a:ext>
            </a:extLst>
          </p:cNvPr>
          <p:cNvSpPr txBox="1"/>
          <p:nvPr/>
        </p:nvSpPr>
        <p:spPr>
          <a:xfrm>
            <a:off x="1854880" y="3563033"/>
            <a:ext cx="149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Design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Project</a:t>
            </a:r>
            <a:endParaRPr lang="en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666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99931-8D2A-B558-D579-F59BD0294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Project</a:t>
            </a:r>
            <a:endParaRPr lang="en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A3377C-AC22-2EBC-4E7F-2D4172448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9" y="1393938"/>
            <a:ext cx="11743362" cy="392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6551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D4124-5F44-0A19-2BA2-0C4AEE083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Workspace project</a:t>
            </a:r>
            <a:endParaRPr lang="en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F212D4-96ED-1E53-DA87-AA462B388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76" y="996696"/>
            <a:ext cx="11096091" cy="544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7860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8E0EF-1067-311B-CB76-A958297D8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ProjectWise Drive – Windows Explorer view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F0AB4-2F00-40F9-4DB2-7D7592AB3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E6F304-9325-D520-7251-C091A0951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63" y="1291671"/>
            <a:ext cx="11391281" cy="489645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532386-2E08-3D16-EC64-0D5F0D69F1EF}"/>
              </a:ext>
            </a:extLst>
          </p:cNvPr>
          <p:cNvSpPr/>
          <p:nvPr/>
        </p:nvSpPr>
        <p:spPr>
          <a:xfrm>
            <a:off x="515112" y="1921268"/>
            <a:ext cx="2413023" cy="503434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2DC9CF-342E-4D8A-9603-3B82F51C9DD1}"/>
              </a:ext>
            </a:extLst>
          </p:cNvPr>
          <p:cNvSpPr/>
          <p:nvPr/>
        </p:nvSpPr>
        <p:spPr>
          <a:xfrm>
            <a:off x="515111" y="2424701"/>
            <a:ext cx="2413023" cy="3524035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64713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73EE9-DA78-D0F1-A3B7-9878F5C34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ProjectWise Drive – integration with MicroStation 17.1 / 17.2 </a:t>
            </a:r>
            <a:endParaRPr lang="de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CDEE07-55FC-529E-1D63-72E36F20DB92}"/>
              </a:ext>
            </a:extLst>
          </p:cNvPr>
          <p:cNvSpPr txBox="1"/>
          <p:nvPr/>
        </p:nvSpPr>
        <p:spPr>
          <a:xfrm>
            <a:off x="493776" y="1282838"/>
            <a:ext cx="597293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Setup tasks: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Prepare a ProjectWise work area with the MicroStation workspace.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Example:  MS-WS-2023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Enable ProjectWise Drive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MicroStation / Bentley View 17.x. add a configuration with ProjectWise Drive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Select the folder where the Workspaces are stored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19C88-5E98-914C-BC9D-3942CEB33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709" y="856783"/>
            <a:ext cx="5725291" cy="2809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D65813-60BA-C76F-5C2C-E31C3C3D8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33" y="4282189"/>
            <a:ext cx="7440063" cy="21624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DA930D-9E22-4612-4044-0B9D7B3CE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839" y="3665903"/>
            <a:ext cx="6030167" cy="263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117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F1077-27BD-A573-6436-AA5024BDD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MicroStation Workspace configuration</a:t>
            </a:r>
            <a:endParaRPr lang="en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3A92E-7767-FD30-5B91-27D6D196D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940" y="2223919"/>
            <a:ext cx="9450119" cy="24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5310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1FBE6-7AC3-C6E9-D5E9-51ECADA8D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69ED74-EB60-B78D-ABCF-0418D1BE8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13" y="0"/>
            <a:ext cx="11820573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8B2ED3A-5F51-2FDF-E322-CB98CE48A82A}"/>
              </a:ext>
            </a:extLst>
          </p:cNvPr>
          <p:cNvSpPr/>
          <p:nvPr/>
        </p:nvSpPr>
        <p:spPr>
          <a:xfrm>
            <a:off x="5824330" y="1898374"/>
            <a:ext cx="4899992" cy="944217"/>
          </a:xfrm>
          <a:prstGeom prst="roundRect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9399485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AA2FE-7A3B-DC46-A4E0-58E9FAE4A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3" name="ProjectWise Drive and MicroStation Workspaces">
            <a:hlinkClick r:id="" action="ppaction://media"/>
            <a:extLst>
              <a:ext uri="{FF2B5EF4-FFF2-40B4-BE49-F238E27FC236}">
                <a16:creationId xmlns:a16="http://schemas.microsoft.com/office/drawing/2014/main" id="{5EAF2133-3FB5-B4CA-0F17-31B5A8C9A9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432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Body Slides Master">
  <a:themeElements>
    <a:clrScheme name="Bentley Palette">
      <a:dk1>
        <a:srgbClr val="002A44"/>
      </a:dk1>
      <a:lt1>
        <a:srgbClr val="FFFFFF"/>
      </a:lt1>
      <a:dk2>
        <a:srgbClr val="000000"/>
      </a:dk2>
      <a:lt2>
        <a:srgbClr val="FFFFFF"/>
      </a:lt2>
      <a:accent1>
        <a:srgbClr val="55A51C"/>
      </a:accent1>
      <a:accent2>
        <a:srgbClr val="A6AFB7"/>
      </a:accent2>
      <a:accent3>
        <a:srgbClr val="038ADB"/>
      </a:accent3>
      <a:accent4>
        <a:srgbClr val="004E7E"/>
      </a:accent4>
      <a:accent5>
        <a:srgbClr val="7ABF6F"/>
      </a:accent5>
      <a:accent6>
        <a:srgbClr val="BFC5CB"/>
      </a:accent6>
      <a:hlink>
        <a:srgbClr val="038ADB"/>
      </a:hlink>
      <a:folHlink>
        <a:srgbClr val="AE81C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ody Slides Master">
  <a:themeElements>
    <a:clrScheme name="Bentley Palette">
      <a:dk1>
        <a:srgbClr val="002A44"/>
      </a:dk1>
      <a:lt1>
        <a:srgbClr val="FFFFFF"/>
      </a:lt1>
      <a:dk2>
        <a:srgbClr val="000000"/>
      </a:dk2>
      <a:lt2>
        <a:srgbClr val="FFFFFF"/>
      </a:lt2>
      <a:accent1>
        <a:srgbClr val="55A51C"/>
      </a:accent1>
      <a:accent2>
        <a:srgbClr val="A6AFB7"/>
      </a:accent2>
      <a:accent3>
        <a:srgbClr val="038ADB"/>
      </a:accent3>
      <a:accent4>
        <a:srgbClr val="004E7E"/>
      </a:accent4>
      <a:accent5>
        <a:srgbClr val="7ABF6F"/>
      </a:accent5>
      <a:accent6>
        <a:srgbClr val="BFC5CB"/>
      </a:accent6>
      <a:hlink>
        <a:srgbClr val="038ADB"/>
      </a:hlink>
      <a:folHlink>
        <a:srgbClr val="AE81C9"/>
      </a:folHlink>
    </a:clrScheme>
    <a:fontScheme name="Bentley 2022 font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89</Words>
  <Application>Microsoft Office PowerPoint</Application>
  <PresentationFormat>Widescreen</PresentationFormat>
  <Paragraphs>24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2_Body Slides Master</vt:lpstr>
      <vt:lpstr>Body Slides Master</vt:lpstr>
      <vt:lpstr>ProjectWise Drive and MicroStation Workspaces</vt:lpstr>
      <vt:lpstr>Setup project(s)</vt:lpstr>
      <vt:lpstr>Design Project</vt:lpstr>
      <vt:lpstr>Workspace project</vt:lpstr>
      <vt:lpstr>ProjectWise Drive – Windows Explorer view</vt:lpstr>
      <vt:lpstr>ProjectWise Drive – integration with MicroStation 17.1 / 17.2 </vt:lpstr>
      <vt:lpstr>MicroStation Workspace configuration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ProjectWise Rebranding</dc:title>
  <dc:creator>Mark Gao</dc:creator>
  <cp:lastModifiedBy>Hans Koorneef</cp:lastModifiedBy>
  <cp:revision>5</cp:revision>
  <dcterms:created xsi:type="dcterms:W3CDTF">2023-01-30T20:01:58Z</dcterms:created>
  <dcterms:modified xsi:type="dcterms:W3CDTF">2023-06-12T13:11:12Z</dcterms:modified>
</cp:coreProperties>
</file>