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258" r:id="rId6"/>
    <p:sldId id="268" r:id="rId7"/>
    <p:sldId id="266" r:id="rId8"/>
    <p:sldId id="259" r:id="rId9"/>
    <p:sldId id="267" r:id="rId10"/>
    <p:sldId id="269" r:id="rId11"/>
    <p:sldId id="260"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C39631-88A9-4CD9-AB1F-F12294ED35E6}" v="24" dt="2023-06-13T22:51:50.436"/>
    <p1510:client id="{C83EC478-F714-4B1B-8B1D-BB6E6F613642}" v="13" dt="2023-06-13T22:50:13.9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2876" autoAdjust="0"/>
  </p:normalViewPr>
  <p:slideViewPr>
    <p:cSldViewPr snapToGrid="0">
      <p:cViewPr varScale="1">
        <p:scale>
          <a:sx n="68" d="100"/>
          <a:sy n="68" d="100"/>
        </p:scale>
        <p:origin x="112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A59572-7C8E-4278-A5E7-4A7F733666CA}" type="datetimeFigureOut">
              <a:rPr lang="nl-NL" smtClean="0"/>
              <a:t>16-6-2023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A68E76-8207-48B2-921D-41D5EA34014C}" type="slidenum">
              <a:rPr lang="nl-NL" smtClean="0"/>
              <a:t>‹nr.›</a:t>
            </a:fld>
            <a:endParaRPr lang="nl-NL"/>
          </a:p>
        </p:txBody>
      </p:sp>
    </p:spTree>
    <p:extLst>
      <p:ext uri="{BB962C8B-B14F-4D97-AF65-F5344CB8AC3E}">
        <p14:creationId xmlns:p14="http://schemas.microsoft.com/office/powerpoint/2010/main" val="241629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Feedback vragen of ze de terugkoppeling hebben gezien op de website en nieuwe bericht via mail.</a:t>
            </a:r>
          </a:p>
          <a:p>
            <a:r>
              <a:rPr lang="nl-NL" dirty="0"/>
              <a:t>Feedback vragen of dit de essentie ook is volgens de leden…</a:t>
            </a:r>
          </a:p>
        </p:txBody>
      </p:sp>
      <p:sp>
        <p:nvSpPr>
          <p:cNvPr id="4" name="Tijdelijke aanduiding voor dianummer 3"/>
          <p:cNvSpPr>
            <a:spLocks noGrp="1"/>
          </p:cNvSpPr>
          <p:nvPr>
            <p:ph type="sldNum" sz="quarter" idx="5"/>
          </p:nvPr>
        </p:nvSpPr>
        <p:spPr/>
        <p:txBody>
          <a:bodyPr/>
          <a:lstStyle/>
          <a:p>
            <a:fld id="{6BA68E76-8207-48B2-921D-41D5EA34014C}" type="slidenum">
              <a:rPr lang="nl-NL" smtClean="0"/>
              <a:t>2</a:t>
            </a:fld>
            <a:endParaRPr lang="nl-NL"/>
          </a:p>
        </p:txBody>
      </p:sp>
    </p:spTree>
    <p:extLst>
      <p:ext uri="{BB962C8B-B14F-4D97-AF65-F5344CB8AC3E}">
        <p14:creationId xmlns:p14="http://schemas.microsoft.com/office/powerpoint/2010/main" val="2158241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Feedback vragen of ze de terugkoppeling hebben gezien op de website en nieuwe bericht via mail.</a:t>
            </a:r>
          </a:p>
          <a:p>
            <a:r>
              <a:rPr lang="nl-NL" dirty="0"/>
              <a:t>Feedback vragen of dit de essentie ook is volgens de leden…</a:t>
            </a:r>
          </a:p>
        </p:txBody>
      </p:sp>
      <p:sp>
        <p:nvSpPr>
          <p:cNvPr id="4" name="Tijdelijke aanduiding voor dianummer 3"/>
          <p:cNvSpPr>
            <a:spLocks noGrp="1"/>
          </p:cNvSpPr>
          <p:nvPr>
            <p:ph type="sldNum" sz="quarter" idx="5"/>
          </p:nvPr>
        </p:nvSpPr>
        <p:spPr/>
        <p:txBody>
          <a:bodyPr/>
          <a:lstStyle/>
          <a:p>
            <a:fld id="{6BA68E76-8207-48B2-921D-41D5EA34014C}" type="slidenum">
              <a:rPr lang="nl-NL" smtClean="0"/>
              <a:t>3</a:t>
            </a:fld>
            <a:endParaRPr lang="nl-NL"/>
          </a:p>
        </p:txBody>
      </p:sp>
    </p:spTree>
    <p:extLst>
      <p:ext uri="{BB962C8B-B14F-4D97-AF65-F5344CB8AC3E}">
        <p14:creationId xmlns:p14="http://schemas.microsoft.com/office/powerpoint/2010/main" val="1064215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buFont typeface="+mj-lt"/>
              <a:buAutoNum type="arabicPeriod"/>
            </a:pPr>
            <a:r>
              <a:rPr lang="nl-NL" b="0" i="0" dirty="0">
                <a:solidFill>
                  <a:srgbClr val="374151"/>
                </a:solidFill>
                <a:effectLst/>
                <a:latin typeface="Söhne"/>
              </a:rPr>
              <a:t>Digitalisering: Gemeenten streven naar een verdere digitalisering van hun dienstverlening. Ze investeren in online platforms, e-formulieren en selfservice-opties om de interactie met burgers en bedrijven te verbeteren.</a:t>
            </a:r>
          </a:p>
          <a:p>
            <a:pPr algn="l">
              <a:buFont typeface="+mj-lt"/>
              <a:buAutoNum type="arabicPeriod"/>
            </a:pPr>
            <a:r>
              <a:rPr lang="nl-NL" b="0" i="0" dirty="0">
                <a:solidFill>
                  <a:srgbClr val="374151"/>
                </a:solidFill>
                <a:effectLst/>
                <a:latin typeface="Söhne"/>
              </a:rPr>
              <a:t>Decentralisatie: Verschillende taken en verantwoordelijkheden zijn gedecentraliseerd naar gemeenten, zoals de Jeugdwet en de Participatiewet. Dit heeft geleid tot veranderingen in de organisatiestructuur en werkprocessen van gemeenten.</a:t>
            </a:r>
          </a:p>
          <a:p>
            <a:pPr algn="l">
              <a:buFont typeface="+mj-lt"/>
              <a:buAutoNum type="arabicPeriod"/>
            </a:pPr>
            <a:r>
              <a:rPr lang="nl-NL" b="0" i="0" dirty="0">
                <a:solidFill>
                  <a:srgbClr val="374151"/>
                </a:solidFill>
                <a:effectLst/>
                <a:latin typeface="Söhne"/>
              </a:rPr>
              <a:t>Samenwerking: Gemeenten werken steeds meer samen, zowel regionaal als intergemeentelijk. Dit kan leiden tot nieuwe samenwerkingsverbanden, gedeelde diensten en gezamenlijke inkoop.</a:t>
            </a:r>
          </a:p>
          <a:p>
            <a:pPr algn="l">
              <a:buFont typeface="+mj-lt"/>
              <a:buAutoNum type="arabicPeriod"/>
            </a:pPr>
            <a:r>
              <a:rPr lang="nl-NL" b="0" i="0" dirty="0">
                <a:solidFill>
                  <a:srgbClr val="374151"/>
                </a:solidFill>
                <a:effectLst/>
                <a:latin typeface="Söhne"/>
              </a:rPr>
              <a:t>Participatie: Gemeenten streven naar een grotere betrokkenheid van burgers bij besluitvorming en beleidsontwikkeling. Participatieprocessen worden opgezet om burgers en belanghebbenden te betrekken bij lokale kwesties.</a:t>
            </a:r>
          </a:p>
          <a:p>
            <a:pPr algn="l">
              <a:buFont typeface="+mj-lt"/>
              <a:buAutoNum type="arabicPeriod"/>
            </a:pPr>
            <a:r>
              <a:rPr lang="nl-NL" b="0" i="0" dirty="0">
                <a:solidFill>
                  <a:srgbClr val="374151"/>
                </a:solidFill>
                <a:effectLst/>
                <a:latin typeface="Söhne"/>
              </a:rPr>
              <a:t>Duurzaamheid: Veel gemeenten hebben duurzaamheid hoog op de agenda staan. Ze ontwikkelen beleid en initiatieven op het gebied van energietransitie, circulaire economie en klimaatadaptatie</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6BA68E76-8207-48B2-921D-41D5EA34014C}" type="slidenum">
              <a:rPr lang="nl-NL" smtClean="0"/>
              <a:t>8</a:t>
            </a:fld>
            <a:endParaRPr lang="nl-NL"/>
          </a:p>
        </p:txBody>
      </p:sp>
    </p:spTree>
    <p:extLst>
      <p:ext uri="{BB962C8B-B14F-4D97-AF65-F5344CB8AC3E}">
        <p14:creationId xmlns:p14="http://schemas.microsoft.com/office/powerpoint/2010/main" val="4214019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16-6-2023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411055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16-6-2023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83450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16-6-2023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32132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16-6-2023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29525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C04ACEF-3E76-49A4-AC18-DFE6F516D658}" type="datetimeFigureOut">
              <a:rPr lang="nl-NL" smtClean="0"/>
              <a:t>16-6-2023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75268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04ACEF-3E76-49A4-AC18-DFE6F516D658}" type="datetimeFigureOut">
              <a:rPr lang="nl-NL" smtClean="0"/>
              <a:t>16-6-2023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255684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39789"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72201"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C04ACEF-3E76-49A4-AC18-DFE6F516D658}" type="datetimeFigureOut">
              <a:rPr lang="nl-NL" smtClean="0"/>
              <a:t>16-6-2023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6311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C04ACEF-3E76-49A4-AC18-DFE6F516D658}" type="datetimeFigureOut">
              <a:rPr lang="nl-NL" smtClean="0"/>
              <a:t>16-6-2023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4527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4ACEF-3E76-49A4-AC18-DFE6F516D658}" type="datetimeFigureOut">
              <a:rPr lang="nl-NL" smtClean="0"/>
              <a:t>16-6-2023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236656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C04ACEF-3E76-49A4-AC18-DFE6F516D658}" type="datetimeFigureOut">
              <a:rPr lang="nl-NL" smtClean="0"/>
              <a:t>16-6-2023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392311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C04ACEF-3E76-49A4-AC18-DFE6F516D658}" type="datetimeFigureOut">
              <a:rPr lang="nl-NL" smtClean="0"/>
              <a:t>16-6-2023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27171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4ACEF-3E76-49A4-AC18-DFE6F516D658}" type="datetimeFigureOut">
              <a:rPr lang="nl-NL" smtClean="0"/>
              <a:t>16-6-2023</a:t>
            </a:fld>
            <a:endParaRPr lang="nl-NL"/>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46D6A-C2BE-4067-8FC4-637A1A5C9B57}" type="slidenum">
              <a:rPr lang="nl-NL" smtClean="0"/>
              <a:t>‹nr.›</a:t>
            </a:fld>
            <a:endParaRPr lang="nl-NL"/>
          </a:p>
        </p:txBody>
      </p:sp>
    </p:spTree>
    <p:extLst>
      <p:ext uri="{BB962C8B-B14F-4D97-AF65-F5344CB8AC3E}">
        <p14:creationId xmlns:p14="http://schemas.microsoft.com/office/powerpoint/2010/main" val="3342695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86408" y="1450731"/>
            <a:ext cx="11000792" cy="1250340"/>
          </a:xfrm>
          <a:noFill/>
        </p:spPr>
        <p:txBody>
          <a:bodyPr>
            <a:normAutofit/>
          </a:bodyPr>
          <a:lstStyle/>
          <a:p>
            <a:r>
              <a:rPr lang="nl-NL" sz="3600" dirty="0">
                <a:latin typeface="Arial Black" panose="020B0A04020102020204" pitchFamily="34" charset="0"/>
              </a:rPr>
              <a:t>“Ronde tafel TMC”</a:t>
            </a:r>
          </a:p>
        </p:txBody>
      </p:sp>
      <p:sp>
        <p:nvSpPr>
          <p:cNvPr id="7" name="Ondertitel 6">
            <a:extLst>
              <a:ext uri="{FF2B5EF4-FFF2-40B4-BE49-F238E27FC236}">
                <a16:creationId xmlns:a16="http://schemas.microsoft.com/office/drawing/2014/main" id="{ECE0C456-3CFD-B406-4BC9-8FC46CC35442}"/>
              </a:ext>
            </a:extLst>
          </p:cNvPr>
          <p:cNvSpPr>
            <a:spLocks noGrp="1"/>
          </p:cNvSpPr>
          <p:nvPr>
            <p:ph type="subTitle" idx="1"/>
          </p:nvPr>
        </p:nvSpPr>
        <p:spPr/>
        <p:txBody>
          <a:bodyPr/>
          <a:lstStyle/>
          <a:p>
            <a:r>
              <a:rPr lang="nl-NL" dirty="0">
                <a:latin typeface="Arial" panose="020B0604020202020204" pitchFamily="34" charset="0"/>
                <a:cs typeface="Arial" panose="020B0604020202020204" pitchFamily="34" charset="0"/>
              </a:rPr>
              <a:t>Opvolging Winterschool</a:t>
            </a:r>
          </a:p>
          <a:p>
            <a:r>
              <a:rPr lang="nl-NL" dirty="0">
                <a:latin typeface="Arial" panose="020B0604020202020204" pitchFamily="34" charset="0"/>
                <a:cs typeface="Arial" panose="020B0604020202020204" pitchFamily="34" charset="0"/>
              </a:rPr>
              <a:t>Ontwikkelingen TMC</a:t>
            </a:r>
          </a:p>
          <a:p>
            <a:r>
              <a:rPr lang="nl-NL" dirty="0">
                <a:latin typeface="Arial" panose="020B0604020202020204" pitchFamily="34" charset="0"/>
                <a:cs typeface="Arial" panose="020B0604020202020204" pitchFamily="34" charset="0"/>
              </a:rPr>
              <a:t>Uitwisseling ontwikkelingen</a:t>
            </a:r>
          </a:p>
        </p:txBody>
      </p:sp>
      <p:sp>
        <p:nvSpPr>
          <p:cNvPr id="8" name="Tekstvak 7">
            <a:extLst>
              <a:ext uri="{FF2B5EF4-FFF2-40B4-BE49-F238E27FC236}">
                <a16:creationId xmlns:a16="http://schemas.microsoft.com/office/drawing/2014/main" id="{F4D4D7AB-F256-A899-AB21-219B4BF68869}"/>
              </a:ext>
            </a:extLst>
          </p:cNvPr>
          <p:cNvSpPr txBox="1"/>
          <p:nvPr/>
        </p:nvSpPr>
        <p:spPr>
          <a:xfrm>
            <a:off x="8565265" y="5984111"/>
            <a:ext cx="3222742" cy="646331"/>
          </a:xfrm>
          <a:prstGeom prst="rect">
            <a:avLst/>
          </a:prstGeom>
          <a:noFill/>
        </p:spPr>
        <p:txBody>
          <a:bodyPr wrap="none" rtlCol="0">
            <a:spAutoFit/>
          </a:bodyPr>
          <a:lstStyle/>
          <a:p>
            <a:r>
              <a:rPr lang="nl-NL" dirty="0"/>
              <a:t>Paul </a:t>
            </a:r>
            <a:r>
              <a:rPr lang="nl-NL" dirty="0" err="1"/>
              <a:t>Haffmans</a:t>
            </a:r>
            <a:r>
              <a:rPr lang="nl-NL" dirty="0"/>
              <a:t> </a:t>
            </a:r>
            <a:r>
              <a:rPr lang="nl-NL" i="1" dirty="0"/>
              <a:t>voorzitter TMC</a:t>
            </a:r>
          </a:p>
          <a:p>
            <a:r>
              <a:rPr lang="nl-NL" dirty="0"/>
              <a:t>Erwin van Leiden </a:t>
            </a:r>
            <a:r>
              <a:rPr lang="nl-NL" i="1" dirty="0"/>
              <a:t>secretaris TMC</a:t>
            </a:r>
          </a:p>
        </p:txBody>
      </p:sp>
    </p:spTree>
    <p:extLst>
      <p:ext uri="{BB962C8B-B14F-4D97-AF65-F5344CB8AC3E}">
        <p14:creationId xmlns:p14="http://schemas.microsoft.com/office/powerpoint/2010/main" val="2677105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1074299" y="1402619"/>
            <a:ext cx="7886700" cy="1325563"/>
          </a:xfrm>
          <a:noFill/>
        </p:spPr>
        <p:txBody>
          <a:bodyPr>
            <a:normAutofit/>
          </a:bodyPr>
          <a:lstStyle/>
          <a:p>
            <a:r>
              <a:rPr lang="nl-NL" sz="2800" dirty="0">
                <a:latin typeface="Arial Black" panose="020B0A04020102020204" pitchFamily="34" charset="0"/>
              </a:rPr>
              <a:t>Opvolging Winterschool</a:t>
            </a:r>
          </a:p>
        </p:txBody>
      </p:sp>
      <p:sp>
        <p:nvSpPr>
          <p:cNvPr id="4" name="Tijdelijke aanduiding voor inhoud 3"/>
          <p:cNvSpPr>
            <a:spLocks noGrp="1"/>
          </p:cNvSpPr>
          <p:nvPr>
            <p:ph idx="1"/>
          </p:nvPr>
        </p:nvSpPr>
        <p:spPr>
          <a:xfrm>
            <a:off x="1074299" y="2486787"/>
            <a:ext cx="10454086" cy="3069062"/>
          </a:xfrm>
          <a:noFill/>
        </p:spPr>
        <p:txBody>
          <a:bodyPr>
            <a:normAutofit/>
          </a:bodyPr>
          <a:lstStyle/>
          <a:p>
            <a:pPr marL="0" indent="0" algn="l">
              <a:buNone/>
            </a:pPr>
            <a:r>
              <a:rPr lang="nl-NL" sz="2000" b="1" i="0" dirty="0">
                <a:solidFill>
                  <a:srgbClr val="363636"/>
                </a:solidFill>
                <a:effectLst/>
                <a:latin typeface="Arial" panose="020B0604020202020204" pitchFamily="34" charset="0"/>
                <a:cs typeface="Arial" panose="020B0604020202020204" pitchFamily="34" charset="0"/>
              </a:rPr>
              <a:t>Het bestuur van TMC heeft tijdens de 1</a:t>
            </a:r>
            <a:r>
              <a:rPr lang="nl-NL" sz="2000" b="1" i="0" baseline="30000" dirty="0">
                <a:solidFill>
                  <a:srgbClr val="363636"/>
                </a:solidFill>
                <a:effectLst/>
                <a:latin typeface="Arial" panose="020B0604020202020204" pitchFamily="34" charset="0"/>
                <a:cs typeface="Arial" panose="020B0604020202020204" pitchFamily="34" charset="0"/>
              </a:rPr>
              <a:t>e</a:t>
            </a:r>
            <a:r>
              <a:rPr lang="nl-NL" sz="2000" b="1" i="0" dirty="0">
                <a:solidFill>
                  <a:srgbClr val="363636"/>
                </a:solidFill>
                <a:effectLst/>
                <a:latin typeface="Arial" panose="020B0604020202020204" pitchFamily="34" charset="0"/>
                <a:cs typeface="Arial" panose="020B0604020202020204" pitchFamily="34" charset="0"/>
              </a:rPr>
              <a:t> bestuursvergadering van 2023 (8 februari jl.) besloten dat de verdere opvolging van de uitkomsten van de enquête en ronde tafelsessie prioriteit 1 is voor 2023.</a:t>
            </a:r>
          </a:p>
          <a:p>
            <a:pPr marL="0" indent="0" algn="l">
              <a:buNone/>
            </a:pPr>
            <a:endParaRPr lang="nl-NL" sz="2000" b="1" dirty="0">
              <a:solidFill>
                <a:srgbClr val="363636"/>
              </a:solidFill>
              <a:latin typeface="Arial" panose="020B0604020202020204" pitchFamily="34" charset="0"/>
              <a:cs typeface="Arial" panose="020B0604020202020204" pitchFamily="34" charset="0"/>
            </a:endParaRPr>
          </a:p>
          <a:p>
            <a:pPr algn="l"/>
            <a:r>
              <a:rPr lang="nl-NL" sz="2000" b="0" i="0" dirty="0">
                <a:solidFill>
                  <a:srgbClr val="353535"/>
                </a:solidFill>
                <a:effectLst/>
                <a:latin typeface="Arial" panose="020B0604020202020204" pitchFamily="34" charset="0"/>
                <a:cs typeface="Arial" panose="020B0604020202020204" pitchFamily="34" charset="0"/>
              </a:rPr>
              <a:t>Zonder alle nuances en antwoorden direct op een hoop te gooien, is de uitkomst van de enquête en ronde tafelsessie dat er zowel voor kansen als bedreigingen een oplossing moet komen die zorgt voor </a:t>
            </a:r>
            <a:r>
              <a:rPr lang="nl-NL" sz="2000" b="1" i="0" u="sng" dirty="0">
                <a:solidFill>
                  <a:srgbClr val="353535"/>
                </a:solidFill>
                <a:effectLst/>
                <a:latin typeface="Arial" panose="020B0604020202020204" pitchFamily="34" charset="0"/>
                <a:cs typeface="Arial" panose="020B0604020202020204" pitchFamily="34" charset="0"/>
              </a:rPr>
              <a:t>verbetering en uiteindelijk goede klantvertegenwoordiging</a:t>
            </a:r>
            <a:r>
              <a:rPr lang="nl-NL" sz="2000" b="0" i="0" dirty="0">
                <a:solidFill>
                  <a:srgbClr val="353535"/>
                </a:solidFill>
                <a:effectLst/>
                <a:latin typeface="Arial" panose="020B0604020202020204" pitchFamily="34" charset="0"/>
                <a:cs typeface="Arial" panose="020B0604020202020204" pitchFamily="34" charset="0"/>
              </a:rPr>
              <a:t> en </a:t>
            </a:r>
            <a:r>
              <a:rPr lang="nl-NL" sz="2000" b="1" i="0" u="sng" dirty="0">
                <a:solidFill>
                  <a:srgbClr val="353535"/>
                </a:solidFill>
                <a:effectLst/>
                <a:latin typeface="Arial" panose="020B0604020202020204" pitchFamily="34" charset="0"/>
                <a:cs typeface="Arial" panose="020B0604020202020204" pitchFamily="34" charset="0"/>
              </a:rPr>
              <a:t>volwassen professionele accountmanagement vanuit Bentley</a:t>
            </a:r>
            <a:r>
              <a:rPr lang="nl-NL" sz="2000" b="0" i="0" dirty="0">
                <a:solidFill>
                  <a:srgbClr val="353535"/>
                </a:solidFill>
                <a:effectLst/>
                <a:latin typeface="Arial" panose="020B0604020202020204" pitchFamily="34" charset="0"/>
                <a:cs typeface="Arial" panose="020B0604020202020204" pitchFamily="34" charset="0"/>
              </a:rPr>
              <a:t>.</a:t>
            </a:r>
          </a:p>
          <a:p>
            <a:pPr marL="0" indent="0">
              <a:buNone/>
            </a:pPr>
            <a:endParaRPr lang="nl-N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590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839788" y="457200"/>
            <a:ext cx="3932237" cy="1600200"/>
          </a:xfrm>
        </p:spPr>
        <p:txBody>
          <a:bodyPr anchor="b">
            <a:normAutofit/>
          </a:bodyPr>
          <a:lstStyle/>
          <a:p>
            <a:r>
              <a:rPr lang="nl-NL"/>
              <a:t>Opvolging Winterschool</a:t>
            </a:r>
          </a:p>
        </p:txBody>
      </p:sp>
      <p:pic>
        <p:nvPicPr>
          <p:cNvPr id="5" name="Afbeelding 4">
            <a:extLst>
              <a:ext uri="{FF2B5EF4-FFF2-40B4-BE49-F238E27FC236}">
                <a16:creationId xmlns:a16="http://schemas.microsoft.com/office/drawing/2014/main" id="{645EAC8E-D14B-2A48-6F4E-053B00EF4ED5}"/>
              </a:ext>
            </a:extLst>
          </p:cNvPr>
          <p:cNvPicPr>
            <a:picLocks noChangeAspect="1"/>
          </p:cNvPicPr>
          <p:nvPr/>
        </p:nvPicPr>
        <p:blipFill rotWithShape="1">
          <a:blip r:embed="rId3"/>
          <a:srcRect r="2336"/>
          <a:stretch/>
        </p:blipFill>
        <p:spPr>
          <a:xfrm>
            <a:off x="5865397" y="1257300"/>
            <a:ext cx="5486816" cy="48736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Tijdelijke aanduiding voor inhoud 3"/>
          <p:cNvSpPr>
            <a:spLocks noGrp="1"/>
          </p:cNvSpPr>
          <p:nvPr>
            <p:ph type="body" sz="half" idx="2"/>
          </p:nvPr>
        </p:nvSpPr>
        <p:spPr>
          <a:xfrm>
            <a:off x="839788" y="2057400"/>
            <a:ext cx="4542440" cy="4800600"/>
          </a:xfrm>
        </p:spPr>
        <p:txBody>
          <a:bodyPr>
            <a:noAutofit/>
          </a:bodyPr>
          <a:lstStyle/>
          <a:p>
            <a:pPr marL="0" indent="0">
              <a:buNone/>
            </a:pPr>
            <a:r>
              <a:rPr lang="nl-NL" sz="2000" b="1" i="0" dirty="0">
                <a:effectLst/>
              </a:rPr>
              <a:t>Het bestuur van TMC heeft tijdens de 1</a:t>
            </a:r>
            <a:r>
              <a:rPr lang="nl-NL" sz="2000" b="1" i="0" baseline="30000" dirty="0">
                <a:effectLst/>
              </a:rPr>
              <a:t>e</a:t>
            </a:r>
            <a:r>
              <a:rPr lang="nl-NL" sz="2000" b="1" i="0" dirty="0">
                <a:effectLst/>
              </a:rPr>
              <a:t> bestuursvergadering van 2023 (8 februari jl.) besloten dat de verdere opvolging van de uitkomsten van de enquête en ronde tafelsessie prioriteit 1 is voor 2023.</a:t>
            </a:r>
          </a:p>
          <a:p>
            <a:pPr marL="0" indent="0">
              <a:buNone/>
            </a:pPr>
            <a:endParaRPr lang="nl-NL" sz="2000" b="1" dirty="0"/>
          </a:p>
          <a:p>
            <a:r>
              <a:rPr lang="nl-NL" sz="2000" b="0" i="0" dirty="0">
                <a:effectLst/>
              </a:rPr>
              <a:t>Zonder alle nuances en antwoorden direct op een hoop te gooien, is de uitkomst van de enquête en ronde tafelsessie dat er zowel voor kansen als bedreigingen een oplossing moet komen die zorgt voor </a:t>
            </a:r>
            <a:r>
              <a:rPr lang="nl-NL" sz="2000" b="1" i="0" u="sng" dirty="0">
                <a:effectLst/>
              </a:rPr>
              <a:t>verbetering en uiteindelijk goede klantvertegenwoordiging</a:t>
            </a:r>
            <a:r>
              <a:rPr lang="nl-NL" sz="2000" b="0" i="0" dirty="0">
                <a:effectLst/>
              </a:rPr>
              <a:t> en </a:t>
            </a:r>
            <a:r>
              <a:rPr lang="nl-NL" sz="2000" b="1" i="0" u="sng" dirty="0">
                <a:effectLst/>
              </a:rPr>
              <a:t>volwassen professionele accountmanagement vanuit Bentley</a:t>
            </a:r>
            <a:r>
              <a:rPr lang="nl-NL" sz="2000" b="0" i="0" dirty="0">
                <a:effectLst/>
              </a:rPr>
              <a:t>.</a:t>
            </a:r>
          </a:p>
          <a:p>
            <a:pPr marL="0" indent="0">
              <a:buNone/>
            </a:pPr>
            <a:endParaRPr lang="nl-NL" sz="2000" dirty="0"/>
          </a:p>
        </p:txBody>
      </p:sp>
    </p:spTree>
    <p:extLst>
      <p:ext uri="{BB962C8B-B14F-4D97-AF65-F5344CB8AC3E}">
        <p14:creationId xmlns:p14="http://schemas.microsoft.com/office/powerpoint/2010/main" val="295632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2">
            <a:extLst>
              <a:ext uri="{FF2B5EF4-FFF2-40B4-BE49-F238E27FC236}">
                <a16:creationId xmlns:a16="http://schemas.microsoft.com/office/drawing/2014/main" id="{7E52B271-D9D3-41B0-6EA8-B767331F334A}"/>
              </a:ext>
            </a:extLst>
          </p:cNvPr>
          <p:cNvSpPr txBox="1">
            <a:spLocks/>
          </p:cNvSpPr>
          <p:nvPr/>
        </p:nvSpPr>
        <p:spPr>
          <a:xfrm>
            <a:off x="3171463" y="86283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nl-NL" dirty="0"/>
              <a:t>Opvolging Winterschool</a:t>
            </a:r>
          </a:p>
        </p:txBody>
      </p:sp>
      <p:pic>
        <p:nvPicPr>
          <p:cNvPr id="9" name="Afbeelding 8">
            <a:extLst>
              <a:ext uri="{FF2B5EF4-FFF2-40B4-BE49-F238E27FC236}">
                <a16:creationId xmlns:a16="http://schemas.microsoft.com/office/drawing/2014/main" id="{CF21E6D3-DB57-B299-42FE-099CE9CB96A3}"/>
              </a:ext>
            </a:extLst>
          </p:cNvPr>
          <p:cNvPicPr>
            <a:picLocks noChangeAspect="1"/>
          </p:cNvPicPr>
          <p:nvPr/>
        </p:nvPicPr>
        <p:blipFill>
          <a:blip r:embed="rId2"/>
          <a:stretch>
            <a:fillRect/>
          </a:stretch>
        </p:blipFill>
        <p:spPr>
          <a:xfrm>
            <a:off x="527486" y="1728288"/>
            <a:ext cx="2432008" cy="2109767"/>
          </a:xfrm>
          <a:prstGeom prst="rect">
            <a:avLst/>
          </a:prstGeom>
          <a:noFill/>
        </p:spPr>
      </p:pic>
      <p:sp>
        <p:nvSpPr>
          <p:cNvPr id="4" name="Tijdelijke aanduiding voor inhoud 3"/>
          <p:cNvSpPr>
            <a:spLocks noGrp="1"/>
          </p:cNvSpPr>
          <p:nvPr>
            <p:ph sz="half" idx="2"/>
          </p:nvPr>
        </p:nvSpPr>
        <p:spPr>
          <a:xfrm>
            <a:off x="3171463" y="1825625"/>
            <a:ext cx="8493051" cy="4351338"/>
          </a:xfrm>
        </p:spPr>
        <p:txBody>
          <a:bodyPr vert="horz" lIns="91440" tIns="45720" rIns="91440" bIns="45720" rtlCol="0">
            <a:normAutofit/>
          </a:bodyPr>
          <a:lstStyle/>
          <a:p>
            <a:r>
              <a:rPr lang="nl-NL" sz="2000" i="0" dirty="0">
                <a:effectLst/>
              </a:rPr>
              <a:t>Het bestuur en de leden van de TMC zien in de Bentley producten volop functionele kansen en mogelijkheden maar er is een enorm gat met support en contact met Bentley. Een specifiek probleem hierbij is het licentiebeleid, dit ondermijnt de kansen en wordt zeer slecht ondersteund en/of beantwoord vanuit Bentley.</a:t>
            </a:r>
          </a:p>
          <a:p>
            <a:r>
              <a:rPr lang="nl-NL" sz="2000" b="0" i="0" dirty="0">
                <a:effectLst/>
              </a:rPr>
              <a:t>Vanuit de leden wordt gevraagd dat TMC Nederland meer dan nu de belangenvertegenwoordiging specifiek op deze punten vanuit de leden naar Bentley invult. En zodoende ook waarde creëert voor de leden op dit vlak.</a:t>
            </a:r>
          </a:p>
          <a:p>
            <a:pPr marL="0" indent="0">
              <a:buNone/>
            </a:pPr>
            <a:r>
              <a:rPr lang="nl-NL" sz="2000" b="1" i="0" dirty="0">
                <a:effectLst/>
              </a:rPr>
              <a:t>Het bestuur van TMC gaat haar beleid ten aanzien van belangenvertegenwoordiging specifiek op geuite problemen herzien en hierop namens de leden acties richting Bentley ondernemen. Doelen voor 2023 daarbij zijn een professioneel accountmanagement en verbeterde support en antwoorden op het licentiebeleid vanuit Bentley.</a:t>
            </a:r>
            <a:endParaRPr lang="nl-NL" sz="2000" b="0" i="0" dirty="0">
              <a:effectLst/>
            </a:endParaRPr>
          </a:p>
          <a:p>
            <a:endParaRPr lang="nl-NL" sz="2000" dirty="0"/>
          </a:p>
        </p:txBody>
      </p:sp>
    </p:spTree>
    <p:extLst>
      <p:ext uri="{BB962C8B-B14F-4D97-AF65-F5344CB8AC3E}">
        <p14:creationId xmlns:p14="http://schemas.microsoft.com/office/powerpoint/2010/main" val="21862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2152650" y="3068576"/>
            <a:ext cx="7886700" cy="3565648"/>
          </a:xfrm>
          <a:noFill/>
        </p:spPr>
        <p:txBody>
          <a:bodyPr>
            <a:normAutofit/>
          </a:bodyPr>
          <a:lstStyle/>
          <a:p>
            <a:r>
              <a:rPr lang="nl-NL" sz="2000" dirty="0">
                <a:latin typeface="Arial" panose="020B0604020202020204" pitchFamily="34" charset="0"/>
                <a:cs typeface="Arial" panose="020B0604020202020204" pitchFamily="34" charset="0"/>
              </a:rPr>
              <a:t>Gesprekspartners Bentley gezocht maar (nog) niet gevonden</a:t>
            </a:r>
          </a:p>
          <a:p>
            <a:r>
              <a:rPr lang="nl-NL" sz="2000" dirty="0">
                <a:latin typeface="Arial" panose="020B0604020202020204" pitchFamily="34" charset="0"/>
                <a:cs typeface="Arial" panose="020B0604020202020204" pitchFamily="34" charset="0"/>
              </a:rPr>
              <a:t>Zoektocht hoe dit aan te pakken en relevant signaal te kunnen doorgeven aan Bentley die recht doet aan de doelstellingen</a:t>
            </a:r>
          </a:p>
        </p:txBody>
      </p:sp>
      <p:sp>
        <p:nvSpPr>
          <p:cNvPr id="2" name="Titel 2">
            <a:extLst>
              <a:ext uri="{FF2B5EF4-FFF2-40B4-BE49-F238E27FC236}">
                <a16:creationId xmlns:a16="http://schemas.microsoft.com/office/drawing/2014/main" id="{734C7F34-60E0-38C2-476B-7720F39D83EE}"/>
              </a:ext>
            </a:extLst>
          </p:cNvPr>
          <p:cNvSpPr txBox="1">
            <a:spLocks/>
          </p:cNvSpPr>
          <p:nvPr/>
        </p:nvSpPr>
        <p:spPr>
          <a:xfrm>
            <a:off x="1074299" y="1402619"/>
            <a:ext cx="7886700"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a:latin typeface="Arial Black" panose="020B0A04020102020204" pitchFamily="34" charset="0"/>
              </a:rPr>
              <a:t>Opvolging Winterschool</a:t>
            </a:r>
            <a:endParaRPr lang="nl-NL" sz="2800" dirty="0">
              <a:latin typeface="Arial Black" panose="020B0A04020102020204" pitchFamily="34" charset="0"/>
            </a:endParaRPr>
          </a:p>
        </p:txBody>
      </p:sp>
    </p:spTree>
    <p:extLst>
      <p:ext uri="{BB962C8B-B14F-4D97-AF65-F5344CB8AC3E}">
        <p14:creationId xmlns:p14="http://schemas.microsoft.com/office/powerpoint/2010/main" val="3156748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1074299" y="3068576"/>
            <a:ext cx="9643858" cy="3565648"/>
          </a:xfrm>
          <a:noFill/>
        </p:spPr>
        <p:txBody>
          <a:bodyPr vert="horz" lIns="91440" tIns="45720" rIns="91440" bIns="45720" rtlCol="0" anchor="t">
            <a:normAutofit/>
          </a:bodyPr>
          <a:lstStyle/>
          <a:p>
            <a:pPr marL="0" indent="0" algn="l">
              <a:buNone/>
            </a:pPr>
            <a:r>
              <a:rPr lang="nl-NL" sz="2400" b="1" dirty="0">
                <a:solidFill>
                  <a:srgbClr val="000000"/>
                </a:solidFill>
                <a:latin typeface="Calibri"/>
                <a:ea typeface="Calibri"/>
                <a:cs typeface="Calibri"/>
              </a:rPr>
              <a:t>jaarkalender</a:t>
            </a:r>
            <a:endParaRPr lang="nl-NL" dirty="0"/>
          </a:p>
          <a:p>
            <a:endParaRPr lang="nl-NL" dirty="0">
              <a:latin typeface="Arial" panose="020B0604020202020204" pitchFamily="34" charset="0"/>
              <a:cs typeface="Arial" panose="020B0604020202020204" pitchFamily="34" charset="0"/>
            </a:endParaRPr>
          </a:p>
        </p:txBody>
      </p:sp>
      <p:sp>
        <p:nvSpPr>
          <p:cNvPr id="2" name="Titel 2">
            <a:extLst>
              <a:ext uri="{FF2B5EF4-FFF2-40B4-BE49-F238E27FC236}">
                <a16:creationId xmlns:a16="http://schemas.microsoft.com/office/drawing/2014/main" id="{734C7F34-60E0-38C2-476B-7720F39D83EE}"/>
              </a:ext>
            </a:extLst>
          </p:cNvPr>
          <p:cNvSpPr txBox="1">
            <a:spLocks/>
          </p:cNvSpPr>
          <p:nvPr/>
        </p:nvSpPr>
        <p:spPr>
          <a:xfrm>
            <a:off x="1074299" y="1402619"/>
            <a:ext cx="7886700"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dirty="0">
                <a:latin typeface="Arial Black" panose="020B0A04020102020204" pitchFamily="34" charset="0"/>
              </a:rPr>
              <a:t>Ontwikkelingen TMC</a:t>
            </a:r>
          </a:p>
        </p:txBody>
      </p:sp>
      <p:graphicFrame>
        <p:nvGraphicFramePr>
          <p:cNvPr id="3" name="Object 2">
            <a:extLst>
              <a:ext uri="{FF2B5EF4-FFF2-40B4-BE49-F238E27FC236}">
                <a16:creationId xmlns:a16="http://schemas.microsoft.com/office/drawing/2014/main" id="{D3B0A991-EA0B-C3BC-3599-48DFC209BDEE}"/>
              </a:ext>
            </a:extLst>
          </p:cNvPr>
          <p:cNvGraphicFramePr>
            <a:graphicFrameLocks noChangeAspect="1"/>
          </p:cNvGraphicFramePr>
          <p:nvPr>
            <p:extLst>
              <p:ext uri="{D42A27DB-BD31-4B8C-83A1-F6EECF244321}">
                <p14:modId xmlns:p14="http://schemas.microsoft.com/office/powerpoint/2010/main" val="2193022146"/>
              </p:ext>
            </p:extLst>
          </p:nvPr>
        </p:nvGraphicFramePr>
        <p:xfrm>
          <a:off x="6270097" y="1111981"/>
          <a:ext cx="4664075" cy="6035675"/>
        </p:xfrm>
        <a:graphic>
          <a:graphicData uri="http://schemas.openxmlformats.org/presentationml/2006/ole">
            <mc:AlternateContent xmlns:mc="http://schemas.openxmlformats.org/markup-compatibility/2006">
              <mc:Choice xmlns:v="urn:schemas-microsoft-com:vml" Requires="v">
                <p:oleObj name="Acrobat Document" r:id="rId2" imgW="4663440" imgH="6034898" progId="AcroExch.Document.DC">
                  <p:embed/>
                </p:oleObj>
              </mc:Choice>
              <mc:Fallback>
                <p:oleObj name="Acrobat Document" r:id="rId2" imgW="4663440" imgH="6034898" progId="AcroExch.Document.DC">
                  <p:embed/>
                  <p:pic>
                    <p:nvPicPr>
                      <p:cNvPr id="3" name="Object 2">
                        <a:extLst>
                          <a:ext uri="{FF2B5EF4-FFF2-40B4-BE49-F238E27FC236}">
                            <a16:creationId xmlns:a16="http://schemas.microsoft.com/office/drawing/2014/main" id="{D3B0A991-EA0B-C3BC-3599-48DFC209BDEE}"/>
                          </a:ext>
                        </a:extLst>
                      </p:cNvPr>
                      <p:cNvPicPr/>
                      <p:nvPr/>
                    </p:nvPicPr>
                    <p:blipFill>
                      <a:blip r:embed="rId3"/>
                      <a:stretch>
                        <a:fillRect/>
                      </a:stretch>
                    </p:blipFill>
                    <p:spPr>
                      <a:xfrm>
                        <a:off x="6270097" y="1111981"/>
                        <a:ext cx="4664075" cy="6035675"/>
                      </a:xfrm>
                      <a:prstGeom prst="rect">
                        <a:avLst/>
                      </a:prstGeom>
                    </p:spPr>
                  </p:pic>
                </p:oleObj>
              </mc:Fallback>
            </mc:AlternateContent>
          </a:graphicData>
        </a:graphic>
      </p:graphicFrame>
    </p:spTree>
    <p:extLst>
      <p:ext uri="{BB962C8B-B14F-4D97-AF65-F5344CB8AC3E}">
        <p14:creationId xmlns:p14="http://schemas.microsoft.com/office/powerpoint/2010/main" val="238191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3"/>
          <p:cNvSpPr>
            <a:spLocks noGrp="1"/>
          </p:cNvSpPr>
          <p:nvPr>
            <p:ph idx="1"/>
          </p:nvPr>
        </p:nvSpPr>
        <p:spPr>
          <a:xfrm>
            <a:off x="1074299" y="3068576"/>
            <a:ext cx="9643858" cy="3565648"/>
          </a:xfrm>
          <a:noFill/>
        </p:spPr>
        <p:txBody>
          <a:bodyPr>
            <a:normAutofit/>
          </a:bodyPr>
          <a:lstStyle/>
          <a:p>
            <a:pPr marL="0" indent="0" algn="l" rtl="0" fontAlgn="base">
              <a:buNone/>
            </a:pPr>
            <a:r>
              <a:rPr lang="nl-NL" sz="2400" b="1" i="0" dirty="0">
                <a:solidFill>
                  <a:srgbClr val="000000"/>
                </a:solidFill>
                <a:effectLst/>
                <a:latin typeface="Calibri" panose="020F0502020204030204" pitchFamily="34" charset="0"/>
              </a:rPr>
              <a:t>Vraagstuk wat overblijft, overdenking voor geheel bestuur:</a:t>
            </a:r>
            <a:r>
              <a:rPr lang="nl-NL" sz="2400" b="0" i="0" dirty="0">
                <a:solidFill>
                  <a:srgbClr val="000000"/>
                </a:solidFill>
                <a:effectLst/>
                <a:latin typeface="Calibri" panose="020F0502020204030204" pitchFamily="34" charset="0"/>
              </a:rPr>
              <a:t> </a:t>
            </a:r>
            <a:endParaRPr lang="nl-NL" sz="1800" b="0" i="0" dirty="0">
              <a:solidFill>
                <a:srgbClr val="000000"/>
              </a:solidFill>
              <a:effectLst/>
              <a:latin typeface="Segoe UI" panose="020B0502040204020203" pitchFamily="34" charset="0"/>
            </a:endParaRPr>
          </a:p>
          <a:p>
            <a:pPr algn="l" rtl="0" fontAlgn="base"/>
            <a:r>
              <a:rPr lang="nl-NL" sz="2400" b="0" i="0" dirty="0">
                <a:solidFill>
                  <a:srgbClr val="000000"/>
                </a:solidFill>
                <a:effectLst/>
                <a:latin typeface="Calibri" panose="020F0502020204030204" pitchFamily="34" charset="0"/>
              </a:rPr>
              <a:t>Een toekomstbeeld wat ook uit de enquête en de ronde tafelsessie komt is dat de Nederlandse markt te klein is, krimpt en uiteindelijk zodanig zal worden dat het Bentley Software gebruik zich zal beperken tot een niche.  </a:t>
            </a:r>
            <a:endParaRPr lang="nl-NL" sz="1800" b="0" i="0" dirty="0">
              <a:solidFill>
                <a:srgbClr val="000000"/>
              </a:solidFill>
              <a:effectLst/>
              <a:latin typeface="Segoe UI" panose="020B0502040204020203" pitchFamily="34" charset="0"/>
            </a:endParaRPr>
          </a:p>
          <a:p>
            <a:pPr algn="l" rtl="0" fontAlgn="base"/>
            <a:r>
              <a:rPr lang="nl-NL" sz="2400" b="0" i="0" dirty="0">
                <a:solidFill>
                  <a:srgbClr val="000000"/>
                </a:solidFill>
                <a:effectLst/>
                <a:latin typeface="Calibri" panose="020F0502020204030204" pitchFamily="34" charset="0"/>
              </a:rPr>
              <a:t>Zijn bovenstaande acties voldoende om het algemene beeld dat de markt van Nederland te klein en </a:t>
            </a:r>
            <a:r>
              <a:rPr lang="nl-NL" sz="2400" b="0" i="0">
                <a:solidFill>
                  <a:srgbClr val="000000"/>
                </a:solidFill>
                <a:effectLst/>
                <a:latin typeface="Calibri" panose="020F0502020204030204" pitchFamily="34" charset="0"/>
              </a:rPr>
              <a:t>“stervende</a:t>
            </a:r>
            <a:r>
              <a:rPr lang="nl-NL" sz="2400" b="0" i="0" dirty="0">
                <a:solidFill>
                  <a:srgbClr val="000000"/>
                </a:solidFill>
                <a:effectLst/>
                <a:latin typeface="Calibri" panose="020F0502020204030204" pitchFamily="34" charset="0"/>
              </a:rPr>
              <a:t>” is TMC voldoende toekomst te bieden? Zijn er aanvullende acties, bijstellingen nodig? </a:t>
            </a:r>
            <a:endParaRPr lang="nl-NL" sz="1800" b="0" i="0" dirty="0">
              <a:solidFill>
                <a:srgbClr val="000000"/>
              </a:solidFill>
              <a:effectLst/>
              <a:latin typeface="Segoe UI" panose="020B0502040204020203" pitchFamily="34" charset="0"/>
            </a:endParaRPr>
          </a:p>
          <a:p>
            <a:endParaRPr lang="nl-NL" dirty="0">
              <a:latin typeface="Arial" panose="020B0604020202020204" pitchFamily="34" charset="0"/>
              <a:cs typeface="Arial" panose="020B0604020202020204" pitchFamily="34" charset="0"/>
            </a:endParaRPr>
          </a:p>
        </p:txBody>
      </p:sp>
      <p:sp>
        <p:nvSpPr>
          <p:cNvPr id="2" name="Titel 2">
            <a:extLst>
              <a:ext uri="{FF2B5EF4-FFF2-40B4-BE49-F238E27FC236}">
                <a16:creationId xmlns:a16="http://schemas.microsoft.com/office/drawing/2014/main" id="{734C7F34-60E0-38C2-476B-7720F39D83EE}"/>
              </a:ext>
            </a:extLst>
          </p:cNvPr>
          <p:cNvSpPr txBox="1">
            <a:spLocks/>
          </p:cNvSpPr>
          <p:nvPr/>
        </p:nvSpPr>
        <p:spPr>
          <a:xfrm>
            <a:off x="1074299" y="1402619"/>
            <a:ext cx="7886700" cy="1325563"/>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800" dirty="0">
                <a:latin typeface="Arial Black" panose="020B0A04020102020204" pitchFamily="34" charset="0"/>
              </a:rPr>
              <a:t>Ontwikkelingen TMC</a:t>
            </a:r>
          </a:p>
        </p:txBody>
      </p:sp>
    </p:spTree>
    <p:extLst>
      <p:ext uri="{BB962C8B-B14F-4D97-AF65-F5344CB8AC3E}">
        <p14:creationId xmlns:p14="http://schemas.microsoft.com/office/powerpoint/2010/main" val="1405523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52650" y="1402619"/>
            <a:ext cx="7886700" cy="1325563"/>
          </a:xfrm>
          <a:noFill/>
        </p:spPr>
        <p:txBody>
          <a:bodyPr>
            <a:normAutofit/>
          </a:bodyPr>
          <a:lstStyle/>
          <a:p>
            <a:r>
              <a:rPr lang="nl-NL" sz="2800" dirty="0">
                <a:latin typeface="Arial Black" panose="020B0A04020102020204" pitchFamily="34" charset="0"/>
              </a:rPr>
              <a:t>Uitwisseling ontwikkelingen</a:t>
            </a:r>
          </a:p>
        </p:txBody>
      </p:sp>
      <p:sp>
        <p:nvSpPr>
          <p:cNvPr id="4" name="Tijdelijke aanduiding voor inhoud 3"/>
          <p:cNvSpPr>
            <a:spLocks noGrp="1"/>
          </p:cNvSpPr>
          <p:nvPr>
            <p:ph idx="1"/>
          </p:nvPr>
        </p:nvSpPr>
        <p:spPr>
          <a:xfrm>
            <a:off x="2152649" y="3031252"/>
            <a:ext cx="9387310" cy="3565648"/>
          </a:xfrm>
          <a:noFill/>
        </p:spPr>
        <p:txBody>
          <a:bodyPr>
            <a:normAutofit/>
          </a:bodyPr>
          <a:lstStyle/>
          <a:p>
            <a:pPr marL="0" indent="0">
              <a:buNone/>
            </a:pPr>
            <a:r>
              <a:rPr lang="nl-NL" sz="2400" b="0" i="0" dirty="0">
                <a:solidFill>
                  <a:srgbClr val="353535"/>
                </a:solidFill>
                <a:effectLst/>
                <a:latin typeface="Arial" panose="020B0604020202020204" pitchFamily="34" charset="0"/>
                <a:cs typeface="Arial" panose="020B0604020202020204" pitchFamily="34" charset="0"/>
              </a:rPr>
              <a:t>Welke technologische ontwikkelingen gaan ons werk veranderen? </a:t>
            </a:r>
          </a:p>
          <a:p>
            <a:r>
              <a:rPr lang="nl-NL" sz="2400" dirty="0">
                <a:solidFill>
                  <a:srgbClr val="353535"/>
                </a:solidFill>
                <a:latin typeface="Arial" panose="020B0604020202020204" pitchFamily="34" charset="0"/>
                <a:cs typeface="Arial" panose="020B0604020202020204" pitchFamily="34" charset="0"/>
              </a:rPr>
              <a:t>AI</a:t>
            </a:r>
          </a:p>
          <a:p>
            <a:endParaRPr lang="nl-NL" sz="2400" dirty="0">
              <a:solidFill>
                <a:srgbClr val="353535"/>
              </a:solidFill>
              <a:latin typeface="Arial" panose="020B0604020202020204" pitchFamily="34" charset="0"/>
              <a:cs typeface="Arial" panose="020B0604020202020204" pitchFamily="34" charset="0"/>
            </a:endParaRPr>
          </a:p>
          <a:p>
            <a:endParaRPr lang="nl-NL" sz="2400" b="0" i="0" dirty="0">
              <a:solidFill>
                <a:srgbClr val="353535"/>
              </a:solidFill>
              <a:effectLst/>
              <a:latin typeface="Arial" panose="020B0604020202020204" pitchFamily="34" charset="0"/>
              <a:cs typeface="Arial" panose="020B0604020202020204" pitchFamily="34" charset="0"/>
            </a:endParaRPr>
          </a:p>
          <a:p>
            <a:r>
              <a:rPr lang="nl-NL" sz="2400" b="0" i="0" dirty="0">
                <a:solidFill>
                  <a:srgbClr val="353535"/>
                </a:solidFill>
                <a:effectLst/>
                <a:latin typeface="Arial" panose="020B0604020202020204" pitchFamily="34" charset="0"/>
                <a:cs typeface="Arial" panose="020B0604020202020204" pitchFamily="34" charset="0"/>
              </a:rPr>
              <a:t>Welke organisatorische veranderingen spelen er?</a:t>
            </a:r>
            <a:endParaRPr lang="nl-NL"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796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52650" y="1402619"/>
            <a:ext cx="7886700" cy="1325563"/>
          </a:xfrm>
          <a:noFill/>
        </p:spPr>
        <p:txBody>
          <a:bodyPr>
            <a:normAutofit/>
          </a:bodyPr>
          <a:lstStyle/>
          <a:p>
            <a:endParaRPr lang="nl-NL" sz="2800" dirty="0">
              <a:latin typeface="Arial Black" panose="020B0A04020102020204" pitchFamily="34" charset="0"/>
            </a:endParaRPr>
          </a:p>
        </p:txBody>
      </p:sp>
      <p:sp>
        <p:nvSpPr>
          <p:cNvPr id="4" name="Tijdelijke aanduiding voor inhoud 3"/>
          <p:cNvSpPr>
            <a:spLocks noGrp="1"/>
          </p:cNvSpPr>
          <p:nvPr>
            <p:ph idx="1"/>
          </p:nvPr>
        </p:nvSpPr>
        <p:spPr>
          <a:xfrm>
            <a:off x="2152650" y="3068576"/>
            <a:ext cx="7886700" cy="3565648"/>
          </a:xfrm>
          <a:noFill/>
        </p:spPr>
        <p:txBody>
          <a:bodyPr>
            <a:normAutofit/>
          </a:bodyPr>
          <a:lstStyle/>
          <a:p>
            <a:endParaRPr lang="nl-NL" sz="2000" dirty="0">
              <a:latin typeface="Arial Black" panose="020B0A04020102020204" pitchFamily="34" charset="0"/>
            </a:endParaRPr>
          </a:p>
        </p:txBody>
      </p:sp>
    </p:spTree>
    <p:extLst>
      <p:ext uri="{BB962C8B-B14F-4D97-AF65-F5344CB8AC3E}">
        <p14:creationId xmlns:p14="http://schemas.microsoft.com/office/powerpoint/2010/main" val="605815346"/>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 huisstijl Summerschool 2017.potx [Alleen-lezen]" id="{9D31DF45-03B0-42FA-B771-3452E64C405D}" vid="{EED407BE-578F-4A4B-BAC8-AA9F8A3BF4E1}"/>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F093B209FE434087B50D91A0D9EE85" ma:contentTypeVersion="13" ma:contentTypeDescription="Een nieuw document maken." ma:contentTypeScope="" ma:versionID="0cdc0f1c50e2ba7f6d7ec309d63b8bfe">
  <xsd:schema xmlns:xsd="http://www.w3.org/2001/XMLSchema" xmlns:xs="http://www.w3.org/2001/XMLSchema" xmlns:p="http://schemas.microsoft.com/office/2006/metadata/properties" xmlns:ns2="57f58cfb-8cf8-4164-86f4-044ec1963ba9" xmlns:ns3="68f5ffc0-f2bd-4b3b-83b5-cc723c43337b" targetNamespace="http://schemas.microsoft.com/office/2006/metadata/properties" ma:root="true" ma:fieldsID="9d33876608c06bda67c1554c77c86b72" ns2:_="" ns3:_="">
    <xsd:import namespace="57f58cfb-8cf8-4164-86f4-044ec1963ba9"/>
    <xsd:import namespace="68f5ffc0-f2bd-4b3b-83b5-cc723c43337b"/>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f58cfb-8cf8-4164-86f4-044ec1963ba9"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Afbeeldingtags" ma:readOnly="false" ma:fieldId="{5cf76f15-5ced-4ddc-b409-7134ff3c332f}" ma:taxonomyMulti="true" ma:sspId="6d3c4fbf-75ee-442c-8f76-10255409185f"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f5ffc0-f2bd-4b3b-83b5-cc723c43337b"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28be9b33-515f-41a8-be45-0c8939e53148}" ma:internalName="TaxCatchAll" ma:showField="CatchAllData" ma:web="68f5ffc0-f2bd-4b3b-83b5-cc723c43337b">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8f5ffc0-f2bd-4b3b-83b5-cc723c43337b" xsi:nil="true"/>
    <lcf76f155ced4ddcb4097134ff3c332f xmlns="57f58cfb-8cf8-4164-86f4-044ec1963ba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AD61F44-B24B-4619-93A4-0FA0FCA048EA}">
  <ds:schemaRefs>
    <ds:schemaRef ds:uri="http://schemas.microsoft.com/sharepoint/v3/contenttype/forms"/>
  </ds:schemaRefs>
</ds:datastoreItem>
</file>

<file path=customXml/itemProps2.xml><?xml version="1.0" encoding="utf-8"?>
<ds:datastoreItem xmlns:ds="http://schemas.openxmlformats.org/officeDocument/2006/customXml" ds:itemID="{9F2326FA-3226-4581-8ED3-D14C102B9E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f58cfb-8cf8-4164-86f4-044ec1963ba9"/>
    <ds:schemaRef ds:uri="68f5ffc0-f2bd-4b3b-83b5-cc723c4333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1844E9-9CA2-42E2-ABE9-0B3FF4CD33A2}">
  <ds:schemaRefs>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purl.org/dc/terms/"/>
    <ds:schemaRef ds:uri="57f58cfb-8cf8-4164-86f4-044ec1963ba9"/>
    <ds:schemaRef ds:uri="http://schemas.microsoft.com/office/infopath/2007/PartnerControls"/>
    <ds:schemaRef ds:uri="68f5ffc0-f2bd-4b3b-83b5-cc723c43337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Presentatie huisstijl Summerschool 2018</Template>
  <TotalTime>351</TotalTime>
  <Words>667</Words>
  <Application>Microsoft Office PowerPoint</Application>
  <PresentationFormat>Breedbeeld</PresentationFormat>
  <Paragraphs>45</Paragraphs>
  <Slides>9</Slides>
  <Notes>3</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Kantoorthema</vt:lpstr>
      <vt:lpstr>“Ronde tafel TMC”</vt:lpstr>
      <vt:lpstr>Opvolging Winterschool</vt:lpstr>
      <vt:lpstr>Opvolging Winterschool</vt:lpstr>
      <vt:lpstr>PowerPoint-presentatie</vt:lpstr>
      <vt:lpstr>PowerPoint-presentatie</vt:lpstr>
      <vt:lpstr>PowerPoint-presentatie</vt:lpstr>
      <vt:lpstr>PowerPoint-presentatie</vt:lpstr>
      <vt:lpstr>Uitwisseling ontwikkelingen</vt:lpstr>
      <vt:lpstr>PowerPoint-presentatie</vt:lpstr>
    </vt:vector>
  </TitlesOfParts>
  <Company>kentet Unattendeds © 2016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Mattijs Bekkers</dc:creator>
  <cp:lastModifiedBy>Erwin</cp:lastModifiedBy>
  <cp:revision>6</cp:revision>
  <dcterms:created xsi:type="dcterms:W3CDTF">2018-10-20T05:06:10Z</dcterms:created>
  <dcterms:modified xsi:type="dcterms:W3CDTF">2023-06-16T07:34:40Z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0x01010080F093B209FE434087B50D91A0D9EE85</vt:lpwstr>
  </property>
  <property fmtid="{D5CDD505-2E9C-101B-9397-08002B2CF9AE}" pid="3" name="MediaServiceImageTags">
    <vt:lpwstr/>
  </property>
</Properties>
</file>