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56" d="100"/>
          <a:sy n="56"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14-6-2023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411055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14-6-2023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83450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14-6-2023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32132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14-6-2023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2952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C04ACEF-3E76-49A4-AC18-DFE6F516D658}" type="datetimeFigureOut">
              <a:rPr lang="nl-NL" smtClean="0"/>
              <a:t>14-6-2023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75268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04ACEF-3E76-49A4-AC18-DFE6F516D658}" type="datetimeFigureOut">
              <a:rPr lang="nl-NL" smtClean="0"/>
              <a:t>14-6-2023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255684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C04ACEF-3E76-49A4-AC18-DFE6F516D658}" type="datetimeFigureOut">
              <a:rPr lang="nl-NL" smtClean="0"/>
              <a:t>14-6-2023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631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C04ACEF-3E76-49A4-AC18-DFE6F516D658}" type="datetimeFigureOut">
              <a:rPr lang="nl-NL" smtClean="0"/>
              <a:t>14-6-2023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4527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4ACEF-3E76-49A4-AC18-DFE6F516D658}" type="datetimeFigureOut">
              <a:rPr lang="nl-NL" smtClean="0"/>
              <a:t>14-6-2023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236656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C04ACEF-3E76-49A4-AC18-DFE6F516D658}" type="datetimeFigureOut">
              <a:rPr lang="nl-NL" smtClean="0"/>
              <a:t>14-6-2023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392311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C04ACEF-3E76-49A4-AC18-DFE6F516D658}" type="datetimeFigureOut">
              <a:rPr lang="nl-NL" smtClean="0"/>
              <a:t>14-6-2023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27171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4ACEF-3E76-49A4-AC18-DFE6F516D658}" type="datetimeFigureOut">
              <a:rPr lang="nl-NL" smtClean="0"/>
              <a:t>14-6-2023</a:t>
            </a:fld>
            <a:endParaRPr lang="nl-NL"/>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46D6A-C2BE-4067-8FC4-637A1A5C9B57}" type="slidenum">
              <a:rPr lang="nl-NL" smtClean="0"/>
              <a:t>‹nr.›</a:t>
            </a:fld>
            <a:endParaRPr lang="nl-NL"/>
          </a:p>
        </p:txBody>
      </p:sp>
    </p:spTree>
    <p:extLst>
      <p:ext uri="{BB962C8B-B14F-4D97-AF65-F5344CB8AC3E}">
        <p14:creationId xmlns:p14="http://schemas.microsoft.com/office/powerpoint/2010/main" val="3342695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upport@thepeoplegroup.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1033244" y="1962459"/>
            <a:ext cx="10125512" cy="1250340"/>
          </a:xfrm>
          <a:noFill/>
        </p:spPr>
        <p:txBody>
          <a:bodyPr>
            <a:normAutofit/>
          </a:bodyPr>
          <a:lstStyle/>
          <a:p>
            <a:r>
              <a:rPr lang="nl-NL" sz="3600" dirty="0">
                <a:latin typeface="Arial Black" panose="020B0A04020102020204" pitchFamily="34" charset="0"/>
              </a:rPr>
              <a:t>Workshop </a:t>
            </a:r>
            <a:r>
              <a:rPr lang="nl-NL" sz="7200" dirty="0">
                <a:latin typeface="Arial Black" panose="020B0A04020102020204" pitchFamily="34" charset="0"/>
              </a:rPr>
              <a:t>Tips</a:t>
            </a:r>
            <a:r>
              <a:rPr lang="nl-NL" sz="3600" dirty="0">
                <a:latin typeface="Arial Black" panose="020B0A04020102020204" pitchFamily="34" charset="0"/>
              </a:rPr>
              <a:t> &amp; </a:t>
            </a:r>
            <a:r>
              <a:rPr lang="nl-NL" sz="7200" dirty="0">
                <a:latin typeface="Arial Black" panose="020B0A04020102020204" pitchFamily="34" charset="0"/>
              </a:rPr>
              <a:t>Tricks</a:t>
            </a:r>
          </a:p>
        </p:txBody>
      </p:sp>
      <p:sp>
        <p:nvSpPr>
          <p:cNvPr id="3" name="Ondertitel 2"/>
          <p:cNvSpPr>
            <a:spLocks noGrp="1"/>
          </p:cNvSpPr>
          <p:nvPr>
            <p:ph type="subTitle" idx="1"/>
          </p:nvPr>
        </p:nvSpPr>
        <p:spPr>
          <a:xfrm>
            <a:off x="2667000" y="3751507"/>
            <a:ext cx="6858000" cy="1655762"/>
          </a:xfrm>
          <a:noFill/>
        </p:spPr>
        <p:txBody>
          <a:bodyPr/>
          <a:lstStyle/>
          <a:p>
            <a:r>
              <a:rPr lang="nl-NL" dirty="0">
                <a:latin typeface="Arial Black" panose="020B0A04020102020204" pitchFamily="34" charset="0"/>
              </a:rPr>
              <a:t>Ingeborg Hoogenberg</a:t>
            </a:r>
          </a:p>
          <a:p>
            <a:r>
              <a:rPr lang="nl-NL" dirty="0">
                <a:latin typeface="Arial Black" panose="020B0A04020102020204" pitchFamily="34" charset="0"/>
              </a:rPr>
              <a:t>The People Group</a:t>
            </a:r>
          </a:p>
        </p:txBody>
      </p:sp>
      <p:pic>
        <p:nvPicPr>
          <p:cNvPr id="7" name="Afbeelding 6">
            <a:extLst>
              <a:ext uri="{FF2B5EF4-FFF2-40B4-BE49-F238E27FC236}">
                <a16:creationId xmlns:a16="http://schemas.microsoft.com/office/drawing/2014/main" id="{625A4FC5-E179-F57C-64D3-A297181D3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47501"/>
            <a:ext cx="4204282" cy="2210499"/>
          </a:xfrm>
          <a:prstGeom prst="rect">
            <a:avLst/>
          </a:prstGeom>
        </p:spPr>
      </p:pic>
    </p:spTree>
    <p:extLst>
      <p:ext uri="{BB962C8B-B14F-4D97-AF65-F5344CB8AC3E}">
        <p14:creationId xmlns:p14="http://schemas.microsoft.com/office/powerpoint/2010/main" val="267710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021434"/>
            <a:ext cx="7886700" cy="1325563"/>
          </a:xfrm>
          <a:noFill/>
        </p:spPr>
        <p:txBody>
          <a:bodyPr>
            <a:normAutofit/>
          </a:bodyPr>
          <a:lstStyle/>
          <a:p>
            <a:pPr algn="ctr"/>
            <a:r>
              <a:rPr lang="nl-NL" sz="2800" dirty="0" err="1">
                <a:latin typeface="Arial Black" panose="020B0A04020102020204" pitchFamily="34" charset="0"/>
              </a:rPr>
              <a:t>Detailing</a:t>
            </a:r>
            <a:r>
              <a:rPr lang="nl-NL" sz="2800" dirty="0">
                <a:latin typeface="Arial Black" panose="020B0A04020102020204" pitchFamily="34" charset="0"/>
              </a:rPr>
              <a:t> </a:t>
            </a:r>
            <a:r>
              <a:rPr lang="nl-NL" sz="2800" dirty="0" err="1">
                <a:latin typeface="Arial Black" panose="020B0A04020102020204" pitchFamily="34" charset="0"/>
              </a:rPr>
              <a:t>Symbols</a:t>
            </a:r>
            <a:r>
              <a:rPr lang="nl-NL" sz="2800" dirty="0">
                <a:latin typeface="Arial Black" panose="020B0A04020102020204" pitchFamily="34" charset="0"/>
              </a:rPr>
              <a:t> 2(2)</a:t>
            </a:r>
          </a:p>
        </p:txBody>
      </p:sp>
      <p:sp>
        <p:nvSpPr>
          <p:cNvPr id="4" name="Tijdelijke aanduiding voor inhoud 3"/>
          <p:cNvSpPr>
            <a:spLocks noGrp="1"/>
          </p:cNvSpPr>
          <p:nvPr>
            <p:ph idx="1"/>
          </p:nvPr>
        </p:nvSpPr>
        <p:spPr>
          <a:xfrm>
            <a:off x="2152650" y="2028341"/>
            <a:ext cx="8518146" cy="595984"/>
          </a:xfrm>
          <a:noFill/>
        </p:spPr>
        <p:txBody>
          <a:bodyPr>
            <a:normAutofit/>
          </a:bodyPr>
          <a:lstStyle/>
          <a:p>
            <a:pPr marL="0" indent="0">
              <a:buNone/>
            </a:pPr>
            <a:r>
              <a:rPr lang="nl-NL" sz="1600" dirty="0">
                <a:latin typeface="Arial Black" panose="020B0A04020102020204" pitchFamily="34" charset="0"/>
              </a:rPr>
              <a:t>In dit scherm staan de (standaard) instellingen voor de </a:t>
            </a:r>
            <a:r>
              <a:rPr lang="nl-NL" sz="1600" dirty="0" err="1">
                <a:latin typeface="Arial Black" panose="020B0A04020102020204" pitchFamily="34" charset="0"/>
              </a:rPr>
              <a:t>Detailing</a:t>
            </a:r>
            <a:r>
              <a:rPr lang="nl-NL" sz="1600" dirty="0">
                <a:latin typeface="Arial Black" panose="020B0A04020102020204" pitchFamily="34" charset="0"/>
              </a:rPr>
              <a:t> </a:t>
            </a:r>
            <a:r>
              <a:rPr lang="nl-NL" sz="1600" dirty="0" err="1">
                <a:latin typeface="Arial Black" panose="020B0A04020102020204" pitchFamily="34" charset="0"/>
              </a:rPr>
              <a:t>Symbol</a:t>
            </a:r>
            <a:r>
              <a:rPr lang="nl-NL" sz="1600" dirty="0">
                <a:latin typeface="Arial Black" panose="020B0A04020102020204" pitchFamily="34" charset="0"/>
              </a:rPr>
              <a:t> </a:t>
            </a:r>
            <a:r>
              <a:rPr lang="nl-NL" sz="1600" dirty="0" err="1">
                <a:latin typeface="Arial Black" panose="020B0A04020102020204" pitchFamily="34" charset="0"/>
              </a:rPr>
              <a:t>Styles</a:t>
            </a:r>
            <a:r>
              <a:rPr lang="nl-NL" sz="1600" dirty="0">
                <a:latin typeface="Arial Black" panose="020B0A04020102020204" pitchFamily="34" charset="0"/>
              </a:rPr>
              <a:t>:</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
        <p:nvSpPr>
          <p:cNvPr id="8" name="Tijdelijke aanduiding voor inhoud 3">
            <a:extLst>
              <a:ext uri="{FF2B5EF4-FFF2-40B4-BE49-F238E27FC236}">
                <a16:creationId xmlns:a16="http://schemas.microsoft.com/office/drawing/2014/main" id="{FA89A30C-98FD-12A1-8C27-2F5AEC5A8806}"/>
              </a:ext>
            </a:extLst>
          </p:cNvPr>
          <p:cNvSpPr txBox="1">
            <a:spLocks/>
          </p:cNvSpPr>
          <p:nvPr/>
        </p:nvSpPr>
        <p:spPr>
          <a:xfrm>
            <a:off x="7556406" y="2630919"/>
            <a:ext cx="3215058" cy="132416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600" dirty="0">
                <a:latin typeface="Arial Black" panose="020B0A04020102020204" pitchFamily="34" charset="0"/>
              </a:rPr>
              <a:t>Verander de waarde achter ‘</a:t>
            </a:r>
            <a:r>
              <a:rPr lang="nl-NL" sz="1600" dirty="0" err="1">
                <a:latin typeface="Arial Black" panose="020B0A04020102020204" pitchFamily="34" charset="0"/>
              </a:rPr>
              <a:t>Annotation</a:t>
            </a:r>
            <a:r>
              <a:rPr lang="nl-NL" sz="1600" dirty="0">
                <a:latin typeface="Arial Black" panose="020B0A04020102020204" pitchFamily="34" charset="0"/>
              </a:rPr>
              <a:t> Display’ naar ‘</a:t>
            </a:r>
            <a:r>
              <a:rPr lang="nl-NL" sz="1600" dirty="0" err="1">
                <a:latin typeface="Arial Black" panose="020B0A04020102020204" pitchFamily="34" charset="0"/>
              </a:rPr>
              <a:t>Hidden</a:t>
            </a:r>
            <a:r>
              <a:rPr lang="nl-NL" sz="1600" dirty="0">
                <a:latin typeface="Arial Black" panose="020B0A04020102020204" pitchFamily="34" charset="0"/>
              </a:rPr>
              <a:t>’.</a:t>
            </a:r>
          </a:p>
          <a:p>
            <a:pPr marL="0" indent="0">
              <a:buFont typeface="Arial" panose="020B0604020202020204" pitchFamily="34" charset="0"/>
              <a:buNone/>
            </a:pPr>
            <a:r>
              <a:rPr lang="nl-NL" sz="1600" dirty="0">
                <a:latin typeface="Arial Black" panose="020B0A04020102020204" pitchFamily="34" charset="0"/>
              </a:rPr>
              <a:t>Daarna sla je de ‘Default’ </a:t>
            </a:r>
            <a:r>
              <a:rPr lang="nl-NL" sz="1600" dirty="0" err="1">
                <a:latin typeface="Arial Black" panose="020B0A04020102020204" pitchFamily="34" charset="0"/>
              </a:rPr>
              <a:t>style</a:t>
            </a:r>
            <a:r>
              <a:rPr lang="nl-NL" sz="1600" dirty="0">
                <a:latin typeface="Arial Black" panose="020B0A04020102020204" pitchFamily="34" charset="0"/>
              </a:rPr>
              <a:t> op:</a:t>
            </a:r>
          </a:p>
          <a:p>
            <a:pPr marL="0" indent="0">
              <a:buFont typeface="Arial" panose="020B0604020202020204" pitchFamily="34" charset="0"/>
              <a:buNone/>
            </a:pPr>
            <a:endParaRPr lang="nl-NL" sz="1600" dirty="0">
              <a:latin typeface="Arial Black" panose="020B0A04020102020204" pitchFamily="34" charset="0"/>
            </a:endParaRPr>
          </a:p>
        </p:txBody>
      </p:sp>
      <p:pic>
        <p:nvPicPr>
          <p:cNvPr id="7" name="Afbeelding 6">
            <a:extLst>
              <a:ext uri="{FF2B5EF4-FFF2-40B4-BE49-F238E27FC236}">
                <a16:creationId xmlns:a16="http://schemas.microsoft.com/office/drawing/2014/main" id="{4521E75C-5907-82F1-A9EE-F7E864EA2A4E}"/>
              </a:ext>
            </a:extLst>
          </p:cNvPr>
          <p:cNvPicPr>
            <a:picLocks noChangeAspect="1"/>
          </p:cNvPicPr>
          <p:nvPr/>
        </p:nvPicPr>
        <p:blipFill>
          <a:blip r:embed="rId3"/>
          <a:stretch>
            <a:fillRect/>
          </a:stretch>
        </p:blipFill>
        <p:spPr>
          <a:xfrm>
            <a:off x="2152650" y="2630919"/>
            <a:ext cx="5054155" cy="3626902"/>
          </a:xfrm>
          <a:prstGeom prst="rect">
            <a:avLst/>
          </a:prstGeom>
        </p:spPr>
      </p:pic>
      <p:pic>
        <p:nvPicPr>
          <p:cNvPr id="12" name="Afbeelding 11">
            <a:extLst>
              <a:ext uri="{FF2B5EF4-FFF2-40B4-BE49-F238E27FC236}">
                <a16:creationId xmlns:a16="http://schemas.microsoft.com/office/drawing/2014/main" id="{6C221C3C-832D-FC78-4E80-723F429A4885}"/>
              </a:ext>
            </a:extLst>
          </p:cNvPr>
          <p:cNvPicPr>
            <a:picLocks noChangeAspect="1"/>
          </p:cNvPicPr>
          <p:nvPr/>
        </p:nvPicPr>
        <p:blipFill>
          <a:blip r:embed="rId4"/>
          <a:stretch>
            <a:fillRect/>
          </a:stretch>
        </p:blipFill>
        <p:spPr>
          <a:xfrm>
            <a:off x="7561998" y="3958156"/>
            <a:ext cx="1581371" cy="1324160"/>
          </a:xfrm>
          <a:prstGeom prst="rect">
            <a:avLst/>
          </a:prstGeom>
        </p:spPr>
      </p:pic>
      <p:sp>
        <p:nvSpPr>
          <p:cNvPr id="13" name="Tijdelijke aanduiding voor inhoud 3">
            <a:extLst>
              <a:ext uri="{FF2B5EF4-FFF2-40B4-BE49-F238E27FC236}">
                <a16:creationId xmlns:a16="http://schemas.microsoft.com/office/drawing/2014/main" id="{93A490DD-78B8-8C96-4E02-154F21947CAA}"/>
              </a:ext>
            </a:extLst>
          </p:cNvPr>
          <p:cNvSpPr txBox="1">
            <a:spLocks/>
          </p:cNvSpPr>
          <p:nvPr/>
        </p:nvSpPr>
        <p:spPr>
          <a:xfrm>
            <a:off x="7556406" y="5282316"/>
            <a:ext cx="3215058" cy="132416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600" dirty="0">
                <a:latin typeface="Arial Black" panose="020B0A04020102020204" pitchFamily="34" charset="0"/>
              </a:rPr>
              <a:t>Nu zie je de symbolen niet meer.</a:t>
            </a:r>
          </a:p>
          <a:p>
            <a:pPr marL="0" indent="0">
              <a:buFont typeface="Arial" panose="020B0604020202020204" pitchFamily="34" charset="0"/>
              <a:buNone/>
            </a:pPr>
            <a:endParaRPr lang="nl-NL" sz="1600" dirty="0">
              <a:latin typeface="Arial Black" panose="020B0A04020102020204" pitchFamily="34" charset="0"/>
            </a:endParaRPr>
          </a:p>
        </p:txBody>
      </p:sp>
    </p:spTree>
    <p:extLst>
      <p:ext uri="{BB962C8B-B14F-4D97-AF65-F5344CB8AC3E}">
        <p14:creationId xmlns:p14="http://schemas.microsoft.com/office/powerpoint/2010/main" val="311254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ED11EF2-EC3B-F18D-A8FB-17B4BDBD5DA3}"/>
              </a:ext>
            </a:extLst>
          </p:cNvPr>
          <p:cNvSpPr/>
          <p:nvPr/>
        </p:nvSpPr>
        <p:spPr>
          <a:xfrm>
            <a:off x="2072081" y="1912690"/>
            <a:ext cx="8397380" cy="1090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a:xfrm>
            <a:off x="2152650" y="1021434"/>
            <a:ext cx="7886700" cy="1325563"/>
          </a:xfrm>
          <a:noFill/>
        </p:spPr>
        <p:txBody>
          <a:bodyPr>
            <a:normAutofit/>
          </a:bodyPr>
          <a:lstStyle/>
          <a:p>
            <a:pPr algn="ctr"/>
            <a:r>
              <a:rPr lang="nl-NL" sz="2800" dirty="0" err="1">
                <a:latin typeface="Arial Black" panose="020B0A04020102020204" pitchFamily="34" charset="0"/>
              </a:rPr>
              <a:t>Detailing</a:t>
            </a:r>
            <a:r>
              <a:rPr lang="nl-NL" sz="2800" dirty="0">
                <a:latin typeface="Arial Black" panose="020B0A04020102020204" pitchFamily="34" charset="0"/>
              </a:rPr>
              <a:t> </a:t>
            </a:r>
            <a:r>
              <a:rPr lang="nl-NL" sz="2800" dirty="0" err="1">
                <a:latin typeface="Arial Black" panose="020B0A04020102020204" pitchFamily="34" charset="0"/>
              </a:rPr>
              <a:t>Symbols</a:t>
            </a:r>
            <a:r>
              <a:rPr lang="nl-NL" sz="2800" dirty="0">
                <a:latin typeface="Arial Black" panose="020B0A04020102020204" pitchFamily="34" charset="0"/>
              </a:rPr>
              <a:t> 2(3)</a:t>
            </a:r>
          </a:p>
        </p:txBody>
      </p:sp>
      <p:sp>
        <p:nvSpPr>
          <p:cNvPr id="4" name="Tijdelijke aanduiding voor inhoud 3"/>
          <p:cNvSpPr>
            <a:spLocks noGrp="1"/>
          </p:cNvSpPr>
          <p:nvPr>
            <p:ph idx="1"/>
          </p:nvPr>
        </p:nvSpPr>
        <p:spPr>
          <a:xfrm>
            <a:off x="2152650" y="2028341"/>
            <a:ext cx="8518146" cy="3080554"/>
          </a:xfrm>
          <a:noFill/>
        </p:spPr>
        <p:txBody>
          <a:bodyPr>
            <a:normAutofit/>
          </a:bodyPr>
          <a:lstStyle/>
          <a:p>
            <a:pPr marL="0" indent="0">
              <a:buNone/>
            </a:pPr>
            <a:r>
              <a:rPr lang="nl-NL" sz="2000" dirty="0">
                <a:latin typeface="Arial Black" panose="020B0A04020102020204" pitchFamily="34" charset="0"/>
              </a:rPr>
              <a:t>Tip</a:t>
            </a:r>
            <a:r>
              <a:rPr lang="nl-NL" sz="1600" dirty="0">
                <a:latin typeface="Arial Black" panose="020B0A04020102020204" pitchFamily="34" charset="0"/>
              </a:rPr>
              <a:t>:</a:t>
            </a:r>
          </a:p>
          <a:p>
            <a:pPr marL="0" indent="0">
              <a:buNone/>
            </a:pPr>
            <a:r>
              <a:rPr lang="nl-NL" sz="1600" dirty="0">
                <a:latin typeface="Arial Black" panose="020B0A04020102020204" pitchFamily="34" charset="0"/>
              </a:rPr>
              <a:t>Als je deze stijl-aanpassing in de </a:t>
            </a:r>
            <a:r>
              <a:rPr lang="nl-NL" sz="1600" dirty="0" err="1">
                <a:latin typeface="Arial Black" panose="020B0A04020102020204" pitchFamily="34" charset="0"/>
              </a:rPr>
              <a:t>Seedfile</a:t>
            </a:r>
            <a:r>
              <a:rPr lang="nl-NL" sz="1600" dirty="0">
                <a:latin typeface="Arial Black" panose="020B0A04020102020204" pitchFamily="34" charset="0"/>
              </a:rPr>
              <a:t> doet dan zie je deze symbolen ook niet meer terugkomen in nieuwe tekeningen.</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Tree>
    <p:extLst>
      <p:ext uri="{BB962C8B-B14F-4D97-AF65-F5344CB8AC3E}">
        <p14:creationId xmlns:p14="http://schemas.microsoft.com/office/powerpoint/2010/main" val="282920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021434"/>
            <a:ext cx="7886700" cy="1325563"/>
          </a:xfrm>
          <a:noFill/>
        </p:spPr>
        <p:txBody>
          <a:bodyPr>
            <a:normAutofit/>
          </a:bodyPr>
          <a:lstStyle/>
          <a:p>
            <a:pPr algn="ctr"/>
            <a:r>
              <a:rPr lang="nl-NL" sz="2800" dirty="0" err="1">
                <a:latin typeface="Arial Black" panose="020B0A04020102020204" pitchFamily="34" charset="0"/>
              </a:rPr>
              <a:t>Detailing</a:t>
            </a:r>
            <a:r>
              <a:rPr lang="nl-NL" sz="2800" dirty="0">
                <a:latin typeface="Arial Black" panose="020B0A04020102020204" pitchFamily="34" charset="0"/>
              </a:rPr>
              <a:t> </a:t>
            </a:r>
            <a:r>
              <a:rPr lang="nl-NL" sz="2800" dirty="0" err="1">
                <a:latin typeface="Arial Black" panose="020B0A04020102020204" pitchFamily="34" charset="0"/>
              </a:rPr>
              <a:t>Symbols</a:t>
            </a:r>
            <a:r>
              <a:rPr lang="nl-NL" sz="2800" dirty="0">
                <a:latin typeface="Arial Black" panose="020B0A04020102020204" pitchFamily="34" charset="0"/>
              </a:rPr>
              <a:t> 3</a:t>
            </a:r>
          </a:p>
        </p:txBody>
      </p:sp>
      <p:sp>
        <p:nvSpPr>
          <p:cNvPr id="4" name="Tijdelijke aanduiding voor inhoud 3"/>
          <p:cNvSpPr>
            <a:spLocks noGrp="1"/>
          </p:cNvSpPr>
          <p:nvPr>
            <p:ph idx="1"/>
          </p:nvPr>
        </p:nvSpPr>
        <p:spPr>
          <a:xfrm>
            <a:off x="2152650" y="2028341"/>
            <a:ext cx="8518146" cy="1400659"/>
          </a:xfrm>
          <a:noFill/>
        </p:spPr>
        <p:txBody>
          <a:bodyPr>
            <a:normAutofit/>
          </a:bodyPr>
          <a:lstStyle/>
          <a:p>
            <a:pPr marL="457200" indent="-457200">
              <a:buFont typeface="+mj-lt"/>
              <a:buAutoNum type="arabicPeriod" startAt="2"/>
            </a:pPr>
            <a:r>
              <a:rPr lang="nl-NL" sz="2000" dirty="0" err="1">
                <a:latin typeface="Arial Black" panose="020B0A04020102020204" pitchFamily="34" charset="0"/>
              </a:rPr>
              <a:t>Detailing</a:t>
            </a:r>
            <a:r>
              <a:rPr lang="nl-NL" sz="2000" dirty="0">
                <a:latin typeface="Arial Black" panose="020B0A04020102020204" pitchFamily="34" charset="0"/>
              </a:rPr>
              <a:t> </a:t>
            </a:r>
            <a:r>
              <a:rPr lang="nl-NL" sz="2000" dirty="0" err="1">
                <a:latin typeface="Arial Black" panose="020B0A04020102020204" pitchFamily="34" charset="0"/>
              </a:rPr>
              <a:t>Symbols</a:t>
            </a:r>
            <a:r>
              <a:rPr lang="nl-NL" sz="2000" dirty="0">
                <a:latin typeface="Arial Black" panose="020B0A04020102020204" pitchFamily="34" charset="0"/>
              </a:rPr>
              <a:t> aanpassen naar bruikbaar symbool</a:t>
            </a:r>
          </a:p>
          <a:p>
            <a:pPr marL="0" indent="0">
              <a:buNone/>
            </a:pPr>
            <a:r>
              <a:rPr lang="nl-NL" sz="1600" dirty="0">
                <a:latin typeface="Arial Black" panose="020B0A04020102020204" pitchFamily="34" charset="0"/>
              </a:rPr>
              <a:t>Hiervoor ga je (weer) naar tabblad ‘</a:t>
            </a:r>
            <a:r>
              <a:rPr lang="nl-NL" sz="1600" dirty="0" err="1">
                <a:latin typeface="Arial Black" panose="020B0A04020102020204" pitchFamily="34" charset="0"/>
              </a:rPr>
              <a:t>Annotate</a:t>
            </a:r>
            <a:r>
              <a:rPr lang="nl-NL" sz="1600" dirty="0">
                <a:latin typeface="Arial Black" panose="020B0A04020102020204" pitchFamily="34" charset="0"/>
              </a:rPr>
              <a:t>’ en je klikt op het kleine icoontje in de rechter </a:t>
            </a:r>
            <a:r>
              <a:rPr lang="nl-NL" sz="1600" dirty="0" err="1">
                <a:latin typeface="Arial Black" panose="020B0A04020102020204" pitchFamily="34" charset="0"/>
              </a:rPr>
              <a:t>onderhoek</a:t>
            </a:r>
            <a:r>
              <a:rPr lang="nl-NL" sz="1600" dirty="0">
                <a:latin typeface="Arial Black" panose="020B0A04020102020204" pitchFamily="34" charset="0"/>
              </a:rPr>
              <a:t> van de groep ‘</a:t>
            </a:r>
            <a:r>
              <a:rPr lang="nl-NL" sz="1600" dirty="0" err="1">
                <a:latin typeface="Arial Black" panose="020B0A04020102020204" pitchFamily="34" charset="0"/>
              </a:rPr>
              <a:t>Detailing</a:t>
            </a:r>
            <a:r>
              <a:rPr lang="nl-NL" sz="1600" dirty="0">
                <a:latin typeface="Arial Black" panose="020B0A04020102020204" pitchFamily="34" charset="0"/>
              </a:rPr>
              <a:t>’.</a:t>
            </a:r>
          </a:p>
          <a:p>
            <a:pPr marL="0" indent="0">
              <a:buNone/>
            </a:pPr>
            <a:r>
              <a:rPr lang="nl-NL" sz="1600" dirty="0">
                <a:latin typeface="Arial Black" panose="020B0A04020102020204" pitchFamily="34" charset="0"/>
              </a:rPr>
              <a:t>Je komt dan bij het scherm van de </a:t>
            </a:r>
            <a:r>
              <a:rPr lang="nl-NL" sz="1600" dirty="0" err="1">
                <a:latin typeface="Arial Black" panose="020B0A04020102020204" pitchFamily="34" charset="0"/>
              </a:rPr>
              <a:t>Detailing</a:t>
            </a:r>
            <a:r>
              <a:rPr lang="nl-NL" sz="1600" dirty="0">
                <a:latin typeface="Arial Black" panose="020B0A04020102020204" pitchFamily="34" charset="0"/>
              </a:rPr>
              <a:t> </a:t>
            </a:r>
            <a:r>
              <a:rPr lang="nl-NL" sz="1600" dirty="0" err="1">
                <a:latin typeface="Arial Black" panose="020B0A04020102020204" pitchFamily="34" charset="0"/>
              </a:rPr>
              <a:t>Symbol</a:t>
            </a:r>
            <a:r>
              <a:rPr lang="nl-NL" sz="1600" dirty="0">
                <a:latin typeface="Arial Black" panose="020B0A04020102020204" pitchFamily="34" charset="0"/>
              </a:rPr>
              <a:t> </a:t>
            </a:r>
            <a:r>
              <a:rPr lang="nl-NL" sz="1600" dirty="0" err="1">
                <a:latin typeface="Arial Black" panose="020B0A04020102020204" pitchFamily="34" charset="0"/>
              </a:rPr>
              <a:t>Styles</a:t>
            </a:r>
            <a:r>
              <a:rPr lang="nl-NL" sz="1600" dirty="0">
                <a:latin typeface="Arial Black" panose="020B0A04020102020204" pitchFamily="34" charset="0"/>
              </a:rPr>
              <a:t>:</a:t>
            </a:r>
          </a:p>
          <a:p>
            <a:pPr marL="0" indent="0">
              <a:buNone/>
            </a:pPr>
            <a:endParaRPr lang="nl-NL" sz="1600" dirty="0">
              <a:latin typeface="Arial Black" panose="020B0A04020102020204" pitchFamily="34"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6" name="Afbeelding 5">
            <a:extLst>
              <a:ext uri="{FF2B5EF4-FFF2-40B4-BE49-F238E27FC236}">
                <a16:creationId xmlns:a16="http://schemas.microsoft.com/office/drawing/2014/main" id="{5C140AA9-D881-79EE-8729-0A74E99E8E5F}"/>
              </a:ext>
            </a:extLst>
          </p:cNvPr>
          <p:cNvPicPr>
            <a:picLocks noChangeAspect="1"/>
          </p:cNvPicPr>
          <p:nvPr/>
        </p:nvPicPr>
        <p:blipFill>
          <a:blip r:embed="rId3"/>
          <a:stretch>
            <a:fillRect/>
          </a:stretch>
        </p:blipFill>
        <p:spPr>
          <a:xfrm>
            <a:off x="2152650" y="3335206"/>
            <a:ext cx="4542427" cy="3259682"/>
          </a:xfrm>
          <a:prstGeom prst="rect">
            <a:avLst/>
          </a:prstGeom>
        </p:spPr>
      </p:pic>
    </p:spTree>
    <p:extLst>
      <p:ext uri="{BB962C8B-B14F-4D97-AF65-F5344CB8AC3E}">
        <p14:creationId xmlns:p14="http://schemas.microsoft.com/office/powerpoint/2010/main" val="120581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828487"/>
            <a:ext cx="7886700" cy="1325563"/>
          </a:xfrm>
          <a:noFill/>
        </p:spPr>
        <p:txBody>
          <a:bodyPr>
            <a:normAutofit/>
          </a:bodyPr>
          <a:lstStyle/>
          <a:p>
            <a:pPr algn="ctr"/>
            <a:r>
              <a:rPr lang="nl-NL" sz="2800" dirty="0" err="1">
                <a:latin typeface="Arial Black" panose="020B0A04020102020204" pitchFamily="34" charset="0"/>
              </a:rPr>
              <a:t>Detailing</a:t>
            </a:r>
            <a:r>
              <a:rPr lang="nl-NL" sz="2800" dirty="0">
                <a:latin typeface="Arial Black" panose="020B0A04020102020204" pitchFamily="34" charset="0"/>
              </a:rPr>
              <a:t> </a:t>
            </a:r>
            <a:r>
              <a:rPr lang="nl-NL" sz="2800" dirty="0" err="1">
                <a:latin typeface="Arial Black" panose="020B0A04020102020204" pitchFamily="34" charset="0"/>
              </a:rPr>
              <a:t>Symbols</a:t>
            </a:r>
            <a:r>
              <a:rPr lang="nl-NL" sz="2800" dirty="0">
                <a:latin typeface="Arial Black" panose="020B0A04020102020204" pitchFamily="34" charset="0"/>
              </a:rPr>
              <a:t> 3(1)</a:t>
            </a:r>
          </a:p>
        </p:txBody>
      </p:sp>
      <p:sp>
        <p:nvSpPr>
          <p:cNvPr id="4" name="Tijdelijke aanduiding voor inhoud 3"/>
          <p:cNvSpPr>
            <a:spLocks noGrp="1"/>
          </p:cNvSpPr>
          <p:nvPr>
            <p:ph idx="1"/>
          </p:nvPr>
        </p:nvSpPr>
        <p:spPr>
          <a:xfrm>
            <a:off x="2152650" y="1883911"/>
            <a:ext cx="8518146" cy="649564"/>
          </a:xfrm>
          <a:noFill/>
        </p:spPr>
        <p:txBody>
          <a:bodyPr>
            <a:normAutofit lnSpcReduction="10000"/>
          </a:bodyPr>
          <a:lstStyle/>
          <a:p>
            <a:pPr marL="0" indent="0">
              <a:buNone/>
            </a:pPr>
            <a:r>
              <a:rPr lang="nl-NL" sz="1600" dirty="0">
                <a:latin typeface="Arial Black" panose="020B0A04020102020204" pitchFamily="34" charset="0"/>
              </a:rPr>
              <a:t>Zorg dat de </a:t>
            </a:r>
            <a:r>
              <a:rPr lang="nl-NL" sz="1600" dirty="0" err="1">
                <a:latin typeface="Arial Black" panose="020B0A04020102020204" pitchFamily="34" charset="0"/>
              </a:rPr>
              <a:t>Annotation</a:t>
            </a:r>
            <a:r>
              <a:rPr lang="nl-NL" sz="1600" dirty="0">
                <a:latin typeface="Arial Black" panose="020B0A04020102020204" pitchFamily="34" charset="0"/>
              </a:rPr>
              <a:t> Display weer op </a:t>
            </a:r>
            <a:r>
              <a:rPr lang="nl-NL" sz="1600" dirty="0" err="1">
                <a:latin typeface="Arial Black" panose="020B0A04020102020204" pitchFamily="34" charset="0"/>
              </a:rPr>
              <a:t>Visible</a:t>
            </a:r>
            <a:r>
              <a:rPr lang="nl-NL" sz="1600" dirty="0">
                <a:latin typeface="Arial Black" panose="020B0A04020102020204" pitchFamily="34" charset="0"/>
              </a:rPr>
              <a:t> staat.</a:t>
            </a:r>
          </a:p>
          <a:p>
            <a:pPr marL="0" indent="0">
              <a:buNone/>
            </a:pPr>
            <a:r>
              <a:rPr lang="nl-NL" sz="1600" dirty="0">
                <a:latin typeface="Arial Black" panose="020B0A04020102020204" pitchFamily="34" charset="0"/>
              </a:rPr>
              <a:t>Daarna pas je de </a:t>
            </a:r>
            <a:r>
              <a:rPr lang="nl-NL" sz="1600" dirty="0" err="1">
                <a:latin typeface="Arial Black" panose="020B0A04020102020204" pitchFamily="34" charset="0"/>
              </a:rPr>
              <a:t>cell</a:t>
            </a:r>
            <a:r>
              <a:rPr lang="nl-NL" sz="1600" dirty="0">
                <a:latin typeface="Arial Black" panose="020B0A04020102020204" pitchFamily="34" charset="0"/>
              </a:rPr>
              <a:t> bij </a:t>
            </a:r>
            <a:r>
              <a:rPr lang="nl-NL" sz="1600" dirty="0" err="1">
                <a:latin typeface="Arial Black" panose="020B0A04020102020204" pitchFamily="34" charset="0"/>
              </a:rPr>
              <a:t>Main</a:t>
            </a:r>
            <a:r>
              <a:rPr lang="nl-NL" sz="1600" dirty="0">
                <a:latin typeface="Arial Black" panose="020B0A04020102020204" pitchFamily="34" charset="0"/>
              </a:rPr>
              <a:t> Terminator aan zodat het vakje leeg wordt:</a:t>
            </a:r>
          </a:p>
          <a:p>
            <a:pPr marL="0" indent="0">
              <a:buNone/>
            </a:pPr>
            <a:endParaRPr lang="nl-NL" sz="1600" dirty="0">
              <a:latin typeface="Arial Black" panose="020B0A04020102020204" pitchFamily="34"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7" name="Afbeelding 6">
            <a:extLst>
              <a:ext uri="{FF2B5EF4-FFF2-40B4-BE49-F238E27FC236}">
                <a16:creationId xmlns:a16="http://schemas.microsoft.com/office/drawing/2014/main" id="{4021BF58-7F76-F2DB-72B5-69C4A5331C48}"/>
              </a:ext>
            </a:extLst>
          </p:cNvPr>
          <p:cNvPicPr>
            <a:picLocks noChangeAspect="1"/>
          </p:cNvPicPr>
          <p:nvPr/>
        </p:nvPicPr>
        <p:blipFill>
          <a:blip r:embed="rId3"/>
          <a:stretch>
            <a:fillRect/>
          </a:stretch>
        </p:blipFill>
        <p:spPr>
          <a:xfrm>
            <a:off x="1997141" y="2533475"/>
            <a:ext cx="5564665" cy="3843572"/>
          </a:xfrm>
          <a:prstGeom prst="rect">
            <a:avLst/>
          </a:prstGeom>
        </p:spPr>
      </p:pic>
      <p:sp>
        <p:nvSpPr>
          <p:cNvPr id="8" name="Tekstvak 7">
            <a:extLst>
              <a:ext uri="{FF2B5EF4-FFF2-40B4-BE49-F238E27FC236}">
                <a16:creationId xmlns:a16="http://schemas.microsoft.com/office/drawing/2014/main" id="{1D8B4A2B-CA22-81ED-E0B7-A063EF16EF14}"/>
              </a:ext>
            </a:extLst>
          </p:cNvPr>
          <p:cNvSpPr txBox="1"/>
          <p:nvPr/>
        </p:nvSpPr>
        <p:spPr>
          <a:xfrm>
            <a:off x="7755898" y="2554811"/>
            <a:ext cx="3829297" cy="3539430"/>
          </a:xfrm>
          <a:prstGeom prst="rect">
            <a:avLst/>
          </a:prstGeom>
          <a:noFill/>
        </p:spPr>
        <p:txBody>
          <a:bodyPr wrap="square" rtlCol="0">
            <a:spAutoFit/>
          </a:bodyPr>
          <a:lstStyle/>
          <a:p>
            <a:r>
              <a:rPr lang="nl-NL" sz="1600" dirty="0">
                <a:latin typeface="Arial Black" panose="020B0A04020102020204" pitchFamily="34" charset="0"/>
              </a:rPr>
              <a:t>Hierdoor verdwijnt de cirkel bij het </a:t>
            </a:r>
            <a:r>
              <a:rPr lang="nl-NL" sz="1600" dirty="0" err="1">
                <a:latin typeface="Arial Black" panose="020B0A04020102020204" pitchFamily="34" charset="0"/>
              </a:rPr>
              <a:t>Detailing</a:t>
            </a:r>
            <a:r>
              <a:rPr lang="nl-NL" sz="1600" dirty="0">
                <a:latin typeface="Arial Black" panose="020B0A04020102020204" pitchFamily="34" charset="0"/>
              </a:rPr>
              <a:t> </a:t>
            </a:r>
            <a:r>
              <a:rPr lang="nl-NL" sz="1600" dirty="0" err="1">
                <a:latin typeface="Arial Black" panose="020B0A04020102020204" pitchFamily="34" charset="0"/>
              </a:rPr>
              <a:t>Symbol</a:t>
            </a:r>
            <a:r>
              <a:rPr lang="nl-NL" sz="1600" dirty="0">
                <a:latin typeface="Arial Black" panose="020B0A04020102020204" pitchFamily="34" charset="0"/>
              </a:rPr>
              <a:t>.</a:t>
            </a:r>
          </a:p>
          <a:p>
            <a:r>
              <a:rPr lang="nl-NL" sz="1600" dirty="0">
                <a:latin typeface="Arial Black" panose="020B0A04020102020204" pitchFamily="34" charset="0"/>
              </a:rPr>
              <a:t>Daarna verander je de kleur van de </a:t>
            </a:r>
            <a:r>
              <a:rPr lang="nl-NL" sz="1600" dirty="0" err="1">
                <a:latin typeface="Arial Black" panose="020B0A04020102020204" pitchFamily="34" charset="0"/>
              </a:rPr>
              <a:t>Title</a:t>
            </a:r>
            <a:r>
              <a:rPr lang="nl-NL" sz="1600" dirty="0">
                <a:latin typeface="Arial Black" panose="020B0A04020102020204" pitchFamily="34" charset="0"/>
              </a:rPr>
              <a:t> </a:t>
            </a:r>
            <a:r>
              <a:rPr lang="nl-NL" sz="1600" dirty="0" err="1">
                <a:latin typeface="Arial Black" panose="020B0A04020102020204" pitchFamily="34" charset="0"/>
              </a:rPr>
              <a:t>Cell</a:t>
            </a:r>
            <a:r>
              <a:rPr lang="nl-NL" sz="1600" dirty="0">
                <a:latin typeface="Arial Black" panose="020B0A04020102020204" pitchFamily="34" charset="0"/>
              </a:rPr>
              <a:t> naar kleur 255. Dit zorgt ervoor dat de horizontale lijn uit het </a:t>
            </a:r>
            <a:r>
              <a:rPr lang="nl-NL" sz="1600" dirty="0" err="1">
                <a:latin typeface="Arial Black" panose="020B0A04020102020204" pitchFamily="34" charset="0"/>
              </a:rPr>
              <a:t>Detailing</a:t>
            </a:r>
            <a:r>
              <a:rPr lang="nl-NL" sz="1600" dirty="0">
                <a:latin typeface="Arial Black" panose="020B0A04020102020204" pitchFamily="34" charset="0"/>
              </a:rPr>
              <a:t> </a:t>
            </a:r>
            <a:r>
              <a:rPr lang="nl-NL" sz="1600" dirty="0" err="1">
                <a:latin typeface="Arial Black" panose="020B0A04020102020204" pitchFamily="34" charset="0"/>
              </a:rPr>
              <a:t>Symbol</a:t>
            </a:r>
            <a:r>
              <a:rPr lang="nl-NL" sz="1600" dirty="0">
                <a:latin typeface="Arial Black" panose="020B0A04020102020204" pitchFamily="34" charset="0"/>
              </a:rPr>
              <a:t> verdwijnt.</a:t>
            </a:r>
          </a:p>
          <a:p>
            <a:r>
              <a:rPr lang="nl-NL" sz="1600" dirty="0">
                <a:latin typeface="Arial Black" panose="020B0A04020102020204" pitchFamily="34" charset="0"/>
              </a:rPr>
              <a:t>Nu is het symbool veranderd in:</a:t>
            </a:r>
          </a:p>
          <a:p>
            <a:endParaRPr lang="nl-NL" sz="1600" dirty="0">
              <a:latin typeface="Arial Black" panose="020B0A04020102020204" pitchFamily="34" charset="0"/>
            </a:endParaRPr>
          </a:p>
          <a:p>
            <a:endParaRPr lang="nl-NL" sz="1600" dirty="0">
              <a:latin typeface="Arial Black" panose="020B0A04020102020204" pitchFamily="34" charset="0"/>
            </a:endParaRPr>
          </a:p>
          <a:p>
            <a:endParaRPr lang="nl-NL" sz="1600" dirty="0">
              <a:latin typeface="Arial Black" panose="020B0A04020102020204" pitchFamily="34" charset="0"/>
            </a:endParaRPr>
          </a:p>
          <a:p>
            <a:endParaRPr lang="nl-NL" sz="1600" dirty="0">
              <a:latin typeface="Arial Black" panose="020B0A04020102020204" pitchFamily="34" charset="0"/>
            </a:endParaRPr>
          </a:p>
          <a:p>
            <a:r>
              <a:rPr lang="nl-NL" sz="1600" dirty="0">
                <a:latin typeface="Arial Black" panose="020B0A04020102020204" pitchFamily="34" charset="0"/>
              </a:rPr>
              <a:t>De grijze teksten zijn fields en die zie je niet als je plot/print. </a:t>
            </a:r>
          </a:p>
        </p:txBody>
      </p:sp>
      <p:pic>
        <p:nvPicPr>
          <p:cNvPr id="10" name="Afbeelding 9">
            <a:extLst>
              <a:ext uri="{FF2B5EF4-FFF2-40B4-BE49-F238E27FC236}">
                <a16:creationId xmlns:a16="http://schemas.microsoft.com/office/drawing/2014/main" id="{EF9FA715-3109-848B-A6D2-358E13B79D57}"/>
              </a:ext>
            </a:extLst>
          </p:cNvPr>
          <p:cNvPicPr>
            <a:picLocks noChangeAspect="1"/>
          </p:cNvPicPr>
          <p:nvPr/>
        </p:nvPicPr>
        <p:blipFill>
          <a:blip r:embed="rId4"/>
          <a:stretch>
            <a:fillRect/>
          </a:stretch>
        </p:blipFill>
        <p:spPr>
          <a:xfrm>
            <a:off x="7844694" y="4585794"/>
            <a:ext cx="1133333" cy="904762"/>
          </a:xfrm>
          <a:prstGeom prst="rect">
            <a:avLst/>
          </a:prstGeom>
        </p:spPr>
      </p:pic>
    </p:spTree>
    <p:extLst>
      <p:ext uri="{BB962C8B-B14F-4D97-AF65-F5344CB8AC3E}">
        <p14:creationId xmlns:p14="http://schemas.microsoft.com/office/powerpoint/2010/main" val="8676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828487"/>
            <a:ext cx="7886700" cy="1325563"/>
          </a:xfrm>
          <a:noFill/>
        </p:spPr>
        <p:txBody>
          <a:bodyPr>
            <a:normAutofit/>
          </a:bodyPr>
          <a:lstStyle/>
          <a:p>
            <a:pPr algn="ctr"/>
            <a:r>
              <a:rPr lang="nl-NL" sz="2800" dirty="0" err="1">
                <a:latin typeface="Arial Black" panose="020B0A04020102020204" pitchFamily="34" charset="0"/>
              </a:rPr>
              <a:t>Detailing</a:t>
            </a:r>
            <a:r>
              <a:rPr lang="nl-NL" sz="2800" dirty="0">
                <a:latin typeface="Arial Black" panose="020B0A04020102020204" pitchFamily="34" charset="0"/>
              </a:rPr>
              <a:t> </a:t>
            </a:r>
            <a:r>
              <a:rPr lang="nl-NL" sz="2800" dirty="0" err="1">
                <a:latin typeface="Arial Black" panose="020B0A04020102020204" pitchFamily="34" charset="0"/>
              </a:rPr>
              <a:t>Symbols</a:t>
            </a:r>
            <a:r>
              <a:rPr lang="nl-NL" sz="2800" dirty="0">
                <a:latin typeface="Arial Black" panose="020B0A04020102020204" pitchFamily="34" charset="0"/>
              </a:rPr>
              <a:t> 3(2)</a:t>
            </a:r>
          </a:p>
        </p:txBody>
      </p:sp>
      <p:sp>
        <p:nvSpPr>
          <p:cNvPr id="4" name="Tijdelijke aanduiding voor inhoud 3"/>
          <p:cNvSpPr>
            <a:spLocks noGrp="1"/>
          </p:cNvSpPr>
          <p:nvPr>
            <p:ph idx="1"/>
          </p:nvPr>
        </p:nvSpPr>
        <p:spPr>
          <a:xfrm>
            <a:off x="2152650" y="1883911"/>
            <a:ext cx="8518146" cy="1782078"/>
          </a:xfrm>
          <a:noFill/>
        </p:spPr>
        <p:txBody>
          <a:bodyPr>
            <a:normAutofit/>
          </a:bodyPr>
          <a:lstStyle/>
          <a:p>
            <a:pPr marL="0" indent="0">
              <a:buNone/>
            </a:pPr>
            <a:r>
              <a:rPr lang="nl-NL" sz="1600" dirty="0">
                <a:latin typeface="Arial Black" panose="020B0A04020102020204" pitchFamily="34" charset="0"/>
              </a:rPr>
              <a:t>Als je nog niet helemaal tevreden bent dan kun je de bijbehorende </a:t>
            </a:r>
            <a:r>
              <a:rPr lang="nl-NL" sz="1600" i="1" dirty="0" err="1">
                <a:latin typeface="Arial Black" panose="020B0A04020102020204" pitchFamily="34" charset="0"/>
              </a:rPr>
              <a:t>drawingseed.dgnlib</a:t>
            </a:r>
            <a:r>
              <a:rPr lang="nl-NL" sz="1600" i="1" dirty="0">
                <a:latin typeface="Arial Black" panose="020B0A04020102020204" pitchFamily="34" charset="0"/>
              </a:rPr>
              <a:t> </a:t>
            </a:r>
            <a:r>
              <a:rPr lang="nl-NL" sz="1600" dirty="0">
                <a:latin typeface="Arial Black" panose="020B0A04020102020204" pitchFamily="34" charset="0"/>
              </a:rPr>
              <a:t>aanpassen. De </a:t>
            </a:r>
            <a:r>
              <a:rPr lang="nl-NL" sz="1600" dirty="0" err="1">
                <a:latin typeface="Arial Black" panose="020B0A04020102020204" pitchFamily="34" charset="0"/>
              </a:rPr>
              <a:t>cell</a:t>
            </a:r>
            <a:r>
              <a:rPr lang="nl-NL" sz="1600" dirty="0">
                <a:latin typeface="Arial Black" panose="020B0A04020102020204" pitchFamily="34" charset="0"/>
              </a:rPr>
              <a:t> waarover het gaat heet ‘</a:t>
            </a:r>
            <a:r>
              <a:rPr lang="nl-NL" sz="1600" dirty="0" err="1">
                <a:latin typeface="Arial Black" panose="020B0A04020102020204" pitchFamily="34" charset="0"/>
              </a:rPr>
              <a:t>Title</a:t>
            </a:r>
            <a:r>
              <a:rPr lang="nl-NL" sz="1600" dirty="0">
                <a:latin typeface="Arial Black" panose="020B0A04020102020204" pitchFamily="34" charset="0"/>
              </a:rPr>
              <a:t> </a:t>
            </a:r>
            <a:r>
              <a:rPr lang="nl-NL" sz="1600" dirty="0" err="1">
                <a:latin typeface="Arial Black" panose="020B0A04020102020204" pitchFamily="34" charset="0"/>
              </a:rPr>
              <a:t>Text</a:t>
            </a:r>
            <a:r>
              <a:rPr lang="nl-NL" sz="1600" dirty="0">
                <a:latin typeface="Arial Black" panose="020B0A04020102020204" pitchFamily="34" charset="0"/>
              </a:rPr>
              <a:t>’.</a:t>
            </a:r>
          </a:p>
          <a:p>
            <a:pPr marL="0" indent="0">
              <a:buNone/>
            </a:pPr>
            <a:r>
              <a:rPr lang="nl-NL" sz="1600" dirty="0">
                <a:latin typeface="Arial Black" panose="020B0A04020102020204" pitchFamily="34" charset="0"/>
              </a:rPr>
              <a:t>Dat bestaat uit 2 fields één met de naam van de </a:t>
            </a:r>
            <a:r>
              <a:rPr lang="nl-NL" sz="1600" dirty="0" err="1">
                <a:latin typeface="Arial Black" panose="020B0A04020102020204" pitchFamily="34" charset="0"/>
              </a:rPr>
              <a:t>Drawing</a:t>
            </a:r>
            <a:r>
              <a:rPr lang="nl-NL" sz="1600" dirty="0">
                <a:latin typeface="Arial Black" panose="020B0A04020102020204" pitchFamily="34" charset="0"/>
              </a:rPr>
              <a:t> </a:t>
            </a:r>
            <a:r>
              <a:rPr lang="nl-NL" sz="1600" dirty="0" err="1">
                <a:latin typeface="Arial Black" panose="020B0A04020102020204" pitchFamily="34" charset="0"/>
              </a:rPr>
              <a:t>Boundary</a:t>
            </a:r>
            <a:r>
              <a:rPr lang="nl-NL" sz="1600" dirty="0">
                <a:latin typeface="Arial Black" panose="020B0A04020102020204" pitchFamily="34" charset="0"/>
              </a:rPr>
              <a:t> (in dit geval ‘Detail Plein’ en één voor de schaal van de tekening.</a:t>
            </a:r>
          </a:p>
          <a:p>
            <a:pPr marL="0" indent="0">
              <a:buNone/>
            </a:pPr>
            <a:r>
              <a:rPr lang="nl-NL" sz="1600" dirty="0">
                <a:latin typeface="Arial Black" panose="020B0A04020102020204" pitchFamily="34" charset="0"/>
              </a:rPr>
              <a:t>Door een andere teksthoogte te kiezen en voor het bovenste field een onderstreepte tekst te maken krijg je een kopje voor bij je detail.</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Tree>
    <p:extLst>
      <p:ext uri="{BB962C8B-B14F-4D97-AF65-F5344CB8AC3E}">
        <p14:creationId xmlns:p14="http://schemas.microsoft.com/office/powerpoint/2010/main" val="4220454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828487"/>
            <a:ext cx="7886700" cy="1325563"/>
          </a:xfrm>
          <a:noFill/>
        </p:spPr>
        <p:txBody>
          <a:bodyPr>
            <a:normAutofit/>
          </a:bodyPr>
          <a:lstStyle/>
          <a:p>
            <a:pPr algn="ctr"/>
            <a:r>
              <a:rPr lang="nl-NL" sz="2800" dirty="0" err="1">
                <a:latin typeface="Arial Black" panose="020B0A04020102020204" pitchFamily="34" charset="0"/>
              </a:rPr>
              <a:t>Composite</a:t>
            </a:r>
            <a:r>
              <a:rPr lang="nl-NL" sz="2800" dirty="0">
                <a:latin typeface="Arial Black" panose="020B0A04020102020204" pitchFamily="34" charset="0"/>
              </a:rPr>
              <a:t> curve</a:t>
            </a:r>
          </a:p>
        </p:txBody>
      </p:sp>
      <p:sp>
        <p:nvSpPr>
          <p:cNvPr id="4" name="Tijdelijke aanduiding voor inhoud 3"/>
          <p:cNvSpPr>
            <a:spLocks noGrp="1"/>
          </p:cNvSpPr>
          <p:nvPr>
            <p:ph idx="1"/>
          </p:nvPr>
        </p:nvSpPr>
        <p:spPr>
          <a:xfrm>
            <a:off x="6308521" y="1687146"/>
            <a:ext cx="4555222" cy="5170852"/>
          </a:xfrm>
          <a:noFill/>
        </p:spPr>
        <p:txBody>
          <a:bodyPr>
            <a:normAutofit/>
          </a:bodyPr>
          <a:lstStyle/>
          <a:p>
            <a:pPr marL="0" indent="0">
              <a:buNone/>
            </a:pPr>
            <a:r>
              <a:rPr lang="nl-NL" sz="1600" dirty="0" err="1">
                <a:latin typeface="Arial Black" panose="020B0A04020102020204" pitchFamily="34" charset="0"/>
              </a:rPr>
              <a:t>Composite</a:t>
            </a:r>
            <a:r>
              <a:rPr lang="nl-NL" sz="1600" dirty="0">
                <a:latin typeface="Arial Black" panose="020B0A04020102020204" pitchFamily="34" charset="0"/>
              </a:rPr>
              <a:t> curve is ‘Smartline PLUS’.</a:t>
            </a:r>
          </a:p>
          <a:p>
            <a:pPr marL="0" indent="0">
              <a:buNone/>
            </a:pPr>
            <a:r>
              <a:rPr lang="nl-NL" sz="1600" dirty="0">
                <a:latin typeface="Arial Black" panose="020B0A04020102020204" pitchFamily="34" charset="0"/>
              </a:rPr>
              <a:t>Naast het tekenen van lijnen en bogen zoals bij </a:t>
            </a:r>
            <a:r>
              <a:rPr lang="nl-NL" sz="1600" dirty="0" err="1">
                <a:latin typeface="Arial Black" panose="020B0A04020102020204" pitchFamily="34" charset="0"/>
              </a:rPr>
              <a:t>Place</a:t>
            </a:r>
            <a:r>
              <a:rPr lang="nl-NL" sz="1600" dirty="0">
                <a:latin typeface="Arial Black" panose="020B0A04020102020204" pitchFamily="34" charset="0"/>
              </a:rPr>
              <a:t> Smartline, kun je ook ‘</a:t>
            </a:r>
            <a:r>
              <a:rPr lang="nl-NL" sz="1600" dirty="0" err="1">
                <a:latin typeface="Arial Black" panose="020B0A04020102020204" pitchFamily="34" charset="0"/>
              </a:rPr>
              <a:t>Arcs</a:t>
            </a:r>
            <a:r>
              <a:rPr lang="nl-NL" sz="1600" dirty="0">
                <a:latin typeface="Arial Black" panose="020B0A04020102020204" pitchFamily="34" charset="0"/>
              </a:rPr>
              <a:t> </a:t>
            </a:r>
            <a:r>
              <a:rPr lang="nl-NL" sz="1600" dirty="0" err="1">
                <a:latin typeface="Arial Black" panose="020B0A04020102020204" pitchFamily="34" charset="0"/>
              </a:rPr>
              <a:t>by</a:t>
            </a:r>
            <a:r>
              <a:rPr lang="nl-NL" sz="1600" dirty="0">
                <a:latin typeface="Arial Black" panose="020B0A04020102020204" pitchFamily="34" charset="0"/>
              </a:rPr>
              <a:t> </a:t>
            </a:r>
            <a:r>
              <a:rPr lang="nl-NL" sz="1600" dirty="0" err="1">
                <a:latin typeface="Arial Black" panose="020B0A04020102020204" pitchFamily="34" charset="0"/>
              </a:rPr>
              <a:t>Edge</a:t>
            </a:r>
            <a:r>
              <a:rPr lang="nl-NL" sz="1600" dirty="0">
                <a:latin typeface="Arial Black" panose="020B0A04020102020204" pitchFamily="34" charset="0"/>
              </a:rPr>
              <a:t>’ tekenen.</a:t>
            </a:r>
          </a:p>
          <a:p>
            <a:pPr marL="0" indent="0">
              <a:buNone/>
            </a:pPr>
            <a:r>
              <a:rPr lang="nl-NL" sz="1600" dirty="0">
                <a:latin typeface="Arial Black" panose="020B0A04020102020204" pitchFamily="34" charset="0"/>
              </a:rPr>
              <a:t>Het tekenen met die laatste opties resulteert in een vloeiende gebogen vorm vanwege de ‘</a:t>
            </a:r>
            <a:r>
              <a:rPr lang="nl-NL" sz="1600" dirty="0" err="1">
                <a:latin typeface="Arial Black" panose="020B0A04020102020204" pitchFamily="34" charset="0"/>
              </a:rPr>
              <a:t>Smooth</a:t>
            </a:r>
            <a:r>
              <a:rPr lang="nl-NL" sz="1600" dirty="0">
                <a:latin typeface="Arial Black" panose="020B0A04020102020204" pitchFamily="34" charset="0"/>
              </a:rPr>
              <a:t> corners’ optie.</a:t>
            </a:r>
          </a:p>
          <a:p>
            <a:pPr marL="0" indent="0">
              <a:buNone/>
            </a:pPr>
            <a:r>
              <a:rPr lang="nl-NL" sz="1600" dirty="0">
                <a:latin typeface="Arial Black" panose="020B0A04020102020204" pitchFamily="34" charset="0"/>
              </a:rPr>
              <a:t>Het is ook mogelijk om stralen op te geven voor de bogen. Hierdoor krijg je een mooie vorm die vrij gemakkelijk zo te maken is dat je die ook kunt aanleggen met standaard betonbanden.</a:t>
            </a:r>
          </a:p>
        </p:txBody>
      </p:sp>
      <p:pic>
        <p:nvPicPr>
          <p:cNvPr id="6" name="Afbeelding 5">
            <a:extLst>
              <a:ext uri="{FF2B5EF4-FFF2-40B4-BE49-F238E27FC236}">
                <a16:creationId xmlns:a16="http://schemas.microsoft.com/office/drawing/2014/main" id="{9597EFB5-E82C-7242-D063-700970B94495}"/>
              </a:ext>
            </a:extLst>
          </p:cNvPr>
          <p:cNvPicPr>
            <a:picLocks noChangeAspect="1"/>
          </p:cNvPicPr>
          <p:nvPr/>
        </p:nvPicPr>
        <p:blipFill>
          <a:blip r:embed="rId2"/>
          <a:stretch>
            <a:fillRect/>
          </a:stretch>
        </p:blipFill>
        <p:spPr>
          <a:xfrm>
            <a:off x="595616" y="1687146"/>
            <a:ext cx="5607213" cy="5170853"/>
          </a:xfrm>
          <a:prstGeom prst="rect">
            <a:avLst/>
          </a:prstGeom>
        </p:spPr>
      </p:pic>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Tree>
    <p:extLst>
      <p:ext uri="{BB962C8B-B14F-4D97-AF65-F5344CB8AC3E}">
        <p14:creationId xmlns:p14="http://schemas.microsoft.com/office/powerpoint/2010/main" val="103423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828487"/>
            <a:ext cx="7886700" cy="1325563"/>
          </a:xfrm>
          <a:noFill/>
        </p:spPr>
        <p:txBody>
          <a:bodyPr>
            <a:normAutofit/>
          </a:bodyPr>
          <a:lstStyle/>
          <a:p>
            <a:pPr algn="ctr"/>
            <a:r>
              <a:rPr lang="nl-NL" sz="2800" dirty="0">
                <a:latin typeface="Arial Black" panose="020B0A04020102020204" pitchFamily="34" charset="0"/>
              </a:rPr>
              <a:t>Eén maatvoeringstijl voor 2 eenheden</a:t>
            </a:r>
          </a:p>
        </p:txBody>
      </p:sp>
      <p:sp>
        <p:nvSpPr>
          <p:cNvPr id="4" name="Tijdelijke aanduiding voor inhoud 3"/>
          <p:cNvSpPr>
            <a:spLocks noGrp="1"/>
          </p:cNvSpPr>
          <p:nvPr>
            <p:ph idx="1"/>
          </p:nvPr>
        </p:nvSpPr>
        <p:spPr>
          <a:xfrm>
            <a:off x="7145622" y="1824263"/>
            <a:ext cx="4555222" cy="3980880"/>
          </a:xfrm>
          <a:noFill/>
        </p:spPr>
        <p:txBody>
          <a:bodyPr>
            <a:normAutofit/>
          </a:bodyPr>
          <a:lstStyle/>
          <a:p>
            <a:pPr marL="0" indent="0">
              <a:buNone/>
            </a:pPr>
            <a:r>
              <a:rPr lang="nl-NL" sz="1600" dirty="0">
                <a:latin typeface="Arial Black" panose="020B0A04020102020204" pitchFamily="34" charset="0"/>
              </a:rPr>
              <a:t>De maatvoeringstijlen in MicroStation bevatten een optie om het mogelijk te maken om maatvoering zowel in meters als millimeters te plaatsen.</a:t>
            </a:r>
          </a:p>
          <a:p>
            <a:pPr marL="0" indent="0">
              <a:buNone/>
            </a:pPr>
            <a:r>
              <a:rPr lang="nl-NL" sz="1600" dirty="0">
                <a:latin typeface="Arial Black" panose="020B0A04020102020204" pitchFamily="34" charset="0"/>
              </a:rPr>
              <a:t>Niet de optie waarbij je twee maten bij één maatvoering plaatst, maar één waarbij alle maten die kleiner zijn dan een vooraf opgegeven lengte weergegeven worden in mm, terwijl alles groter in meters wordt opgegeven. Deze instelling heet ‘</a:t>
            </a:r>
            <a:r>
              <a:rPr lang="nl-NL" sz="1600" dirty="0" err="1">
                <a:latin typeface="Arial Black" panose="020B0A04020102020204" pitchFamily="34" charset="0"/>
              </a:rPr>
              <a:t>Alternate</a:t>
            </a:r>
            <a:r>
              <a:rPr lang="nl-NL" sz="1600" dirty="0">
                <a:latin typeface="Arial Black" panose="020B0A04020102020204" pitchFamily="34" charset="0"/>
              </a:rPr>
              <a:t> Label’.</a:t>
            </a:r>
          </a:p>
          <a:p>
            <a:pPr marL="0" indent="0">
              <a:buNone/>
            </a:pPr>
            <a:r>
              <a:rPr lang="nl-NL" sz="1600" dirty="0">
                <a:latin typeface="Arial Black" panose="020B0A04020102020204" pitchFamily="34" charset="0"/>
              </a:rPr>
              <a:t>Door het vinkje aan te zetten wordt de knop </a:t>
            </a:r>
            <a:r>
              <a:rPr lang="nl-NL" sz="1600" dirty="0" err="1">
                <a:latin typeface="Arial Black" panose="020B0A04020102020204" pitchFamily="34" charset="0"/>
              </a:rPr>
              <a:t>Settings</a:t>
            </a:r>
            <a:r>
              <a:rPr lang="nl-NL" sz="1600" dirty="0">
                <a:latin typeface="Arial Black" panose="020B0A04020102020204" pitchFamily="34" charset="0"/>
              </a:rPr>
              <a:t> actief:</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7" name="Afbeelding 6">
            <a:extLst>
              <a:ext uri="{FF2B5EF4-FFF2-40B4-BE49-F238E27FC236}">
                <a16:creationId xmlns:a16="http://schemas.microsoft.com/office/drawing/2014/main" id="{910DBF39-33F5-A2F2-CC9A-5DC1332212BE}"/>
              </a:ext>
            </a:extLst>
          </p:cNvPr>
          <p:cNvPicPr>
            <a:picLocks noChangeAspect="1"/>
          </p:cNvPicPr>
          <p:nvPr/>
        </p:nvPicPr>
        <p:blipFill>
          <a:blip r:embed="rId3"/>
          <a:stretch>
            <a:fillRect/>
          </a:stretch>
        </p:blipFill>
        <p:spPr>
          <a:xfrm>
            <a:off x="491156" y="1824263"/>
            <a:ext cx="6522040" cy="5033737"/>
          </a:xfrm>
          <a:prstGeom prst="rect">
            <a:avLst/>
          </a:prstGeom>
        </p:spPr>
      </p:pic>
      <p:pic>
        <p:nvPicPr>
          <p:cNvPr id="11" name="Afbeelding 10">
            <a:extLst>
              <a:ext uri="{FF2B5EF4-FFF2-40B4-BE49-F238E27FC236}">
                <a16:creationId xmlns:a16="http://schemas.microsoft.com/office/drawing/2014/main" id="{3CF19B12-DF2D-9430-140D-7B03C88492CC}"/>
              </a:ext>
            </a:extLst>
          </p:cNvPr>
          <p:cNvPicPr>
            <a:picLocks noChangeAspect="1"/>
          </p:cNvPicPr>
          <p:nvPr/>
        </p:nvPicPr>
        <p:blipFill>
          <a:blip r:embed="rId4"/>
          <a:stretch>
            <a:fillRect/>
          </a:stretch>
        </p:blipFill>
        <p:spPr>
          <a:xfrm>
            <a:off x="7155032" y="5328899"/>
            <a:ext cx="3620005" cy="1162212"/>
          </a:xfrm>
          <a:prstGeom prst="rect">
            <a:avLst/>
          </a:prstGeom>
        </p:spPr>
      </p:pic>
    </p:spTree>
    <p:extLst>
      <p:ext uri="{BB962C8B-B14F-4D97-AF65-F5344CB8AC3E}">
        <p14:creationId xmlns:p14="http://schemas.microsoft.com/office/powerpoint/2010/main" val="182422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828487"/>
            <a:ext cx="8375533" cy="1325563"/>
          </a:xfrm>
          <a:noFill/>
        </p:spPr>
        <p:txBody>
          <a:bodyPr>
            <a:normAutofit/>
          </a:bodyPr>
          <a:lstStyle/>
          <a:p>
            <a:pPr algn="ctr"/>
            <a:r>
              <a:rPr lang="nl-NL" sz="2800" dirty="0">
                <a:latin typeface="Arial Black" panose="020B0A04020102020204" pitchFamily="34" charset="0"/>
              </a:rPr>
              <a:t>Eén maatvoeringstijl voor 2 eenheden (1)</a:t>
            </a:r>
          </a:p>
        </p:txBody>
      </p:sp>
      <p:sp>
        <p:nvSpPr>
          <p:cNvPr id="4" name="Tijdelijke aanduiding voor inhoud 3"/>
          <p:cNvSpPr>
            <a:spLocks noGrp="1"/>
          </p:cNvSpPr>
          <p:nvPr>
            <p:ph idx="1"/>
          </p:nvPr>
        </p:nvSpPr>
        <p:spPr>
          <a:xfrm>
            <a:off x="1908233" y="3149724"/>
            <a:ext cx="9792611" cy="639875"/>
          </a:xfrm>
          <a:noFill/>
        </p:spPr>
        <p:txBody>
          <a:bodyPr>
            <a:normAutofit fontScale="92500" lnSpcReduction="10000"/>
          </a:bodyPr>
          <a:lstStyle/>
          <a:p>
            <a:pPr marL="0" indent="0">
              <a:buNone/>
            </a:pPr>
            <a:r>
              <a:rPr lang="nl-NL" sz="1700" dirty="0">
                <a:latin typeface="Arial Black" panose="020B0A04020102020204" pitchFamily="34" charset="0"/>
              </a:rPr>
              <a:t>Na ‘</a:t>
            </a:r>
            <a:r>
              <a:rPr lang="nl-NL" sz="1700" dirty="0" err="1">
                <a:latin typeface="Arial Black" panose="020B0A04020102020204" pitchFamily="34" charset="0"/>
              </a:rPr>
              <a:t>If</a:t>
            </a:r>
            <a:r>
              <a:rPr lang="nl-NL" sz="1700" dirty="0">
                <a:latin typeface="Arial Black" panose="020B0A04020102020204" pitchFamily="34" charset="0"/>
              </a:rPr>
              <a:t> </a:t>
            </a:r>
            <a:r>
              <a:rPr lang="nl-NL" sz="1700" dirty="0" err="1">
                <a:latin typeface="Arial Black" panose="020B0A04020102020204" pitchFamily="34" charset="0"/>
              </a:rPr>
              <a:t>distance</a:t>
            </a:r>
            <a:r>
              <a:rPr lang="nl-NL" sz="1700" dirty="0">
                <a:latin typeface="Arial Black" panose="020B0A04020102020204" pitchFamily="34" charset="0"/>
              </a:rPr>
              <a:t> is’ kun je kiezen voor:</a:t>
            </a:r>
          </a:p>
          <a:p>
            <a:pPr marL="0" indent="0">
              <a:buNone/>
            </a:pPr>
            <a:r>
              <a:rPr lang="nl-NL" sz="1600" dirty="0">
                <a:latin typeface="Arial Black" panose="020B0A04020102020204" pitchFamily="34" charset="0"/>
              </a:rPr>
              <a:t>				 </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11" name="Afbeelding 10">
            <a:extLst>
              <a:ext uri="{FF2B5EF4-FFF2-40B4-BE49-F238E27FC236}">
                <a16:creationId xmlns:a16="http://schemas.microsoft.com/office/drawing/2014/main" id="{3CF19B12-DF2D-9430-140D-7B03C88492CC}"/>
              </a:ext>
            </a:extLst>
          </p:cNvPr>
          <p:cNvPicPr>
            <a:picLocks noChangeAspect="1"/>
          </p:cNvPicPr>
          <p:nvPr/>
        </p:nvPicPr>
        <p:blipFill>
          <a:blip r:embed="rId3"/>
          <a:stretch>
            <a:fillRect/>
          </a:stretch>
        </p:blipFill>
        <p:spPr>
          <a:xfrm>
            <a:off x="2264251" y="1906190"/>
            <a:ext cx="3620005" cy="1162212"/>
          </a:xfrm>
          <a:prstGeom prst="rect">
            <a:avLst/>
          </a:prstGeom>
        </p:spPr>
      </p:pic>
      <p:pic>
        <p:nvPicPr>
          <p:cNvPr id="6" name="Afbeelding 5">
            <a:extLst>
              <a:ext uri="{FF2B5EF4-FFF2-40B4-BE49-F238E27FC236}">
                <a16:creationId xmlns:a16="http://schemas.microsoft.com/office/drawing/2014/main" id="{C32C3898-C006-7C5D-B333-04E36AE6AAD2}"/>
              </a:ext>
            </a:extLst>
          </p:cNvPr>
          <p:cNvPicPr>
            <a:picLocks noChangeAspect="1"/>
          </p:cNvPicPr>
          <p:nvPr/>
        </p:nvPicPr>
        <p:blipFill>
          <a:blip r:embed="rId4"/>
          <a:stretch>
            <a:fillRect/>
          </a:stretch>
        </p:blipFill>
        <p:spPr>
          <a:xfrm>
            <a:off x="2264251" y="3483123"/>
            <a:ext cx="3619048" cy="1161905"/>
          </a:xfrm>
          <a:prstGeom prst="rect">
            <a:avLst/>
          </a:prstGeom>
        </p:spPr>
      </p:pic>
      <p:sp>
        <p:nvSpPr>
          <p:cNvPr id="9" name="Rechthoek 8">
            <a:extLst>
              <a:ext uri="{FF2B5EF4-FFF2-40B4-BE49-F238E27FC236}">
                <a16:creationId xmlns:a16="http://schemas.microsoft.com/office/drawing/2014/main" id="{237C355B-6B34-584F-A860-D882BC4E3A91}"/>
              </a:ext>
            </a:extLst>
          </p:cNvPr>
          <p:cNvSpPr/>
          <p:nvPr/>
        </p:nvSpPr>
        <p:spPr>
          <a:xfrm>
            <a:off x="6283354" y="3313651"/>
            <a:ext cx="2759978" cy="10772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a:p>
        </p:txBody>
      </p:sp>
      <p:sp>
        <p:nvSpPr>
          <p:cNvPr id="8" name="Tekstvak 7">
            <a:extLst>
              <a:ext uri="{FF2B5EF4-FFF2-40B4-BE49-F238E27FC236}">
                <a16:creationId xmlns:a16="http://schemas.microsoft.com/office/drawing/2014/main" id="{89867407-F853-0239-C16E-52F464B30A27}"/>
              </a:ext>
            </a:extLst>
          </p:cNvPr>
          <p:cNvSpPr txBox="1"/>
          <p:nvPr/>
        </p:nvSpPr>
        <p:spPr>
          <a:xfrm>
            <a:off x="6283354" y="3313651"/>
            <a:ext cx="4366890" cy="1077218"/>
          </a:xfrm>
          <a:prstGeom prst="rect">
            <a:avLst/>
          </a:prstGeom>
          <a:noFill/>
        </p:spPr>
        <p:txBody>
          <a:bodyPr wrap="square" rtlCol="0">
            <a:spAutoFit/>
          </a:bodyPr>
          <a:lstStyle/>
          <a:p>
            <a:r>
              <a:rPr lang="nl-NL" sz="1600" dirty="0">
                <a:latin typeface="Arial Black" panose="020B0A04020102020204" pitchFamily="34" charset="0"/>
              </a:rPr>
              <a:t>&lt;   Kleiner dan</a:t>
            </a:r>
          </a:p>
          <a:p>
            <a:r>
              <a:rPr lang="nl-NL" sz="1600" dirty="0">
                <a:latin typeface="Arial Black" panose="020B0A04020102020204" pitchFamily="34" charset="0"/>
              </a:rPr>
              <a:t>&gt;   Groter dan</a:t>
            </a:r>
          </a:p>
          <a:p>
            <a:r>
              <a:rPr lang="nl-NL" sz="1600" dirty="0">
                <a:latin typeface="Arial Black" panose="020B0A04020102020204" pitchFamily="34" charset="0"/>
              </a:rPr>
              <a:t>&lt;= Kleiner of gelijk aan</a:t>
            </a:r>
          </a:p>
          <a:p>
            <a:r>
              <a:rPr lang="nl-NL" sz="1600" dirty="0">
                <a:latin typeface="Arial Black" panose="020B0A04020102020204" pitchFamily="34" charset="0"/>
              </a:rPr>
              <a:t>&gt;= Groter of gelijk aan</a:t>
            </a:r>
          </a:p>
        </p:txBody>
      </p:sp>
      <p:sp>
        <p:nvSpPr>
          <p:cNvPr id="10" name="Tekstvak 9">
            <a:extLst>
              <a:ext uri="{FF2B5EF4-FFF2-40B4-BE49-F238E27FC236}">
                <a16:creationId xmlns:a16="http://schemas.microsoft.com/office/drawing/2014/main" id="{575BC861-5D6E-9DF1-77A6-4331CE2FDDC9}"/>
              </a:ext>
            </a:extLst>
          </p:cNvPr>
          <p:cNvSpPr txBox="1"/>
          <p:nvPr/>
        </p:nvSpPr>
        <p:spPr>
          <a:xfrm>
            <a:off x="2030135" y="4848837"/>
            <a:ext cx="7793373" cy="1077218"/>
          </a:xfrm>
          <a:prstGeom prst="rect">
            <a:avLst/>
          </a:prstGeom>
          <a:noFill/>
        </p:spPr>
        <p:txBody>
          <a:bodyPr wrap="square" rtlCol="0">
            <a:spAutoFit/>
          </a:bodyPr>
          <a:lstStyle/>
          <a:p>
            <a:r>
              <a:rPr lang="nl-NL" sz="1600" dirty="0">
                <a:latin typeface="Arial Black" panose="020B0A04020102020204" pitchFamily="34" charset="0"/>
              </a:rPr>
              <a:t>In dit geval betekent dat, dat als de gemeten afstand kleiner is dan 1 Master Unit (1 meter) een ‘</a:t>
            </a:r>
            <a:r>
              <a:rPr lang="nl-NL" sz="1600" dirty="0" err="1">
                <a:latin typeface="Arial Black" panose="020B0A04020102020204" pitchFamily="34" charset="0"/>
              </a:rPr>
              <a:t>Accuracy</a:t>
            </a:r>
            <a:r>
              <a:rPr lang="nl-NL" sz="1600" dirty="0">
                <a:latin typeface="Arial Black" panose="020B0A04020102020204" pitchFamily="34" charset="0"/>
              </a:rPr>
              <a:t>’ (aantal cijfers achter de komma) van →</a:t>
            </a:r>
          </a:p>
          <a:p>
            <a:r>
              <a:rPr lang="nl-NL" sz="1600" dirty="0">
                <a:latin typeface="Arial Black" panose="020B0A04020102020204" pitchFamily="34" charset="0"/>
              </a:rPr>
              <a:t>En een Label Format: </a:t>
            </a:r>
          </a:p>
        </p:txBody>
      </p:sp>
      <p:pic>
        <p:nvPicPr>
          <p:cNvPr id="13" name="Afbeelding 12">
            <a:extLst>
              <a:ext uri="{FF2B5EF4-FFF2-40B4-BE49-F238E27FC236}">
                <a16:creationId xmlns:a16="http://schemas.microsoft.com/office/drawing/2014/main" id="{5727DE07-DE25-907B-3512-2FC0048A4C4E}"/>
              </a:ext>
            </a:extLst>
          </p:cNvPr>
          <p:cNvPicPr>
            <a:picLocks noChangeAspect="1"/>
          </p:cNvPicPr>
          <p:nvPr/>
        </p:nvPicPr>
        <p:blipFill>
          <a:blip r:embed="rId5"/>
          <a:stretch>
            <a:fillRect/>
          </a:stretch>
        </p:blipFill>
        <p:spPr>
          <a:xfrm>
            <a:off x="9927749" y="2660263"/>
            <a:ext cx="1152686" cy="4210638"/>
          </a:xfrm>
          <a:prstGeom prst="rect">
            <a:avLst/>
          </a:prstGeom>
        </p:spPr>
      </p:pic>
      <p:pic>
        <p:nvPicPr>
          <p:cNvPr id="15" name="Afbeelding 14">
            <a:extLst>
              <a:ext uri="{FF2B5EF4-FFF2-40B4-BE49-F238E27FC236}">
                <a16:creationId xmlns:a16="http://schemas.microsoft.com/office/drawing/2014/main" id="{B216EE27-A8A3-3B97-3001-CB60E084A4F1}"/>
              </a:ext>
            </a:extLst>
          </p:cNvPr>
          <p:cNvPicPr>
            <a:picLocks noChangeAspect="1"/>
          </p:cNvPicPr>
          <p:nvPr/>
        </p:nvPicPr>
        <p:blipFill>
          <a:blip r:embed="rId6"/>
          <a:stretch>
            <a:fillRect/>
          </a:stretch>
        </p:blipFill>
        <p:spPr>
          <a:xfrm>
            <a:off x="4486084" y="5556268"/>
            <a:ext cx="1228896" cy="1314633"/>
          </a:xfrm>
          <a:prstGeom prst="rect">
            <a:avLst/>
          </a:prstGeom>
        </p:spPr>
      </p:pic>
      <p:sp>
        <p:nvSpPr>
          <p:cNvPr id="18" name="Tekstvak 17">
            <a:extLst>
              <a:ext uri="{FF2B5EF4-FFF2-40B4-BE49-F238E27FC236}">
                <a16:creationId xmlns:a16="http://schemas.microsoft.com/office/drawing/2014/main" id="{3B1385BC-4E6A-B816-16FE-25C6235B8247}"/>
              </a:ext>
            </a:extLst>
          </p:cNvPr>
          <p:cNvSpPr txBox="1"/>
          <p:nvPr/>
        </p:nvSpPr>
        <p:spPr>
          <a:xfrm>
            <a:off x="5888487" y="5577912"/>
            <a:ext cx="3875174" cy="1077218"/>
          </a:xfrm>
          <a:prstGeom prst="rect">
            <a:avLst/>
          </a:prstGeom>
          <a:noFill/>
        </p:spPr>
        <p:txBody>
          <a:bodyPr wrap="square" rtlCol="0">
            <a:spAutoFit/>
          </a:bodyPr>
          <a:lstStyle/>
          <a:p>
            <a:r>
              <a:rPr lang="nl-NL" sz="1600" dirty="0">
                <a:latin typeface="Arial Black" panose="020B0A04020102020204" pitchFamily="34" charset="0"/>
              </a:rPr>
              <a:t>MU = Master unit (meter)</a:t>
            </a:r>
          </a:p>
          <a:p>
            <a:r>
              <a:rPr lang="nl-NL" sz="1600" dirty="0">
                <a:latin typeface="Arial Black" panose="020B0A04020102020204" pitchFamily="34" charset="0"/>
              </a:rPr>
              <a:t>SU = Sub unit (mm)</a:t>
            </a:r>
          </a:p>
          <a:p>
            <a:r>
              <a:rPr lang="nl-NL" sz="1600" dirty="0">
                <a:latin typeface="Arial Black" panose="020B0A04020102020204" pitchFamily="34" charset="0"/>
              </a:rPr>
              <a:t>Als er label staat dan wordt de eenheid erachter vermeld.</a:t>
            </a:r>
          </a:p>
        </p:txBody>
      </p:sp>
    </p:spTree>
    <p:extLst>
      <p:ext uri="{BB962C8B-B14F-4D97-AF65-F5344CB8AC3E}">
        <p14:creationId xmlns:p14="http://schemas.microsoft.com/office/powerpoint/2010/main" val="3889350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828487"/>
            <a:ext cx="8375533" cy="1325563"/>
          </a:xfrm>
          <a:noFill/>
        </p:spPr>
        <p:txBody>
          <a:bodyPr>
            <a:normAutofit/>
          </a:bodyPr>
          <a:lstStyle/>
          <a:p>
            <a:pPr algn="ctr"/>
            <a:r>
              <a:rPr lang="nl-NL" sz="2800" dirty="0">
                <a:latin typeface="Arial Black" panose="020B0A04020102020204" pitchFamily="34" charset="0"/>
              </a:rPr>
              <a:t>Eén maatvoeringstijl voor 2 eenheden (2)</a:t>
            </a:r>
          </a:p>
        </p:txBody>
      </p:sp>
      <p:sp>
        <p:nvSpPr>
          <p:cNvPr id="4" name="Tijdelijke aanduiding voor inhoud 3"/>
          <p:cNvSpPr>
            <a:spLocks noGrp="1"/>
          </p:cNvSpPr>
          <p:nvPr>
            <p:ph idx="1"/>
          </p:nvPr>
        </p:nvSpPr>
        <p:spPr>
          <a:xfrm>
            <a:off x="1199693" y="2268880"/>
            <a:ext cx="9792611" cy="947995"/>
          </a:xfrm>
          <a:noFill/>
        </p:spPr>
        <p:txBody>
          <a:bodyPr>
            <a:normAutofit/>
          </a:bodyPr>
          <a:lstStyle/>
          <a:p>
            <a:pPr marL="0" indent="0">
              <a:buNone/>
            </a:pPr>
            <a:r>
              <a:rPr lang="nl-NL" sz="1700" dirty="0">
                <a:latin typeface="Arial Black" panose="020B0A04020102020204" pitchFamily="34" charset="0"/>
              </a:rPr>
              <a:t>Hierdoor kun je met één en dezelfde maatvoeringstijl een maat plaatsen bij een detail in millimeters en bij andere onderdelen van de tekening in meters.</a:t>
            </a:r>
          </a:p>
          <a:p>
            <a:pPr marL="0" indent="0">
              <a:buNone/>
            </a:pPr>
            <a:r>
              <a:rPr lang="nl-NL" sz="1600" dirty="0">
                <a:latin typeface="Arial Black" panose="020B0A04020102020204" pitchFamily="34" charset="0"/>
              </a:rPr>
              <a:t>				 </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7" name="Afbeelding 6">
            <a:extLst>
              <a:ext uri="{FF2B5EF4-FFF2-40B4-BE49-F238E27FC236}">
                <a16:creationId xmlns:a16="http://schemas.microsoft.com/office/drawing/2014/main" id="{03402548-69CE-E1E8-51A4-5FC4587BC281}"/>
              </a:ext>
            </a:extLst>
          </p:cNvPr>
          <p:cNvPicPr>
            <a:picLocks noChangeAspect="1"/>
          </p:cNvPicPr>
          <p:nvPr/>
        </p:nvPicPr>
        <p:blipFill>
          <a:blip r:embed="rId3"/>
          <a:stretch>
            <a:fillRect/>
          </a:stretch>
        </p:blipFill>
        <p:spPr>
          <a:xfrm>
            <a:off x="1908233" y="3117920"/>
            <a:ext cx="8610029" cy="3493526"/>
          </a:xfrm>
          <a:prstGeom prst="rect">
            <a:avLst/>
          </a:prstGeom>
        </p:spPr>
      </p:pic>
    </p:spTree>
    <p:extLst>
      <p:ext uri="{BB962C8B-B14F-4D97-AF65-F5344CB8AC3E}">
        <p14:creationId xmlns:p14="http://schemas.microsoft.com/office/powerpoint/2010/main" val="71546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1320885"/>
            <a:ext cx="8375533" cy="947995"/>
          </a:xfrm>
          <a:noFill/>
        </p:spPr>
        <p:txBody>
          <a:bodyPr>
            <a:normAutofit/>
          </a:bodyPr>
          <a:lstStyle/>
          <a:p>
            <a:pPr algn="ctr"/>
            <a:r>
              <a:rPr lang="nl-NL" sz="2800" dirty="0">
                <a:latin typeface="Arial Black" panose="020B0A04020102020204" pitchFamily="34" charset="0"/>
              </a:rPr>
              <a:t>Facet curve</a:t>
            </a:r>
          </a:p>
        </p:txBody>
      </p:sp>
      <p:sp>
        <p:nvSpPr>
          <p:cNvPr id="4" name="Tijdelijke aanduiding voor inhoud 3"/>
          <p:cNvSpPr>
            <a:spLocks noGrp="1"/>
          </p:cNvSpPr>
          <p:nvPr>
            <p:ph idx="1"/>
          </p:nvPr>
        </p:nvSpPr>
        <p:spPr>
          <a:xfrm>
            <a:off x="1199693" y="2268880"/>
            <a:ext cx="9792611" cy="3268235"/>
          </a:xfrm>
          <a:noFill/>
        </p:spPr>
        <p:txBody>
          <a:bodyPr>
            <a:normAutofit/>
          </a:bodyPr>
          <a:lstStyle/>
          <a:p>
            <a:pPr marL="0" indent="0">
              <a:buNone/>
            </a:pPr>
            <a:r>
              <a:rPr lang="nl-NL" sz="1700" dirty="0">
                <a:latin typeface="Arial Black" panose="020B0A04020102020204" pitchFamily="34" charset="0"/>
              </a:rPr>
              <a:t>Met de functie ‘Facet curve’ kun je curves omzetten naar:</a:t>
            </a:r>
          </a:p>
          <a:p>
            <a:endParaRPr lang="nl-NL" sz="1700" dirty="0">
              <a:latin typeface="Arial Black" panose="020B0A04020102020204" pitchFamily="34" charset="0"/>
            </a:endParaRPr>
          </a:p>
          <a:p>
            <a:pPr marL="0" indent="0">
              <a:buNone/>
            </a:pPr>
            <a:r>
              <a:rPr lang="nl-NL" sz="1600" dirty="0">
                <a:latin typeface="Arial Black" panose="020B0A04020102020204" pitchFamily="34" charset="0"/>
              </a:rPr>
              <a:t>				 </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6" name="Afbeelding 5">
            <a:extLst>
              <a:ext uri="{FF2B5EF4-FFF2-40B4-BE49-F238E27FC236}">
                <a16:creationId xmlns:a16="http://schemas.microsoft.com/office/drawing/2014/main" id="{069E82B0-3C96-8046-4BAF-E066860FA900}"/>
              </a:ext>
            </a:extLst>
          </p:cNvPr>
          <p:cNvPicPr>
            <a:picLocks noChangeAspect="1"/>
          </p:cNvPicPr>
          <p:nvPr/>
        </p:nvPicPr>
        <p:blipFill>
          <a:blip r:embed="rId3"/>
          <a:stretch>
            <a:fillRect/>
          </a:stretch>
        </p:blipFill>
        <p:spPr>
          <a:xfrm>
            <a:off x="1285714" y="2652604"/>
            <a:ext cx="2305372" cy="1552792"/>
          </a:xfrm>
          <a:prstGeom prst="rect">
            <a:avLst/>
          </a:prstGeom>
        </p:spPr>
      </p:pic>
      <p:sp>
        <p:nvSpPr>
          <p:cNvPr id="8" name="Tekstvak 7">
            <a:extLst>
              <a:ext uri="{FF2B5EF4-FFF2-40B4-BE49-F238E27FC236}">
                <a16:creationId xmlns:a16="http://schemas.microsoft.com/office/drawing/2014/main" id="{15FBA04E-3575-2056-933D-D82BEE2C9165}"/>
              </a:ext>
            </a:extLst>
          </p:cNvPr>
          <p:cNvSpPr txBox="1"/>
          <p:nvPr/>
        </p:nvSpPr>
        <p:spPr>
          <a:xfrm>
            <a:off x="3808601" y="2642532"/>
            <a:ext cx="7684315" cy="2308324"/>
          </a:xfrm>
          <a:prstGeom prst="rect">
            <a:avLst/>
          </a:prstGeom>
          <a:noFill/>
        </p:spPr>
        <p:txBody>
          <a:bodyPr wrap="square" rtlCol="0">
            <a:spAutoFit/>
          </a:bodyPr>
          <a:lstStyle/>
          <a:p>
            <a:pPr marL="285750" indent="-285750">
              <a:buFont typeface="Arial" panose="020B0604020202020204" pitchFamily="34" charset="0"/>
              <a:buChar char="•"/>
            </a:pPr>
            <a:r>
              <a:rPr lang="nl-NL" sz="1600" dirty="0">
                <a:latin typeface="Arial Black" panose="020B0A04020102020204" pitchFamily="34" charset="0"/>
              </a:rPr>
              <a:t>Linestring</a:t>
            </a:r>
          </a:p>
          <a:p>
            <a:pPr marL="285750" indent="-285750">
              <a:buFont typeface="Arial" panose="020B0604020202020204" pitchFamily="34" charset="0"/>
              <a:buChar char="•"/>
            </a:pPr>
            <a:r>
              <a:rPr lang="nl-NL" sz="1600" dirty="0">
                <a:latin typeface="Arial Black" panose="020B0A04020102020204" pitchFamily="34" charset="0"/>
              </a:rPr>
              <a:t>Lines</a:t>
            </a:r>
          </a:p>
          <a:p>
            <a:pPr marL="285750" indent="-285750">
              <a:buFont typeface="Arial" panose="020B0604020202020204" pitchFamily="34" charset="0"/>
              <a:buChar char="•"/>
            </a:pPr>
            <a:r>
              <a:rPr lang="nl-NL" sz="1600" dirty="0">
                <a:latin typeface="Arial Black" panose="020B0A04020102020204" pitchFamily="34" charset="0"/>
              </a:rPr>
              <a:t>Stream curve</a:t>
            </a:r>
          </a:p>
          <a:p>
            <a:pPr marL="285750" indent="-285750">
              <a:buFont typeface="Arial" panose="020B0604020202020204" pitchFamily="34" charset="0"/>
              <a:buChar char="•"/>
            </a:pPr>
            <a:r>
              <a:rPr lang="nl-NL" sz="1600" dirty="0" err="1">
                <a:latin typeface="Arial Black" panose="020B0A04020102020204" pitchFamily="34" charset="0"/>
              </a:rPr>
              <a:t>Arcs</a:t>
            </a:r>
            <a:r>
              <a:rPr lang="nl-NL" sz="1600" dirty="0">
                <a:latin typeface="Arial Black" panose="020B0A04020102020204" pitchFamily="34" charset="0"/>
              </a:rPr>
              <a:t> </a:t>
            </a:r>
          </a:p>
          <a:p>
            <a:pPr marL="285750" indent="-285750">
              <a:buFont typeface="Arial" panose="020B0604020202020204" pitchFamily="34" charset="0"/>
              <a:buChar char="•"/>
            </a:pPr>
            <a:r>
              <a:rPr lang="nl-NL" sz="1600" dirty="0">
                <a:latin typeface="Arial Black" panose="020B0A04020102020204" pitchFamily="34" charset="0"/>
              </a:rPr>
              <a:t>of Points</a:t>
            </a:r>
          </a:p>
          <a:p>
            <a:r>
              <a:rPr lang="nl-NL" sz="1600" dirty="0">
                <a:latin typeface="Arial Black" panose="020B0A04020102020204" pitchFamily="34" charset="0"/>
              </a:rPr>
              <a:t>Het omgezette element is altijd een benadering van de oorspronkelijke curve, maar door een juiste methode te kiezen kun je de nauwkeurigheid vergroten.</a:t>
            </a:r>
          </a:p>
          <a:p>
            <a:endParaRPr lang="nl-NL" sz="1600" dirty="0">
              <a:latin typeface="Arial Black" panose="020B0A04020102020204" pitchFamily="34" charset="0"/>
            </a:endParaRPr>
          </a:p>
        </p:txBody>
      </p:sp>
      <p:sp>
        <p:nvSpPr>
          <p:cNvPr id="9" name="Tekstvak 8">
            <a:extLst>
              <a:ext uri="{FF2B5EF4-FFF2-40B4-BE49-F238E27FC236}">
                <a16:creationId xmlns:a16="http://schemas.microsoft.com/office/drawing/2014/main" id="{CCBEA405-F895-6C0E-CD17-E31DE491CFDB}"/>
              </a:ext>
            </a:extLst>
          </p:cNvPr>
          <p:cNvSpPr txBox="1"/>
          <p:nvPr/>
        </p:nvSpPr>
        <p:spPr>
          <a:xfrm>
            <a:off x="1908233" y="4658468"/>
            <a:ext cx="7973998" cy="1323439"/>
          </a:xfrm>
          <a:prstGeom prst="rect">
            <a:avLst/>
          </a:prstGeom>
          <a:noFill/>
        </p:spPr>
        <p:txBody>
          <a:bodyPr wrap="square" rtlCol="0">
            <a:spAutoFit/>
          </a:bodyPr>
          <a:lstStyle/>
          <a:p>
            <a:r>
              <a:rPr lang="nl-NL" sz="1600" dirty="0">
                <a:latin typeface="Arial Black" panose="020B0A04020102020204" pitchFamily="34" charset="0"/>
              </a:rPr>
              <a:t>Er zijn verschillende methodes:</a:t>
            </a:r>
          </a:p>
          <a:p>
            <a:pPr marL="285750" indent="-285750">
              <a:buFont typeface="Arial" panose="020B0604020202020204" pitchFamily="34" charset="0"/>
              <a:buChar char="•"/>
            </a:pPr>
            <a:r>
              <a:rPr lang="nl-NL" sz="1600" dirty="0" err="1">
                <a:latin typeface="Arial Black" panose="020B0A04020102020204" pitchFamily="34" charset="0"/>
              </a:rPr>
              <a:t>Equal</a:t>
            </a:r>
            <a:r>
              <a:rPr lang="nl-NL" sz="1600" dirty="0">
                <a:latin typeface="Arial Black" panose="020B0A04020102020204" pitchFamily="34" charset="0"/>
              </a:rPr>
              <a:t> </a:t>
            </a:r>
            <a:r>
              <a:rPr lang="nl-NL" sz="1600" dirty="0" err="1">
                <a:latin typeface="Arial Black" panose="020B0A04020102020204" pitchFamily="34" charset="0"/>
              </a:rPr>
              <a:t>Arc</a:t>
            </a:r>
            <a:r>
              <a:rPr lang="nl-NL" sz="1600" dirty="0">
                <a:latin typeface="Arial Black" panose="020B0A04020102020204" pitchFamily="34" charset="0"/>
              </a:rPr>
              <a:t> </a:t>
            </a:r>
            <a:r>
              <a:rPr lang="nl-NL" sz="1600" dirty="0" err="1">
                <a:latin typeface="Arial Black" panose="020B0A04020102020204" pitchFamily="34" charset="0"/>
              </a:rPr>
              <a:t>length</a:t>
            </a:r>
            <a:r>
              <a:rPr lang="nl-NL" sz="1600" dirty="0">
                <a:latin typeface="Arial Black" panose="020B0A04020102020204" pitchFamily="34" charset="0"/>
              </a:rPr>
              <a:t> → de curve wordt omgezet naar gelijke (boog)-lengtes. Je geeft het aantal booglengtes op. Niet erg nauwkeurig omdat in scherpe bochten net zoveel lengtes zijn als in heel flauwe bochten:</a:t>
            </a:r>
          </a:p>
        </p:txBody>
      </p:sp>
      <p:pic>
        <p:nvPicPr>
          <p:cNvPr id="11" name="Afbeelding 10">
            <a:extLst>
              <a:ext uri="{FF2B5EF4-FFF2-40B4-BE49-F238E27FC236}">
                <a16:creationId xmlns:a16="http://schemas.microsoft.com/office/drawing/2014/main" id="{F27FE285-F06A-35C3-F633-1B85D12AED74}"/>
              </a:ext>
            </a:extLst>
          </p:cNvPr>
          <p:cNvPicPr>
            <a:picLocks noChangeAspect="1"/>
          </p:cNvPicPr>
          <p:nvPr/>
        </p:nvPicPr>
        <p:blipFill>
          <a:blip r:embed="rId4"/>
          <a:stretch>
            <a:fillRect/>
          </a:stretch>
        </p:blipFill>
        <p:spPr>
          <a:xfrm>
            <a:off x="9959177" y="4658468"/>
            <a:ext cx="1533739" cy="952633"/>
          </a:xfrm>
          <a:prstGeom prst="rect">
            <a:avLst/>
          </a:prstGeom>
        </p:spPr>
      </p:pic>
      <p:pic>
        <p:nvPicPr>
          <p:cNvPr id="13" name="Afbeelding 12">
            <a:extLst>
              <a:ext uri="{FF2B5EF4-FFF2-40B4-BE49-F238E27FC236}">
                <a16:creationId xmlns:a16="http://schemas.microsoft.com/office/drawing/2014/main" id="{BD3B6709-34C7-3736-8F20-81A0AF4E8568}"/>
              </a:ext>
            </a:extLst>
          </p:cNvPr>
          <p:cNvPicPr>
            <a:picLocks noChangeAspect="1"/>
          </p:cNvPicPr>
          <p:nvPr/>
        </p:nvPicPr>
        <p:blipFill>
          <a:blip r:embed="rId5"/>
          <a:stretch>
            <a:fillRect/>
          </a:stretch>
        </p:blipFill>
        <p:spPr>
          <a:xfrm>
            <a:off x="3506598" y="5693678"/>
            <a:ext cx="4545696" cy="1164322"/>
          </a:xfrm>
          <a:prstGeom prst="rect">
            <a:avLst/>
          </a:prstGeom>
        </p:spPr>
      </p:pic>
    </p:spTree>
    <p:extLst>
      <p:ext uri="{BB962C8B-B14F-4D97-AF65-F5344CB8AC3E}">
        <p14:creationId xmlns:p14="http://schemas.microsoft.com/office/powerpoint/2010/main" val="42846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402619"/>
            <a:ext cx="7886700" cy="1325563"/>
          </a:xfrm>
          <a:noFill/>
        </p:spPr>
        <p:txBody>
          <a:bodyPr>
            <a:normAutofit/>
          </a:bodyPr>
          <a:lstStyle/>
          <a:p>
            <a:pPr algn="ctr"/>
            <a:r>
              <a:rPr lang="nl-NL" sz="2800" dirty="0">
                <a:latin typeface="Arial Black" panose="020B0A04020102020204" pitchFamily="34" charset="0"/>
              </a:rPr>
              <a:t>“Selectieproces”</a:t>
            </a:r>
          </a:p>
        </p:txBody>
      </p:sp>
      <p:sp>
        <p:nvSpPr>
          <p:cNvPr id="4" name="Tijdelijke aanduiding voor inhoud 3"/>
          <p:cNvSpPr>
            <a:spLocks noGrp="1"/>
          </p:cNvSpPr>
          <p:nvPr>
            <p:ph idx="1"/>
          </p:nvPr>
        </p:nvSpPr>
        <p:spPr>
          <a:xfrm>
            <a:off x="2152650" y="3068576"/>
            <a:ext cx="7886700" cy="3565648"/>
          </a:xfrm>
          <a:noFill/>
        </p:spPr>
        <p:txBody>
          <a:bodyPr>
            <a:normAutofit/>
          </a:bodyPr>
          <a:lstStyle/>
          <a:p>
            <a:r>
              <a:rPr lang="nl-NL" sz="2000" dirty="0">
                <a:latin typeface="Arial Black" panose="020B0A04020102020204" pitchFamily="34" charset="0"/>
              </a:rPr>
              <a:t>Niet te veel herhalen van de vorige keren</a:t>
            </a:r>
          </a:p>
          <a:p>
            <a:r>
              <a:rPr lang="nl-NL" sz="2000" dirty="0">
                <a:latin typeface="Arial Black" panose="020B0A04020102020204" pitchFamily="34" charset="0"/>
              </a:rPr>
              <a:t>Alleen leuke/handige tips</a:t>
            </a:r>
          </a:p>
          <a:p>
            <a:r>
              <a:rPr lang="nl-NL" sz="2000" dirty="0">
                <a:latin typeface="Arial Black" panose="020B0A04020102020204" pitchFamily="34" charset="0"/>
              </a:rPr>
              <a:t>Alleen standaard MicroStation (dus geen macro’s en andere programma’s)</a:t>
            </a:r>
          </a:p>
          <a:p>
            <a:r>
              <a:rPr lang="nl-NL" sz="2000" dirty="0">
                <a:latin typeface="Arial Black" panose="020B0A04020102020204" pitchFamily="34" charset="0"/>
              </a:rPr>
              <a:t>Het wordt steeds lastiger… </a:t>
            </a:r>
          </a:p>
          <a:p>
            <a:pPr marL="0" indent="0">
              <a:buNone/>
            </a:pPr>
            <a:endParaRPr lang="nl-NL" sz="3600" dirty="0">
              <a:latin typeface="Arial Black" panose="020B0A04020102020204" pitchFamily="34" charset="0"/>
            </a:endParaRPr>
          </a:p>
          <a:p>
            <a:pPr marL="0" indent="0" algn="ctr">
              <a:buNone/>
            </a:pPr>
            <a:r>
              <a:rPr lang="nl-NL" sz="3600" dirty="0">
                <a:latin typeface="Arial Black" panose="020B0A04020102020204" pitchFamily="34" charset="0"/>
              </a:rPr>
              <a:t>maar het is gelukt!</a:t>
            </a:r>
          </a:p>
          <a:p>
            <a:pPr marL="0" indent="0" algn="ctr">
              <a:buNone/>
            </a:pPr>
            <a:r>
              <a:rPr lang="nl-NL" sz="2000" dirty="0">
                <a:latin typeface="Arial Black" panose="020B0A04020102020204" pitchFamily="34" charset="0"/>
              </a:rPr>
              <a:t>(Denk ik)</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Tree>
    <p:extLst>
      <p:ext uri="{BB962C8B-B14F-4D97-AF65-F5344CB8AC3E}">
        <p14:creationId xmlns:p14="http://schemas.microsoft.com/office/powerpoint/2010/main" val="2247590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1320885"/>
            <a:ext cx="8375533" cy="947995"/>
          </a:xfrm>
          <a:noFill/>
        </p:spPr>
        <p:txBody>
          <a:bodyPr>
            <a:normAutofit/>
          </a:bodyPr>
          <a:lstStyle/>
          <a:p>
            <a:pPr algn="ctr"/>
            <a:r>
              <a:rPr lang="nl-NL" sz="2800" dirty="0">
                <a:latin typeface="Arial Black" panose="020B0A04020102020204" pitchFamily="34" charset="0"/>
              </a:rPr>
              <a:t>Facet curve (1)</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
        <p:nvSpPr>
          <p:cNvPr id="9" name="Tekstvak 8">
            <a:extLst>
              <a:ext uri="{FF2B5EF4-FFF2-40B4-BE49-F238E27FC236}">
                <a16:creationId xmlns:a16="http://schemas.microsoft.com/office/drawing/2014/main" id="{CCBEA405-F895-6C0E-CD17-E31DE491CFDB}"/>
              </a:ext>
            </a:extLst>
          </p:cNvPr>
          <p:cNvSpPr txBox="1"/>
          <p:nvPr/>
        </p:nvSpPr>
        <p:spPr>
          <a:xfrm>
            <a:off x="1090569" y="1996120"/>
            <a:ext cx="8791662" cy="1077218"/>
          </a:xfrm>
          <a:prstGeom prst="rect">
            <a:avLst/>
          </a:prstGeom>
          <a:noFill/>
        </p:spPr>
        <p:txBody>
          <a:bodyPr wrap="square" rtlCol="0">
            <a:spAutoFit/>
          </a:bodyPr>
          <a:lstStyle/>
          <a:p>
            <a:pPr marL="285750" indent="-285750">
              <a:buFont typeface="Arial" panose="020B0604020202020204" pitchFamily="34" charset="0"/>
              <a:buChar char="•"/>
            </a:pPr>
            <a:r>
              <a:rPr lang="nl-NL" sz="1600" dirty="0" err="1">
                <a:latin typeface="Arial Black" panose="020B0A04020102020204" pitchFamily="34" charset="0"/>
              </a:rPr>
              <a:t>Equal</a:t>
            </a:r>
            <a:r>
              <a:rPr lang="nl-NL" sz="1600" dirty="0">
                <a:latin typeface="Arial Black" panose="020B0A04020102020204" pitchFamily="34" charset="0"/>
              </a:rPr>
              <a:t> </a:t>
            </a:r>
            <a:r>
              <a:rPr lang="nl-NL" sz="1600" dirty="0" err="1">
                <a:latin typeface="Arial Black" panose="020B0A04020102020204" pitchFamily="34" charset="0"/>
              </a:rPr>
              <a:t>Chord</a:t>
            </a:r>
            <a:r>
              <a:rPr lang="nl-NL" sz="1600" dirty="0">
                <a:latin typeface="Arial Black" panose="020B0A04020102020204" pitchFamily="34" charset="0"/>
              </a:rPr>
              <a:t> </a:t>
            </a:r>
            <a:r>
              <a:rPr lang="nl-NL" sz="1600" dirty="0" err="1">
                <a:latin typeface="Arial Black" panose="020B0A04020102020204" pitchFamily="34" charset="0"/>
              </a:rPr>
              <a:t>length</a:t>
            </a:r>
            <a:r>
              <a:rPr lang="nl-NL" sz="1600" dirty="0">
                <a:latin typeface="Arial Black" panose="020B0A04020102020204" pitchFamily="34" charset="0"/>
              </a:rPr>
              <a:t> → de </a:t>
            </a:r>
            <a:r>
              <a:rPr lang="nl-NL" sz="1600" dirty="0" err="1">
                <a:latin typeface="Arial Black" panose="020B0A04020102020204" pitchFamily="34" charset="0"/>
              </a:rPr>
              <a:t>Chord</a:t>
            </a:r>
            <a:r>
              <a:rPr lang="nl-NL" sz="1600" dirty="0">
                <a:latin typeface="Arial Black" panose="020B0A04020102020204" pitchFamily="34" charset="0"/>
              </a:rPr>
              <a:t> (of koorde) wordt verbeeld als:</a:t>
            </a:r>
            <a:br>
              <a:rPr lang="nl-NL" sz="1600" dirty="0">
                <a:latin typeface="Arial Black" panose="020B0A04020102020204" pitchFamily="34" charset="0"/>
              </a:rPr>
            </a:br>
            <a:r>
              <a:rPr lang="nl-NL" sz="1600" dirty="0">
                <a:latin typeface="Arial Black" panose="020B0A04020102020204" pitchFamily="34" charset="0"/>
              </a:rPr>
              <a:t>Als je de curve vervangt door lijnen of een </a:t>
            </a:r>
            <a:r>
              <a:rPr lang="nl-NL" sz="1600" dirty="0" err="1">
                <a:latin typeface="Arial Black" panose="020B0A04020102020204" pitchFamily="34" charset="0"/>
              </a:rPr>
              <a:t>linestring</a:t>
            </a:r>
            <a:r>
              <a:rPr lang="nl-NL" sz="1600" dirty="0">
                <a:latin typeface="Arial Black" panose="020B0A04020102020204" pitchFamily="34" charset="0"/>
              </a:rPr>
              <a:t> met gelijke koorde-lengte dan is dat ook geen heel nauwkeurige benadering. Ook hier geldt dat flauwe bochten net zoveel lijn(</a:t>
            </a:r>
            <a:r>
              <a:rPr lang="nl-NL" sz="1600" dirty="0" err="1">
                <a:latin typeface="Arial Black" panose="020B0A04020102020204" pitchFamily="34" charset="0"/>
              </a:rPr>
              <a:t>stukk</a:t>
            </a:r>
            <a:r>
              <a:rPr lang="nl-NL" sz="1600" dirty="0">
                <a:latin typeface="Arial Black" panose="020B0A04020102020204" pitchFamily="34" charset="0"/>
              </a:rPr>
              <a:t>)en krijgt als scherpe bochten:</a:t>
            </a:r>
          </a:p>
        </p:txBody>
      </p:sp>
      <p:pic>
        <p:nvPicPr>
          <p:cNvPr id="11" name="Afbeelding 10">
            <a:extLst>
              <a:ext uri="{FF2B5EF4-FFF2-40B4-BE49-F238E27FC236}">
                <a16:creationId xmlns:a16="http://schemas.microsoft.com/office/drawing/2014/main" id="{F27FE285-F06A-35C3-F633-1B85D12AED74}"/>
              </a:ext>
            </a:extLst>
          </p:cNvPr>
          <p:cNvPicPr>
            <a:picLocks noChangeAspect="1"/>
          </p:cNvPicPr>
          <p:nvPr/>
        </p:nvPicPr>
        <p:blipFill>
          <a:blip r:embed="rId3"/>
          <a:stretch>
            <a:fillRect/>
          </a:stretch>
        </p:blipFill>
        <p:spPr>
          <a:xfrm>
            <a:off x="536895" y="368252"/>
            <a:ext cx="1533739" cy="952633"/>
          </a:xfrm>
          <a:prstGeom prst="rect">
            <a:avLst/>
          </a:prstGeom>
        </p:spPr>
      </p:pic>
      <p:pic>
        <p:nvPicPr>
          <p:cNvPr id="1026" name="Picture 2" descr="Koorde - Wikipedia">
            <a:extLst>
              <a:ext uri="{FF2B5EF4-FFF2-40B4-BE49-F238E27FC236}">
                <a16:creationId xmlns:a16="http://schemas.microsoft.com/office/drawing/2014/main" id="{CAD27A93-9BD7-E91B-81B2-DBF64047B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8332" y="1996120"/>
            <a:ext cx="1765295" cy="1791448"/>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0A63E91E-A636-E2C9-167F-F9658327C2A4}"/>
              </a:ext>
            </a:extLst>
          </p:cNvPr>
          <p:cNvPicPr>
            <a:picLocks noChangeAspect="1"/>
          </p:cNvPicPr>
          <p:nvPr/>
        </p:nvPicPr>
        <p:blipFill>
          <a:blip r:embed="rId5"/>
          <a:stretch>
            <a:fillRect/>
          </a:stretch>
        </p:blipFill>
        <p:spPr>
          <a:xfrm>
            <a:off x="3085702" y="3140950"/>
            <a:ext cx="4381733" cy="1122326"/>
          </a:xfrm>
          <a:prstGeom prst="rect">
            <a:avLst/>
          </a:prstGeom>
        </p:spPr>
      </p:pic>
      <p:sp>
        <p:nvSpPr>
          <p:cNvPr id="14" name="Tekstvak 13">
            <a:extLst>
              <a:ext uri="{FF2B5EF4-FFF2-40B4-BE49-F238E27FC236}">
                <a16:creationId xmlns:a16="http://schemas.microsoft.com/office/drawing/2014/main" id="{52B33A1B-C519-2149-5478-5898368D4D5B}"/>
              </a:ext>
            </a:extLst>
          </p:cNvPr>
          <p:cNvSpPr txBox="1"/>
          <p:nvPr/>
        </p:nvSpPr>
        <p:spPr>
          <a:xfrm>
            <a:off x="1090569" y="4301088"/>
            <a:ext cx="10423058" cy="584775"/>
          </a:xfrm>
          <a:prstGeom prst="rect">
            <a:avLst/>
          </a:prstGeom>
          <a:noFill/>
        </p:spPr>
        <p:txBody>
          <a:bodyPr wrap="square" rtlCol="0">
            <a:spAutoFit/>
          </a:bodyPr>
          <a:lstStyle/>
          <a:p>
            <a:pPr marL="285750" indent="-285750">
              <a:buFont typeface="Arial" panose="020B0604020202020204" pitchFamily="34" charset="0"/>
              <a:buChar char="•"/>
            </a:pPr>
            <a:r>
              <a:rPr lang="nl-NL" sz="1600" dirty="0" err="1">
                <a:latin typeface="Arial Black" panose="020B0A04020102020204" pitchFamily="34" charset="0"/>
              </a:rPr>
              <a:t>Fixed</a:t>
            </a:r>
            <a:r>
              <a:rPr lang="nl-NL" sz="1600" dirty="0">
                <a:latin typeface="Arial Black" panose="020B0A04020102020204" pitchFamily="34" charset="0"/>
              </a:rPr>
              <a:t> </a:t>
            </a:r>
            <a:r>
              <a:rPr lang="nl-NL" sz="1600" dirty="0" err="1">
                <a:latin typeface="Arial Black" panose="020B0A04020102020204" pitchFamily="34" charset="0"/>
              </a:rPr>
              <a:t>Chord</a:t>
            </a:r>
            <a:r>
              <a:rPr lang="nl-NL" sz="1600" dirty="0">
                <a:latin typeface="Arial Black" panose="020B0A04020102020204" pitchFamily="34" charset="0"/>
              </a:rPr>
              <a:t> </a:t>
            </a:r>
            <a:r>
              <a:rPr lang="nl-NL" sz="1600" dirty="0" err="1">
                <a:latin typeface="Arial Black" panose="020B0A04020102020204" pitchFamily="34" charset="0"/>
              </a:rPr>
              <a:t>length</a:t>
            </a:r>
            <a:r>
              <a:rPr lang="nl-NL" sz="1600" dirty="0">
                <a:latin typeface="Arial Black" panose="020B0A04020102020204" pitchFamily="34" charset="0"/>
              </a:rPr>
              <a:t> → de koorde heeft hier een vaste lengte. Dit geeft al een iets betere benadering:</a:t>
            </a:r>
          </a:p>
        </p:txBody>
      </p:sp>
      <p:pic>
        <p:nvPicPr>
          <p:cNvPr id="16" name="Afbeelding 15">
            <a:extLst>
              <a:ext uri="{FF2B5EF4-FFF2-40B4-BE49-F238E27FC236}">
                <a16:creationId xmlns:a16="http://schemas.microsoft.com/office/drawing/2014/main" id="{4ECC6897-DD40-0B4B-13F4-2814FE232F59}"/>
              </a:ext>
            </a:extLst>
          </p:cNvPr>
          <p:cNvPicPr>
            <a:picLocks noChangeAspect="1"/>
          </p:cNvPicPr>
          <p:nvPr/>
        </p:nvPicPr>
        <p:blipFill>
          <a:blip r:embed="rId6"/>
          <a:stretch>
            <a:fillRect/>
          </a:stretch>
        </p:blipFill>
        <p:spPr>
          <a:xfrm>
            <a:off x="3085702" y="4672561"/>
            <a:ext cx="4487126" cy="2185439"/>
          </a:xfrm>
          <a:prstGeom prst="rect">
            <a:avLst/>
          </a:prstGeom>
        </p:spPr>
      </p:pic>
    </p:spTree>
    <p:extLst>
      <p:ext uri="{BB962C8B-B14F-4D97-AF65-F5344CB8AC3E}">
        <p14:creationId xmlns:p14="http://schemas.microsoft.com/office/powerpoint/2010/main" val="812799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1320885"/>
            <a:ext cx="8375533" cy="947995"/>
          </a:xfrm>
          <a:noFill/>
        </p:spPr>
        <p:txBody>
          <a:bodyPr>
            <a:normAutofit/>
          </a:bodyPr>
          <a:lstStyle/>
          <a:p>
            <a:pPr algn="ctr"/>
            <a:r>
              <a:rPr lang="nl-NL" sz="2800" dirty="0">
                <a:latin typeface="Arial Black" panose="020B0A04020102020204" pitchFamily="34" charset="0"/>
              </a:rPr>
              <a:t>Facet curve (2)</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
        <p:nvSpPr>
          <p:cNvPr id="9" name="Tekstvak 8">
            <a:extLst>
              <a:ext uri="{FF2B5EF4-FFF2-40B4-BE49-F238E27FC236}">
                <a16:creationId xmlns:a16="http://schemas.microsoft.com/office/drawing/2014/main" id="{CCBEA405-F895-6C0E-CD17-E31DE491CFDB}"/>
              </a:ext>
            </a:extLst>
          </p:cNvPr>
          <p:cNvSpPr txBox="1"/>
          <p:nvPr/>
        </p:nvSpPr>
        <p:spPr>
          <a:xfrm>
            <a:off x="1090569" y="1996120"/>
            <a:ext cx="9672506" cy="1077218"/>
          </a:xfrm>
          <a:prstGeom prst="rect">
            <a:avLst/>
          </a:prstGeom>
          <a:noFill/>
        </p:spPr>
        <p:txBody>
          <a:bodyPr wrap="square" rtlCol="0">
            <a:spAutoFit/>
          </a:bodyPr>
          <a:lstStyle/>
          <a:p>
            <a:pPr marL="285750" indent="-285750">
              <a:buFont typeface="Arial" panose="020B0604020202020204" pitchFamily="34" charset="0"/>
              <a:buChar char="•"/>
            </a:pPr>
            <a:r>
              <a:rPr lang="nl-NL" sz="1600" dirty="0">
                <a:latin typeface="Arial Black" panose="020B0A04020102020204" pitchFamily="34" charset="0"/>
              </a:rPr>
              <a:t>Max. </a:t>
            </a:r>
            <a:r>
              <a:rPr lang="nl-NL" sz="1600" dirty="0" err="1">
                <a:latin typeface="Arial Black" panose="020B0A04020102020204" pitchFamily="34" charset="0"/>
              </a:rPr>
              <a:t>Chord</a:t>
            </a:r>
            <a:r>
              <a:rPr lang="nl-NL" sz="1600" dirty="0">
                <a:latin typeface="Arial Black" panose="020B0A04020102020204" pitchFamily="34" charset="0"/>
              </a:rPr>
              <a:t> </a:t>
            </a:r>
            <a:r>
              <a:rPr lang="nl-NL" sz="1600" dirty="0" err="1">
                <a:latin typeface="Arial Black" panose="020B0A04020102020204" pitchFamily="34" charset="0"/>
              </a:rPr>
              <a:t>height</a:t>
            </a:r>
            <a:r>
              <a:rPr lang="nl-NL" sz="1600" dirty="0">
                <a:latin typeface="Arial Black" panose="020B0A04020102020204" pitchFamily="34" charset="0"/>
              </a:rPr>
              <a:t> → de hoogte van de koorde is de maximale afstand tussen het midden van de koorde en de boog. Dit geeft een veel betere benadering omdat als de </a:t>
            </a:r>
            <a:r>
              <a:rPr lang="nl-NL" sz="1600" dirty="0" err="1">
                <a:latin typeface="Arial Black" panose="020B0A04020102020204" pitchFamily="34" charset="0"/>
              </a:rPr>
              <a:t>chord</a:t>
            </a:r>
            <a:r>
              <a:rPr lang="nl-NL" sz="1600" dirty="0">
                <a:latin typeface="Arial Black" panose="020B0A04020102020204" pitchFamily="34" charset="0"/>
              </a:rPr>
              <a:t> </a:t>
            </a:r>
            <a:r>
              <a:rPr lang="nl-NL" sz="1600" dirty="0" err="1">
                <a:latin typeface="Arial Black" panose="020B0A04020102020204" pitchFamily="34" charset="0"/>
              </a:rPr>
              <a:t>height</a:t>
            </a:r>
            <a:r>
              <a:rPr lang="nl-NL" sz="1600" dirty="0">
                <a:latin typeface="Arial Black" panose="020B0A04020102020204" pitchFamily="34" charset="0"/>
              </a:rPr>
              <a:t> te groot wordt, er extra </a:t>
            </a:r>
            <a:r>
              <a:rPr lang="nl-NL" sz="1600" dirty="0" err="1">
                <a:latin typeface="Arial Black" panose="020B0A04020102020204" pitchFamily="34" charset="0"/>
              </a:rPr>
              <a:t>koordes</a:t>
            </a:r>
            <a:r>
              <a:rPr lang="nl-NL" sz="1600" dirty="0">
                <a:latin typeface="Arial Black" panose="020B0A04020102020204" pitchFamily="34" charset="0"/>
              </a:rPr>
              <a:t> bij gemaakt worden. Je ziet dat in de boog meer lijnstukken geplaatst zijn:</a:t>
            </a:r>
          </a:p>
        </p:txBody>
      </p:sp>
      <p:pic>
        <p:nvPicPr>
          <p:cNvPr id="11" name="Afbeelding 10">
            <a:extLst>
              <a:ext uri="{FF2B5EF4-FFF2-40B4-BE49-F238E27FC236}">
                <a16:creationId xmlns:a16="http://schemas.microsoft.com/office/drawing/2014/main" id="{F27FE285-F06A-35C3-F633-1B85D12AED74}"/>
              </a:ext>
            </a:extLst>
          </p:cNvPr>
          <p:cNvPicPr>
            <a:picLocks noChangeAspect="1"/>
          </p:cNvPicPr>
          <p:nvPr/>
        </p:nvPicPr>
        <p:blipFill>
          <a:blip r:embed="rId3"/>
          <a:stretch>
            <a:fillRect/>
          </a:stretch>
        </p:blipFill>
        <p:spPr>
          <a:xfrm>
            <a:off x="536895" y="368252"/>
            <a:ext cx="1533739" cy="952633"/>
          </a:xfrm>
          <a:prstGeom prst="rect">
            <a:avLst/>
          </a:prstGeom>
        </p:spPr>
      </p:pic>
      <p:sp>
        <p:nvSpPr>
          <p:cNvPr id="14" name="Tekstvak 13">
            <a:extLst>
              <a:ext uri="{FF2B5EF4-FFF2-40B4-BE49-F238E27FC236}">
                <a16:creationId xmlns:a16="http://schemas.microsoft.com/office/drawing/2014/main" id="{52B33A1B-C519-2149-5478-5898368D4D5B}"/>
              </a:ext>
            </a:extLst>
          </p:cNvPr>
          <p:cNvSpPr txBox="1"/>
          <p:nvPr/>
        </p:nvSpPr>
        <p:spPr>
          <a:xfrm>
            <a:off x="1090569" y="5325230"/>
            <a:ext cx="10423058" cy="338554"/>
          </a:xfrm>
          <a:prstGeom prst="rect">
            <a:avLst/>
          </a:prstGeom>
          <a:noFill/>
        </p:spPr>
        <p:txBody>
          <a:bodyPr wrap="square" rtlCol="0">
            <a:spAutoFit/>
          </a:bodyPr>
          <a:lstStyle/>
          <a:p>
            <a:pPr marL="285750" indent="-285750">
              <a:buFont typeface="Arial" panose="020B0604020202020204" pitchFamily="34" charset="0"/>
              <a:buChar char="•"/>
            </a:pPr>
            <a:r>
              <a:rPr lang="nl-NL" sz="1600" dirty="0" err="1">
                <a:latin typeface="Arial Black" panose="020B0A04020102020204" pitchFamily="34" charset="0"/>
              </a:rPr>
              <a:t>Equal</a:t>
            </a:r>
            <a:r>
              <a:rPr lang="nl-NL" sz="1600" dirty="0">
                <a:latin typeface="Arial Black" panose="020B0A04020102020204" pitchFamily="34" charset="0"/>
              </a:rPr>
              <a:t> Parameter </a:t>
            </a:r>
            <a:r>
              <a:rPr lang="nl-NL" sz="1600" dirty="0" err="1">
                <a:latin typeface="Arial Black" panose="020B0A04020102020204" pitchFamily="34" charset="0"/>
              </a:rPr>
              <a:t>Length</a:t>
            </a:r>
            <a:r>
              <a:rPr lang="nl-NL" sz="1600" dirty="0">
                <a:latin typeface="Arial Black" panose="020B0A04020102020204" pitchFamily="34" charset="0"/>
              </a:rPr>
              <a:t> → Hierbij lijkt het aantal lijnstukken al beter verdeeld:</a:t>
            </a:r>
          </a:p>
        </p:txBody>
      </p:sp>
      <p:pic>
        <p:nvPicPr>
          <p:cNvPr id="5" name="Afbeelding 4">
            <a:extLst>
              <a:ext uri="{FF2B5EF4-FFF2-40B4-BE49-F238E27FC236}">
                <a16:creationId xmlns:a16="http://schemas.microsoft.com/office/drawing/2014/main" id="{6228BEFC-33DD-80DF-3738-689D4FBA86CD}"/>
              </a:ext>
            </a:extLst>
          </p:cNvPr>
          <p:cNvPicPr>
            <a:picLocks noChangeAspect="1"/>
          </p:cNvPicPr>
          <p:nvPr/>
        </p:nvPicPr>
        <p:blipFill>
          <a:blip r:embed="rId4"/>
          <a:stretch>
            <a:fillRect/>
          </a:stretch>
        </p:blipFill>
        <p:spPr>
          <a:xfrm>
            <a:off x="6207853" y="2796581"/>
            <a:ext cx="5191801" cy="2528649"/>
          </a:xfrm>
          <a:prstGeom prst="rect">
            <a:avLst/>
          </a:prstGeom>
        </p:spPr>
      </p:pic>
      <p:pic>
        <p:nvPicPr>
          <p:cNvPr id="7" name="Afbeelding 6">
            <a:extLst>
              <a:ext uri="{FF2B5EF4-FFF2-40B4-BE49-F238E27FC236}">
                <a16:creationId xmlns:a16="http://schemas.microsoft.com/office/drawing/2014/main" id="{B873FED5-27F3-EC97-8883-64FBA5E62955}"/>
              </a:ext>
            </a:extLst>
          </p:cNvPr>
          <p:cNvPicPr>
            <a:picLocks noChangeAspect="1"/>
          </p:cNvPicPr>
          <p:nvPr/>
        </p:nvPicPr>
        <p:blipFill>
          <a:blip r:embed="rId5"/>
          <a:stretch>
            <a:fillRect/>
          </a:stretch>
        </p:blipFill>
        <p:spPr>
          <a:xfrm>
            <a:off x="2070634" y="5663785"/>
            <a:ext cx="5213879" cy="1194216"/>
          </a:xfrm>
          <a:prstGeom prst="rect">
            <a:avLst/>
          </a:prstGeom>
        </p:spPr>
      </p:pic>
    </p:spTree>
    <p:extLst>
      <p:ext uri="{BB962C8B-B14F-4D97-AF65-F5344CB8AC3E}">
        <p14:creationId xmlns:p14="http://schemas.microsoft.com/office/powerpoint/2010/main" val="385130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1320885"/>
            <a:ext cx="8375533" cy="947995"/>
          </a:xfrm>
          <a:noFill/>
        </p:spPr>
        <p:txBody>
          <a:bodyPr>
            <a:normAutofit/>
          </a:bodyPr>
          <a:lstStyle/>
          <a:p>
            <a:pPr algn="ctr"/>
            <a:r>
              <a:rPr lang="nl-NL" sz="2800" dirty="0">
                <a:latin typeface="Arial Black" panose="020B0A04020102020204" pitchFamily="34" charset="0"/>
              </a:rPr>
              <a:t>Pop-up-menu aanpassen</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
        <p:nvSpPr>
          <p:cNvPr id="9" name="Tekstvak 8">
            <a:extLst>
              <a:ext uri="{FF2B5EF4-FFF2-40B4-BE49-F238E27FC236}">
                <a16:creationId xmlns:a16="http://schemas.microsoft.com/office/drawing/2014/main" id="{CCBEA405-F895-6C0E-CD17-E31DE491CFDB}"/>
              </a:ext>
            </a:extLst>
          </p:cNvPr>
          <p:cNvSpPr txBox="1"/>
          <p:nvPr/>
        </p:nvSpPr>
        <p:spPr>
          <a:xfrm>
            <a:off x="1090569" y="2163899"/>
            <a:ext cx="9672506" cy="3046988"/>
          </a:xfrm>
          <a:prstGeom prst="rect">
            <a:avLst/>
          </a:prstGeom>
          <a:noFill/>
        </p:spPr>
        <p:txBody>
          <a:bodyPr wrap="square" rtlCol="0">
            <a:spAutoFit/>
          </a:bodyPr>
          <a:lstStyle/>
          <a:p>
            <a:r>
              <a:rPr lang="nl-NL" sz="1600" dirty="0">
                <a:latin typeface="Arial Black" panose="020B0A04020102020204" pitchFamily="34" charset="0"/>
              </a:rPr>
              <a:t>Het pop-up-menu of spatiebalkmenu is een snelle manier om veel gebruikte functies direct bij de hand te hebben. Maar de opgenomen functies zijn misschien niet de functies die jij het meeste gebruikt. </a:t>
            </a:r>
          </a:p>
          <a:p>
            <a:r>
              <a:rPr lang="nl-NL" sz="1600" dirty="0">
                <a:latin typeface="Arial Black" panose="020B0A04020102020204" pitchFamily="34" charset="0"/>
              </a:rPr>
              <a:t>Dus we gaan dit menu aanpassen naar je eigen </a:t>
            </a:r>
            <a:r>
              <a:rPr lang="nl-NL" sz="1600" dirty="0" err="1">
                <a:latin typeface="Arial Black" panose="020B0A04020102020204" pitchFamily="34" charset="0"/>
              </a:rPr>
              <a:t>custom</a:t>
            </a:r>
            <a:r>
              <a:rPr lang="nl-NL" sz="1600" dirty="0">
                <a:latin typeface="Arial Black" panose="020B0A04020102020204" pitchFamily="34" charset="0"/>
              </a:rPr>
              <a:t> made menu.</a:t>
            </a:r>
          </a:p>
          <a:p>
            <a:endParaRPr lang="nl-NL" sz="1600" dirty="0">
              <a:latin typeface="Arial Black" panose="020B0A04020102020204" pitchFamily="34" charset="0"/>
            </a:endParaRPr>
          </a:p>
          <a:p>
            <a:pPr marL="342900" indent="-342900">
              <a:buFont typeface="+mj-lt"/>
              <a:buAutoNum type="arabicPeriod"/>
            </a:pPr>
            <a:r>
              <a:rPr lang="nl-NL" sz="1600" dirty="0">
                <a:latin typeface="Arial Black" panose="020B0A04020102020204" pitchFamily="34" charset="0"/>
              </a:rPr>
              <a:t>Ga hiervoor naar het scherm voor </a:t>
            </a:r>
            <a:r>
              <a:rPr lang="nl-NL" sz="1600" dirty="0" err="1">
                <a:latin typeface="Arial Black" panose="020B0A04020102020204" pitchFamily="34" charset="0"/>
              </a:rPr>
              <a:t>Customize</a:t>
            </a:r>
            <a:r>
              <a:rPr lang="nl-NL" sz="1600" dirty="0">
                <a:latin typeface="Arial Black" panose="020B0A04020102020204" pitchFamily="34" charset="0"/>
              </a:rPr>
              <a:t> </a:t>
            </a:r>
            <a:r>
              <a:rPr lang="nl-NL" sz="1600" dirty="0" err="1">
                <a:latin typeface="Arial Black" panose="020B0A04020102020204" pitchFamily="34" charset="0"/>
              </a:rPr>
              <a:t>Ribbon</a:t>
            </a:r>
            <a:r>
              <a:rPr lang="nl-NL" sz="1600" dirty="0">
                <a:latin typeface="Arial Black" panose="020B0A04020102020204" pitchFamily="34" charset="0"/>
              </a:rPr>
              <a:t>. Dat kan je op elke plek in de </a:t>
            </a:r>
            <a:r>
              <a:rPr lang="nl-NL" sz="1600" dirty="0" err="1">
                <a:latin typeface="Arial Black" panose="020B0A04020102020204" pitchFamily="34" charset="0"/>
              </a:rPr>
              <a:t>Ribbon</a:t>
            </a:r>
            <a:r>
              <a:rPr lang="nl-NL" sz="1600" dirty="0">
                <a:latin typeface="Arial Black" panose="020B0A04020102020204" pitchFamily="34" charset="0"/>
              </a:rPr>
              <a:t> door het klikken op je rechter muisknop:</a:t>
            </a:r>
            <a:br>
              <a:rPr lang="nl-NL" sz="1600" dirty="0">
                <a:latin typeface="Arial Black" panose="020B0A04020102020204" pitchFamily="34" charset="0"/>
              </a:rPr>
            </a:br>
            <a:r>
              <a:rPr lang="nl-NL" sz="1600" dirty="0">
                <a:latin typeface="Arial Black" panose="020B0A04020102020204" pitchFamily="34" charset="0"/>
              </a:rPr>
              <a:t>Onder aan in het menu zie je ‘</a:t>
            </a:r>
            <a:r>
              <a:rPr lang="nl-NL" sz="1600" dirty="0" err="1">
                <a:latin typeface="Arial Black" panose="020B0A04020102020204" pitchFamily="34" charset="0"/>
              </a:rPr>
              <a:t>Customize</a:t>
            </a:r>
            <a:r>
              <a:rPr lang="nl-NL" sz="1600" dirty="0">
                <a:latin typeface="Arial Black" panose="020B0A04020102020204" pitchFamily="34" charset="0"/>
              </a:rPr>
              <a:t> </a:t>
            </a:r>
            <a:r>
              <a:rPr lang="nl-NL" sz="1600" dirty="0" err="1">
                <a:latin typeface="Arial Black" panose="020B0A04020102020204" pitchFamily="34" charset="0"/>
              </a:rPr>
              <a:t>Ribbon</a:t>
            </a:r>
            <a:r>
              <a:rPr lang="nl-NL" sz="1600" dirty="0">
                <a:latin typeface="Arial Black" panose="020B0A04020102020204" pitchFamily="34" charset="0"/>
              </a:rPr>
              <a:t>’.</a:t>
            </a:r>
            <a:br>
              <a:rPr lang="nl-NL" sz="1600" dirty="0">
                <a:latin typeface="Arial Black" panose="020B0A04020102020204" pitchFamily="34" charset="0"/>
              </a:rPr>
            </a:br>
            <a:br>
              <a:rPr lang="nl-NL" sz="1600" dirty="0">
                <a:latin typeface="Arial Black" panose="020B0A04020102020204" pitchFamily="34" charset="0"/>
              </a:rPr>
            </a:br>
            <a:endParaRPr lang="nl-NL" sz="1600" dirty="0">
              <a:latin typeface="Arial Black" panose="020B0A04020102020204" pitchFamily="34" charset="0"/>
            </a:endParaRPr>
          </a:p>
          <a:p>
            <a:pPr marL="342900" indent="-342900">
              <a:buFont typeface="+mj-lt"/>
              <a:buAutoNum type="arabicPeriod"/>
            </a:pPr>
            <a:r>
              <a:rPr lang="nl-NL" sz="1600" dirty="0">
                <a:latin typeface="Arial Black" panose="020B0A04020102020204" pitchFamily="34" charset="0"/>
              </a:rPr>
              <a:t>In het scherm dat je hierna ziet kun je verschillende onderdelen van je interface aanpassen.</a:t>
            </a:r>
          </a:p>
        </p:txBody>
      </p:sp>
      <p:pic>
        <p:nvPicPr>
          <p:cNvPr id="6" name="Afbeelding 5">
            <a:extLst>
              <a:ext uri="{FF2B5EF4-FFF2-40B4-BE49-F238E27FC236}">
                <a16:creationId xmlns:a16="http://schemas.microsoft.com/office/drawing/2014/main" id="{8908E588-ED6C-88AB-D592-9D43E2C0B8DC}"/>
              </a:ext>
            </a:extLst>
          </p:cNvPr>
          <p:cNvPicPr>
            <a:picLocks noChangeAspect="1"/>
          </p:cNvPicPr>
          <p:nvPr/>
        </p:nvPicPr>
        <p:blipFill>
          <a:blip r:embed="rId3"/>
          <a:stretch>
            <a:fillRect/>
          </a:stretch>
        </p:blipFill>
        <p:spPr>
          <a:xfrm>
            <a:off x="7009379" y="3687750"/>
            <a:ext cx="1847619" cy="838095"/>
          </a:xfrm>
          <a:prstGeom prst="rect">
            <a:avLst/>
          </a:prstGeom>
        </p:spPr>
      </p:pic>
    </p:spTree>
    <p:extLst>
      <p:ext uri="{BB962C8B-B14F-4D97-AF65-F5344CB8AC3E}">
        <p14:creationId xmlns:p14="http://schemas.microsoft.com/office/powerpoint/2010/main" val="170248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1320885"/>
            <a:ext cx="8375533" cy="947995"/>
          </a:xfrm>
          <a:noFill/>
        </p:spPr>
        <p:txBody>
          <a:bodyPr>
            <a:normAutofit/>
          </a:bodyPr>
          <a:lstStyle/>
          <a:p>
            <a:pPr algn="ctr"/>
            <a:r>
              <a:rPr lang="nl-NL" sz="2800" dirty="0">
                <a:latin typeface="Arial Black" panose="020B0A04020102020204" pitchFamily="34" charset="0"/>
              </a:rPr>
              <a:t>Pop-up-menu aanpassen (1)</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
        <p:nvSpPr>
          <p:cNvPr id="9" name="Tekstvak 8">
            <a:extLst>
              <a:ext uri="{FF2B5EF4-FFF2-40B4-BE49-F238E27FC236}">
                <a16:creationId xmlns:a16="http://schemas.microsoft.com/office/drawing/2014/main" id="{CCBEA405-F895-6C0E-CD17-E31DE491CFDB}"/>
              </a:ext>
            </a:extLst>
          </p:cNvPr>
          <p:cNvSpPr txBox="1"/>
          <p:nvPr/>
        </p:nvSpPr>
        <p:spPr>
          <a:xfrm>
            <a:off x="901524" y="2268880"/>
            <a:ext cx="4391928" cy="1815882"/>
          </a:xfrm>
          <a:prstGeom prst="rect">
            <a:avLst/>
          </a:prstGeom>
          <a:noFill/>
        </p:spPr>
        <p:txBody>
          <a:bodyPr wrap="square" rtlCol="0">
            <a:spAutoFit/>
          </a:bodyPr>
          <a:lstStyle/>
          <a:p>
            <a:pPr marL="342900" indent="-342900">
              <a:buFont typeface="+mj-lt"/>
              <a:buAutoNum type="arabicPeriod" startAt="3"/>
            </a:pPr>
            <a:r>
              <a:rPr lang="nl-NL" sz="1600" dirty="0">
                <a:latin typeface="Arial Black" panose="020B0A04020102020204" pitchFamily="34" charset="0"/>
              </a:rPr>
              <a:t>Het pop-up-menu vind je door</a:t>
            </a:r>
          </a:p>
          <a:p>
            <a:pPr marL="800100" lvl="1" indent="-342900">
              <a:buFont typeface="Arial" panose="020B0604020202020204" pitchFamily="34" charset="0"/>
              <a:buChar char="•"/>
            </a:pPr>
            <a:r>
              <a:rPr lang="nl-NL" sz="1600" dirty="0">
                <a:latin typeface="Arial Black" panose="020B0A04020102020204" pitchFamily="34" charset="0"/>
              </a:rPr>
              <a:t>‘</a:t>
            </a:r>
            <a:r>
              <a:rPr lang="nl-NL" sz="1600" dirty="0" err="1">
                <a:latin typeface="Arial Black" panose="020B0A04020102020204" pitchFamily="34" charset="0"/>
              </a:rPr>
              <a:t>Admin</a:t>
            </a:r>
            <a:r>
              <a:rPr lang="nl-NL" sz="1600" dirty="0">
                <a:latin typeface="Arial Black" panose="020B0A04020102020204" pitchFamily="34" charset="0"/>
              </a:rPr>
              <a:t>’ uit te klappen</a:t>
            </a:r>
          </a:p>
          <a:p>
            <a:pPr marL="800100" lvl="1" indent="-342900">
              <a:buFont typeface="Arial" panose="020B0604020202020204" pitchFamily="34" charset="0"/>
              <a:buChar char="•"/>
            </a:pPr>
            <a:r>
              <a:rPr lang="nl-NL" sz="1600" dirty="0">
                <a:latin typeface="Arial Black" panose="020B0A04020102020204" pitchFamily="34" charset="0"/>
              </a:rPr>
              <a:t>en daarna ‘Interface’</a:t>
            </a:r>
          </a:p>
          <a:p>
            <a:pPr marL="800100" lvl="1" indent="-342900">
              <a:buFont typeface="Arial" panose="020B0604020202020204" pitchFamily="34" charset="0"/>
              <a:buChar char="•"/>
            </a:pPr>
            <a:r>
              <a:rPr lang="nl-NL" sz="1600" dirty="0">
                <a:latin typeface="Arial Black" panose="020B0A04020102020204" pitchFamily="34" charset="0"/>
              </a:rPr>
              <a:t>en </a:t>
            </a:r>
            <a:r>
              <a:rPr lang="nl-NL" sz="1600" dirty="0" err="1">
                <a:latin typeface="Arial Black" panose="020B0A04020102020204" pitchFamily="34" charset="0"/>
              </a:rPr>
              <a:t>Popups</a:t>
            </a:r>
            <a:endParaRPr lang="nl-NL" sz="1600" dirty="0">
              <a:latin typeface="Arial Black" panose="020B0A04020102020204" pitchFamily="34" charset="0"/>
            </a:endParaRPr>
          </a:p>
          <a:p>
            <a:pPr marL="342900" indent="-342900">
              <a:buFont typeface="+mj-lt"/>
              <a:buAutoNum type="arabicPeriod" startAt="4"/>
            </a:pPr>
            <a:r>
              <a:rPr lang="nl-NL" sz="1600" dirty="0">
                <a:latin typeface="Arial Black" panose="020B0A04020102020204" pitchFamily="34" charset="0"/>
              </a:rPr>
              <a:t>Klik met je rechter muisknop op ‘</a:t>
            </a:r>
            <a:r>
              <a:rPr lang="nl-NL" sz="1600" dirty="0" err="1">
                <a:latin typeface="Arial Black" panose="020B0A04020102020204" pitchFamily="34" charset="0"/>
              </a:rPr>
              <a:t>Popups</a:t>
            </a:r>
            <a:r>
              <a:rPr lang="nl-NL" sz="1600" dirty="0">
                <a:latin typeface="Arial Black" panose="020B0A04020102020204" pitchFamily="34" charset="0"/>
              </a:rPr>
              <a:t>’ en selecteer ‘Import </a:t>
            </a:r>
            <a:r>
              <a:rPr lang="nl-NL" sz="1600" dirty="0" err="1">
                <a:latin typeface="Arial Black" panose="020B0A04020102020204" pitchFamily="34" charset="0"/>
              </a:rPr>
              <a:t>local</a:t>
            </a:r>
            <a:r>
              <a:rPr lang="nl-NL" sz="1600" dirty="0">
                <a:latin typeface="Arial Black" panose="020B0A04020102020204" pitchFamily="34" charset="0"/>
              </a:rPr>
              <a:t> copy’: </a:t>
            </a:r>
          </a:p>
        </p:txBody>
      </p:sp>
      <p:pic>
        <p:nvPicPr>
          <p:cNvPr id="5" name="Afbeelding 4">
            <a:extLst>
              <a:ext uri="{FF2B5EF4-FFF2-40B4-BE49-F238E27FC236}">
                <a16:creationId xmlns:a16="http://schemas.microsoft.com/office/drawing/2014/main" id="{4F056AC8-25B7-A85B-A89D-D38DCB499EBD}"/>
              </a:ext>
            </a:extLst>
          </p:cNvPr>
          <p:cNvPicPr>
            <a:picLocks noChangeAspect="1"/>
          </p:cNvPicPr>
          <p:nvPr/>
        </p:nvPicPr>
        <p:blipFill>
          <a:blip r:embed="rId3"/>
          <a:stretch>
            <a:fillRect/>
          </a:stretch>
        </p:blipFill>
        <p:spPr>
          <a:xfrm>
            <a:off x="5293452" y="2075123"/>
            <a:ext cx="6345871" cy="3619338"/>
          </a:xfrm>
          <a:prstGeom prst="rect">
            <a:avLst/>
          </a:prstGeom>
        </p:spPr>
      </p:pic>
      <p:pic>
        <p:nvPicPr>
          <p:cNvPr id="8" name="Afbeelding 7">
            <a:extLst>
              <a:ext uri="{FF2B5EF4-FFF2-40B4-BE49-F238E27FC236}">
                <a16:creationId xmlns:a16="http://schemas.microsoft.com/office/drawing/2014/main" id="{4282EC43-579E-9408-8DA7-9305DA4C716A}"/>
              </a:ext>
            </a:extLst>
          </p:cNvPr>
          <p:cNvPicPr>
            <a:picLocks noChangeAspect="1"/>
          </p:cNvPicPr>
          <p:nvPr/>
        </p:nvPicPr>
        <p:blipFill>
          <a:blip r:embed="rId4"/>
          <a:stretch>
            <a:fillRect/>
          </a:stretch>
        </p:blipFill>
        <p:spPr>
          <a:xfrm>
            <a:off x="2283937" y="3785564"/>
            <a:ext cx="2016452" cy="3072436"/>
          </a:xfrm>
          <a:prstGeom prst="rect">
            <a:avLst/>
          </a:prstGeom>
        </p:spPr>
      </p:pic>
      <p:sp>
        <p:nvSpPr>
          <p:cNvPr id="10" name="Tekstvak 9">
            <a:extLst>
              <a:ext uri="{FF2B5EF4-FFF2-40B4-BE49-F238E27FC236}">
                <a16:creationId xmlns:a16="http://schemas.microsoft.com/office/drawing/2014/main" id="{09A43F33-C534-F490-20E1-56AB794AC53A}"/>
              </a:ext>
            </a:extLst>
          </p:cNvPr>
          <p:cNvSpPr txBox="1"/>
          <p:nvPr/>
        </p:nvSpPr>
        <p:spPr>
          <a:xfrm>
            <a:off x="4459853" y="5734515"/>
            <a:ext cx="7179469" cy="1077218"/>
          </a:xfrm>
          <a:prstGeom prst="rect">
            <a:avLst/>
          </a:prstGeom>
          <a:noFill/>
        </p:spPr>
        <p:txBody>
          <a:bodyPr wrap="square" rtlCol="0">
            <a:spAutoFit/>
          </a:bodyPr>
          <a:lstStyle/>
          <a:p>
            <a:pPr marL="342900" indent="-342900">
              <a:buFont typeface="+mj-lt"/>
              <a:buAutoNum type="arabicPeriod" startAt="5"/>
            </a:pPr>
            <a:r>
              <a:rPr lang="nl-NL" sz="1600" dirty="0">
                <a:latin typeface="Arial Black" panose="020B0A04020102020204" pitchFamily="34" charset="0"/>
              </a:rPr>
              <a:t>Hiermee wordt het ‘standaard </a:t>
            </a:r>
            <a:r>
              <a:rPr lang="nl-NL" sz="1600" dirty="0" err="1">
                <a:latin typeface="Arial Black" panose="020B0A04020102020204" pitchFamily="34" charset="0"/>
              </a:rPr>
              <a:t>popup</a:t>
            </a:r>
            <a:r>
              <a:rPr lang="nl-NL" sz="1600" dirty="0">
                <a:latin typeface="Arial Black" panose="020B0A04020102020204" pitchFamily="34" charset="0"/>
              </a:rPr>
              <a:t>-menu’ uitgeschakeld en wordt er een aanpasbaar </a:t>
            </a:r>
            <a:r>
              <a:rPr lang="nl-NL" sz="1600" dirty="0" err="1">
                <a:latin typeface="Arial Black" panose="020B0A04020102020204" pitchFamily="34" charset="0"/>
              </a:rPr>
              <a:t>popupmenu</a:t>
            </a:r>
            <a:r>
              <a:rPr lang="nl-NL" sz="1600" dirty="0">
                <a:latin typeface="Arial Black" panose="020B0A04020102020204" pitchFamily="34" charset="0"/>
              </a:rPr>
              <a:t> in je eigen </a:t>
            </a:r>
            <a:r>
              <a:rPr lang="nl-NL" sz="1600" dirty="0" err="1">
                <a:latin typeface="Arial Black" panose="020B0A04020102020204" pitchFamily="34" charset="0"/>
              </a:rPr>
              <a:t>Personal.dgnlib</a:t>
            </a:r>
            <a:r>
              <a:rPr lang="nl-NL" sz="1600" dirty="0">
                <a:latin typeface="Arial Black" panose="020B0A04020102020204" pitchFamily="34" charset="0"/>
              </a:rPr>
              <a:t> geplaatst.</a:t>
            </a:r>
          </a:p>
          <a:p>
            <a:r>
              <a:rPr lang="nl-NL" sz="1600" dirty="0">
                <a:latin typeface="Arial Black" panose="020B0A04020102020204" pitchFamily="34" charset="0"/>
              </a:rPr>
              <a:t>Dit kun je nu per regel zelf aanpassen en aanvullen.</a:t>
            </a:r>
          </a:p>
        </p:txBody>
      </p:sp>
    </p:spTree>
    <p:extLst>
      <p:ext uri="{BB962C8B-B14F-4D97-AF65-F5344CB8AC3E}">
        <p14:creationId xmlns:p14="http://schemas.microsoft.com/office/powerpoint/2010/main" val="3985814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1320885"/>
            <a:ext cx="8375533" cy="947995"/>
          </a:xfrm>
          <a:noFill/>
        </p:spPr>
        <p:txBody>
          <a:bodyPr>
            <a:normAutofit/>
          </a:bodyPr>
          <a:lstStyle/>
          <a:p>
            <a:pPr lvl="0" algn="ctr">
              <a:lnSpc>
                <a:spcPts val="1600"/>
              </a:lnSpc>
              <a:spcBef>
                <a:spcPts val="600"/>
              </a:spcBef>
              <a:spcAft>
                <a:spcPts val="600"/>
              </a:spcAft>
            </a:pP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Set Snap mode from User Preferences</a:t>
            </a:r>
            <a:endParaRPr lang="nl-NL" sz="2800" kern="100"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
        <p:nvSpPr>
          <p:cNvPr id="9" name="Tekstvak 8">
            <a:extLst>
              <a:ext uri="{FF2B5EF4-FFF2-40B4-BE49-F238E27FC236}">
                <a16:creationId xmlns:a16="http://schemas.microsoft.com/office/drawing/2014/main" id="{CCBEA405-F895-6C0E-CD17-E31DE491CFDB}"/>
              </a:ext>
            </a:extLst>
          </p:cNvPr>
          <p:cNvSpPr txBox="1"/>
          <p:nvPr/>
        </p:nvSpPr>
        <p:spPr>
          <a:xfrm>
            <a:off x="1367407" y="2268879"/>
            <a:ext cx="5109152" cy="2062103"/>
          </a:xfrm>
          <a:prstGeom prst="rect">
            <a:avLst/>
          </a:prstGeom>
          <a:noFill/>
        </p:spPr>
        <p:txBody>
          <a:bodyPr wrap="square" rtlCol="0">
            <a:spAutoFit/>
          </a:bodyPr>
          <a:lstStyle/>
          <a:p>
            <a:r>
              <a:rPr lang="nl-NL" sz="1600" dirty="0">
                <a:latin typeface="Arial Black" panose="020B0A04020102020204" pitchFamily="34" charset="0"/>
              </a:rPr>
              <a:t>Tot nu toe werd de Snap mode (dus welke snap actief is) ingesteld per tekening. Maar met de optie ‘</a:t>
            </a:r>
            <a:r>
              <a:rPr lang="nl-NL" sz="1600" dirty="0" err="1">
                <a:latin typeface="Arial Black" panose="020B0A04020102020204" pitchFamily="34" charset="0"/>
              </a:rPr>
              <a:t>Use</a:t>
            </a:r>
            <a:r>
              <a:rPr lang="nl-NL" sz="1600" dirty="0">
                <a:latin typeface="Arial Black" panose="020B0A04020102020204" pitchFamily="34" charset="0"/>
              </a:rPr>
              <a:t> Snap Mode </a:t>
            </a:r>
            <a:r>
              <a:rPr lang="nl-NL" sz="1600" dirty="0" err="1">
                <a:latin typeface="Arial Black" panose="020B0A04020102020204" pitchFamily="34" charset="0"/>
              </a:rPr>
              <a:t>from</a:t>
            </a:r>
            <a:r>
              <a:rPr lang="nl-NL" sz="1600" dirty="0">
                <a:latin typeface="Arial Black" panose="020B0A04020102020204" pitchFamily="34" charset="0"/>
              </a:rPr>
              <a:t> </a:t>
            </a:r>
            <a:r>
              <a:rPr lang="nl-NL" sz="1600" dirty="0" err="1">
                <a:latin typeface="Arial Black" panose="020B0A04020102020204" pitchFamily="34" charset="0"/>
              </a:rPr>
              <a:t>Preferences</a:t>
            </a:r>
            <a:r>
              <a:rPr lang="nl-NL" sz="1600" dirty="0">
                <a:latin typeface="Arial Black" panose="020B0A04020102020204" pitchFamily="34" charset="0"/>
              </a:rPr>
              <a:t>’ stel je in dat de Snap mode opgeslagen wordt in je </a:t>
            </a:r>
            <a:r>
              <a:rPr lang="nl-NL" sz="1600" dirty="0" err="1">
                <a:latin typeface="Arial Black" panose="020B0A04020102020204" pitchFamily="34" charset="0"/>
              </a:rPr>
              <a:t>preferences</a:t>
            </a:r>
            <a:r>
              <a:rPr lang="nl-NL" sz="1600" dirty="0">
                <a:latin typeface="Arial Black" panose="020B0A04020102020204" pitchFamily="34" charset="0"/>
              </a:rPr>
              <a:t>.</a:t>
            </a:r>
          </a:p>
          <a:p>
            <a:endParaRPr lang="nl-NL" sz="1600" dirty="0">
              <a:latin typeface="Arial Black" panose="020B0A04020102020204" pitchFamily="34" charset="0"/>
            </a:endParaRPr>
          </a:p>
          <a:p>
            <a:r>
              <a:rPr lang="nl-NL" sz="1600" dirty="0">
                <a:latin typeface="Arial Black" panose="020B0A04020102020204" pitchFamily="34" charset="0"/>
              </a:rPr>
              <a:t>Hierdoor heb je dus altijd dezelfde instelling van de Snap mode.</a:t>
            </a:r>
          </a:p>
        </p:txBody>
      </p:sp>
      <p:pic>
        <p:nvPicPr>
          <p:cNvPr id="6" name="Afbeelding 5">
            <a:extLst>
              <a:ext uri="{FF2B5EF4-FFF2-40B4-BE49-F238E27FC236}">
                <a16:creationId xmlns:a16="http://schemas.microsoft.com/office/drawing/2014/main" id="{38A5843F-B05A-03F6-A7E9-EC4A2B4DCBC6}"/>
              </a:ext>
            </a:extLst>
          </p:cNvPr>
          <p:cNvPicPr>
            <a:picLocks noChangeAspect="1"/>
          </p:cNvPicPr>
          <p:nvPr/>
        </p:nvPicPr>
        <p:blipFill>
          <a:blip r:embed="rId3"/>
          <a:stretch>
            <a:fillRect/>
          </a:stretch>
        </p:blipFill>
        <p:spPr>
          <a:xfrm>
            <a:off x="6476558" y="2021746"/>
            <a:ext cx="4819647" cy="4747819"/>
          </a:xfrm>
          <a:prstGeom prst="rect">
            <a:avLst/>
          </a:prstGeom>
        </p:spPr>
      </p:pic>
    </p:spTree>
    <p:extLst>
      <p:ext uri="{BB962C8B-B14F-4D97-AF65-F5344CB8AC3E}">
        <p14:creationId xmlns:p14="http://schemas.microsoft.com/office/powerpoint/2010/main" val="1958064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1320885"/>
            <a:ext cx="8375533" cy="1363592"/>
          </a:xfrm>
          <a:noFill/>
        </p:spPr>
        <p:txBody>
          <a:bodyPr>
            <a:normAutofit/>
          </a:bodyPr>
          <a:lstStyle/>
          <a:p>
            <a:pPr lvl="0" algn="ctr">
              <a:lnSpc>
                <a:spcPct val="100000"/>
              </a:lnSpc>
              <a:spcBef>
                <a:spcPts val="600"/>
              </a:spcBef>
              <a:spcAft>
                <a:spcPts val="600"/>
              </a:spcAft>
            </a:pP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Hoe </a:t>
            </a: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maak</a:t>
            </a: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 je </a:t>
            </a: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dikke</a:t>
            </a: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en</a:t>
            </a: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gestippelde</a:t>
            </a:r>
            <a:b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b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elementen</a:t>
            </a: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weer</a:t>
            </a: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normaal</a:t>
            </a:r>
            <a:endParaRPr lang="nl-NL" sz="2800" kern="100"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
        <p:nvSpPr>
          <p:cNvPr id="9" name="Tekstvak 8">
            <a:extLst>
              <a:ext uri="{FF2B5EF4-FFF2-40B4-BE49-F238E27FC236}">
                <a16:creationId xmlns:a16="http://schemas.microsoft.com/office/drawing/2014/main" id="{CCBEA405-F895-6C0E-CD17-E31DE491CFDB}"/>
              </a:ext>
            </a:extLst>
          </p:cNvPr>
          <p:cNvSpPr txBox="1"/>
          <p:nvPr/>
        </p:nvSpPr>
        <p:spPr>
          <a:xfrm>
            <a:off x="1291905" y="2570882"/>
            <a:ext cx="9320167" cy="2554545"/>
          </a:xfrm>
          <a:prstGeom prst="rect">
            <a:avLst/>
          </a:prstGeom>
          <a:noFill/>
        </p:spPr>
        <p:txBody>
          <a:bodyPr wrap="square" rtlCol="0">
            <a:spAutoFit/>
          </a:bodyPr>
          <a:lstStyle/>
          <a:p>
            <a:r>
              <a:rPr lang="nl-NL" sz="1600" dirty="0">
                <a:latin typeface="Arial Black" panose="020B0A04020102020204" pitchFamily="34" charset="0"/>
              </a:rPr>
              <a:t>Als je maatvoering of arcering ineens dik wordt weergegeven met een stippellijn dat wordt daarmee aangegeven dat je maatvoering of arcering zijn koppeling kwijt is.</a:t>
            </a:r>
          </a:p>
          <a:p>
            <a:r>
              <a:rPr lang="nl-NL" sz="1600" dirty="0">
                <a:latin typeface="Arial Black" panose="020B0A04020102020204" pitchFamily="34" charset="0"/>
              </a:rPr>
              <a:t>Dat kun je op meerder manieren oplossen:</a:t>
            </a:r>
          </a:p>
          <a:p>
            <a:pPr marL="342900" indent="-342900">
              <a:buFont typeface="+mj-lt"/>
              <a:buAutoNum type="arabicPeriod"/>
            </a:pPr>
            <a:r>
              <a:rPr lang="nl-NL" sz="1600" dirty="0">
                <a:latin typeface="Arial Black" panose="020B0A04020102020204" pitchFamily="34" charset="0"/>
              </a:rPr>
              <a:t>Stel bij </a:t>
            </a:r>
            <a:r>
              <a:rPr lang="nl-NL" sz="1600" dirty="0" err="1">
                <a:latin typeface="Arial Black" panose="020B0A04020102020204" pitchFamily="34" charset="0"/>
              </a:rPr>
              <a:t>Preferences</a:t>
            </a:r>
            <a:r>
              <a:rPr lang="nl-NL" sz="1600" dirty="0">
                <a:latin typeface="Arial Black" panose="020B0A04020102020204" pitchFamily="34" charset="0"/>
              </a:rPr>
              <a:t> in dat ‘</a:t>
            </a:r>
            <a:r>
              <a:rPr lang="nl-NL" sz="1600" dirty="0" err="1">
                <a:latin typeface="Arial Black" panose="020B0A04020102020204" pitchFamily="34" charset="0"/>
              </a:rPr>
              <a:t>Broken</a:t>
            </a:r>
            <a:r>
              <a:rPr lang="nl-NL" sz="1600" dirty="0">
                <a:latin typeface="Arial Black" panose="020B0A04020102020204" pitchFamily="34" charset="0"/>
              </a:rPr>
              <a:t> </a:t>
            </a:r>
            <a:r>
              <a:rPr lang="nl-NL" sz="1600" dirty="0" err="1">
                <a:latin typeface="Arial Black" panose="020B0A04020102020204" pitchFamily="34" charset="0"/>
              </a:rPr>
              <a:t>Associations</a:t>
            </a:r>
            <a:r>
              <a:rPr lang="nl-NL" sz="1600" dirty="0">
                <a:latin typeface="Arial Black" panose="020B0A04020102020204" pitchFamily="34" charset="0"/>
              </a:rPr>
              <a:t>’</a:t>
            </a:r>
            <a:br>
              <a:rPr lang="nl-NL" sz="1600" dirty="0">
                <a:latin typeface="Arial Black" panose="020B0A04020102020204" pitchFamily="34" charset="0"/>
              </a:rPr>
            </a:br>
            <a:r>
              <a:rPr lang="nl-NL" sz="1600" dirty="0">
                <a:latin typeface="Arial Black" panose="020B0A04020102020204" pitchFamily="34" charset="0"/>
              </a:rPr>
              <a:t>niet worden </a:t>
            </a:r>
            <a:r>
              <a:rPr lang="nl-NL" sz="1600" dirty="0" err="1">
                <a:latin typeface="Arial Black" panose="020B0A04020102020204" pitchFamily="34" charset="0"/>
              </a:rPr>
              <a:t>ge’Highlighted</a:t>
            </a:r>
            <a:r>
              <a:rPr lang="nl-NL" sz="1600" dirty="0">
                <a:latin typeface="Arial Black" panose="020B0A04020102020204" pitchFamily="34" charset="0"/>
              </a:rPr>
              <a:t>’. </a:t>
            </a:r>
          </a:p>
          <a:p>
            <a:pPr marL="342900" indent="-342900">
              <a:buFont typeface="+mj-lt"/>
              <a:buAutoNum type="arabicPeriod"/>
            </a:pPr>
            <a:r>
              <a:rPr lang="nl-NL" sz="1600" dirty="0" err="1">
                <a:latin typeface="Arial Black" panose="020B0A04020102020204" pitchFamily="34" charset="0"/>
              </a:rPr>
              <a:t>Reassociate</a:t>
            </a:r>
            <a:r>
              <a:rPr lang="nl-NL" sz="1600" dirty="0">
                <a:latin typeface="Arial Black" panose="020B0A04020102020204" pitchFamily="34" charset="0"/>
              </a:rPr>
              <a:t> de maatvoering met de bijbehorende </a:t>
            </a:r>
            <a:br>
              <a:rPr lang="nl-NL" sz="1600" dirty="0">
                <a:latin typeface="Arial Black" panose="020B0A04020102020204" pitchFamily="34" charset="0"/>
              </a:rPr>
            </a:br>
            <a:r>
              <a:rPr lang="nl-NL" sz="1600" dirty="0">
                <a:latin typeface="Arial Black" panose="020B0A04020102020204" pitchFamily="34" charset="0"/>
              </a:rPr>
              <a:t>functie of met Modify Element.</a:t>
            </a:r>
          </a:p>
          <a:p>
            <a:pPr marL="342900" indent="-342900">
              <a:buFont typeface="+mj-lt"/>
              <a:buAutoNum type="arabicPeriod"/>
            </a:pPr>
            <a:r>
              <a:rPr lang="nl-NL" sz="1600" dirty="0">
                <a:latin typeface="Arial Black" panose="020B0A04020102020204" pitchFamily="34" charset="0"/>
              </a:rPr>
              <a:t>Gebruik ‘Drop Association’ om de koppeling te </a:t>
            </a:r>
            <a:br>
              <a:rPr lang="nl-NL" sz="1600" dirty="0">
                <a:latin typeface="Arial Black" panose="020B0A04020102020204" pitchFamily="34" charset="0"/>
              </a:rPr>
            </a:br>
            <a:r>
              <a:rPr lang="nl-NL" sz="1600" dirty="0">
                <a:latin typeface="Arial Black" panose="020B0A04020102020204" pitchFamily="34" charset="0"/>
              </a:rPr>
              <a:t>verbreken.</a:t>
            </a:r>
          </a:p>
        </p:txBody>
      </p:sp>
      <p:pic>
        <p:nvPicPr>
          <p:cNvPr id="7" name="Afbeelding 6">
            <a:extLst>
              <a:ext uri="{FF2B5EF4-FFF2-40B4-BE49-F238E27FC236}">
                <a16:creationId xmlns:a16="http://schemas.microsoft.com/office/drawing/2014/main" id="{2A328B8D-380C-1116-595E-B8C85907362D}"/>
              </a:ext>
            </a:extLst>
          </p:cNvPr>
          <p:cNvPicPr>
            <a:picLocks noChangeAspect="1"/>
          </p:cNvPicPr>
          <p:nvPr/>
        </p:nvPicPr>
        <p:blipFill>
          <a:blip r:embed="rId3"/>
          <a:stretch>
            <a:fillRect/>
          </a:stretch>
        </p:blipFill>
        <p:spPr>
          <a:xfrm>
            <a:off x="7365533" y="3232601"/>
            <a:ext cx="4333257" cy="1455530"/>
          </a:xfrm>
          <a:prstGeom prst="rect">
            <a:avLst/>
          </a:prstGeom>
        </p:spPr>
      </p:pic>
    </p:spTree>
    <p:extLst>
      <p:ext uri="{BB962C8B-B14F-4D97-AF65-F5344CB8AC3E}">
        <p14:creationId xmlns:p14="http://schemas.microsoft.com/office/powerpoint/2010/main" val="137885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908233" y="1320885"/>
            <a:ext cx="8375533" cy="1363592"/>
          </a:xfrm>
          <a:noFill/>
        </p:spPr>
        <p:txBody>
          <a:bodyPr>
            <a:normAutofit/>
          </a:bodyPr>
          <a:lstStyle/>
          <a:p>
            <a:pPr lvl="0" algn="ctr">
              <a:lnSpc>
                <a:spcPct val="100000"/>
              </a:lnSpc>
              <a:spcBef>
                <a:spcPts val="600"/>
              </a:spcBef>
              <a:spcAft>
                <a:spcPts val="600"/>
              </a:spcAft>
            </a:pP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Kopiëren</a:t>
            </a: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en</a:t>
            </a:r>
            <a:r>
              <a:rPr lang="en-US" sz="2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800" kern="100" dirty="0" err="1">
                <a:effectLst/>
                <a:latin typeface="Arial Black" panose="020B0A04020102020204" pitchFamily="34" charset="0"/>
                <a:ea typeface="Calibri" panose="020F0502020204030204" pitchFamily="34" charset="0"/>
                <a:cs typeface="Times New Roman" panose="02020603050405020304" pitchFamily="18" charset="0"/>
              </a:rPr>
              <a:t>plakken</a:t>
            </a:r>
            <a:endParaRPr lang="nl-NL" sz="2800" kern="100"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
        <p:nvSpPr>
          <p:cNvPr id="9" name="Tekstvak 8">
            <a:extLst>
              <a:ext uri="{FF2B5EF4-FFF2-40B4-BE49-F238E27FC236}">
                <a16:creationId xmlns:a16="http://schemas.microsoft.com/office/drawing/2014/main" id="{CCBEA405-F895-6C0E-CD17-E31DE491CFDB}"/>
              </a:ext>
            </a:extLst>
          </p:cNvPr>
          <p:cNvSpPr txBox="1"/>
          <p:nvPr/>
        </p:nvSpPr>
        <p:spPr>
          <a:xfrm>
            <a:off x="1291905" y="2570882"/>
            <a:ext cx="9320167" cy="1815882"/>
          </a:xfrm>
          <a:prstGeom prst="rect">
            <a:avLst/>
          </a:prstGeom>
          <a:noFill/>
        </p:spPr>
        <p:txBody>
          <a:bodyPr wrap="square" rtlCol="0">
            <a:spAutoFit/>
          </a:bodyPr>
          <a:lstStyle/>
          <a:p>
            <a:r>
              <a:rPr lang="nl-NL" sz="1600" dirty="0">
                <a:latin typeface="Arial Black" panose="020B0A04020102020204" pitchFamily="34" charset="0"/>
              </a:rPr>
              <a:t>Wist je dat je bij het kopiëren van elementen in de tekening (met behulp van de Windows-opties </a:t>
            </a:r>
            <a:r>
              <a:rPr lang="nl-NL" sz="1600" dirty="0" err="1">
                <a:latin typeface="Arial Black" panose="020B0A04020102020204" pitchFamily="34" charset="0"/>
              </a:rPr>
              <a:t>ctrl+C</a:t>
            </a:r>
            <a:r>
              <a:rPr lang="nl-NL" sz="1600" dirty="0">
                <a:latin typeface="Arial Black" panose="020B0A04020102020204" pitchFamily="34" charset="0"/>
              </a:rPr>
              <a:t> en </a:t>
            </a:r>
            <a:r>
              <a:rPr lang="nl-NL" sz="1600" dirty="0" err="1">
                <a:latin typeface="Arial Black" panose="020B0A04020102020204" pitchFamily="34" charset="0"/>
              </a:rPr>
              <a:t>ctrl+V</a:t>
            </a:r>
            <a:r>
              <a:rPr lang="nl-NL" sz="1600" dirty="0">
                <a:latin typeface="Arial Black" panose="020B0A04020102020204" pitchFamily="34" charset="0"/>
              </a:rPr>
              <a:t>) je vooraf een ‘aangrijpingspunt kunt definiëren. Met behulp van de </a:t>
            </a:r>
            <a:r>
              <a:rPr lang="nl-NL" sz="1600" dirty="0" err="1">
                <a:latin typeface="Arial Black" panose="020B0A04020102020204" pitchFamily="34" charset="0"/>
              </a:rPr>
              <a:t>Tentative</a:t>
            </a:r>
            <a:r>
              <a:rPr lang="nl-NL" sz="1600" dirty="0">
                <a:latin typeface="Arial Black" panose="020B0A04020102020204" pitchFamily="34" charset="0"/>
              </a:rPr>
              <a:t>?</a:t>
            </a:r>
          </a:p>
          <a:p>
            <a:pPr marL="342900" indent="-342900">
              <a:buFont typeface="+mj-lt"/>
              <a:buAutoNum type="arabicPeriod"/>
            </a:pPr>
            <a:r>
              <a:rPr lang="nl-NL" sz="1600" dirty="0">
                <a:latin typeface="Arial Black" panose="020B0A04020102020204" pitchFamily="34" charset="0"/>
              </a:rPr>
              <a:t>Selecteer een aantal objecten.</a:t>
            </a:r>
          </a:p>
          <a:p>
            <a:pPr marL="342900" indent="-342900">
              <a:buFont typeface="+mj-lt"/>
              <a:buAutoNum type="arabicPeriod"/>
            </a:pPr>
            <a:r>
              <a:rPr lang="nl-NL" sz="1600" dirty="0">
                <a:latin typeface="Arial Black" panose="020B0A04020102020204" pitchFamily="34" charset="0"/>
              </a:rPr>
              <a:t>Plaats een </a:t>
            </a:r>
            <a:r>
              <a:rPr lang="nl-NL" sz="1600" dirty="0" err="1">
                <a:latin typeface="Arial Black" panose="020B0A04020102020204" pitchFamily="34" charset="0"/>
              </a:rPr>
              <a:t>tentative</a:t>
            </a:r>
            <a:r>
              <a:rPr lang="nl-NL" sz="1600" dirty="0">
                <a:latin typeface="Arial Black" panose="020B0A04020102020204" pitchFamily="34" charset="0"/>
              </a:rPr>
              <a:t> op één van de objecten (klik daarvoor tegelijkertijd op de linker- en rechter muisknop).</a:t>
            </a:r>
          </a:p>
          <a:p>
            <a:pPr marL="342900" indent="-342900">
              <a:buFont typeface="+mj-lt"/>
              <a:buAutoNum type="arabicPeriod"/>
            </a:pPr>
            <a:r>
              <a:rPr lang="nl-NL" sz="1600" dirty="0">
                <a:latin typeface="Arial Black" panose="020B0A04020102020204" pitchFamily="34" charset="0"/>
              </a:rPr>
              <a:t>Type </a:t>
            </a:r>
            <a:r>
              <a:rPr lang="nl-NL" sz="1600" dirty="0" err="1">
                <a:latin typeface="Arial Black" panose="020B0A04020102020204" pitchFamily="34" charset="0"/>
              </a:rPr>
              <a:t>ctrl+C</a:t>
            </a:r>
            <a:r>
              <a:rPr lang="nl-NL" sz="1600" dirty="0">
                <a:latin typeface="Arial Black" panose="020B0A04020102020204" pitchFamily="34" charset="0"/>
              </a:rPr>
              <a:t> en </a:t>
            </a:r>
            <a:r>
              <a:rPr lang="nl-NL" sz="1600" dirty="0" err="1">
                <a:latin typeface="Arial Black" panose="020B0A04020102020204" pitchFamily="34" charset="0"/>
              </a:rPr>
              <a:t>ctrl+V</a:t>
            </a:r>
            <a:r>
              <a:rPr lang="nl-NL" sz="1600" dirty="0">
                <a:latin typeface="Arial Black" panose="020B0A04020102020204" pitchFamily="34" charset="0"/>
              </a:rPr>
              <a:t>.</a:t>
            </a:r>
          </a:p>
        </p:txBody>
      </p:sp>
    </p:spTree>
    <p:extLst>
      <p:ext uri="{BB962C8B-B14F-4D97-AF65-F5344CB8AC3E}">
        <p14:creationId xmlns:p14="http://schemas.microsoft.com/office/powerpoint/2010/main" val="2619485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91905" y="1320885"/>
            <a:ext cx="9608190" cy="1363592"/>
          </a:xfrm>
          <a:noFill/>
        </p:spPr>
        <p:txBody>
          <a:bodyPr>
            <a:normAutofit/>
          </a:bodyPr>
          <a:lstStyle/>
          <a:p>
            <a:pPr lvl="0" algn="ctr">
              <a:lnSpc>
                <a:spcPct val="100000"/>
              </a:lnSpc>
              <a:spcBef>
                <a:spcPts val="600"/>
              </a:spcBef>
              <a:spcAft>
                <a:spcPts val="600"/>
              </a:spcAft>
            </a:pPr>
            <a:r>
              <a:rPr lang="en-US" sz="2400" kern="100" dirty="0" err="1">
                <a:effectLst/>
                <a:latin typeface="Arial Black" panose="020B0A04020102020204" pitchFamily="34" charset="0"/>
                <a:ea typeface="Calibri" panose="020F0502020204030204" pitchFamily="34" charset="0"/>
                <a:cs typeface="Times New Roman" panose="02020603050405020304" pitchFamily="18" charset="0"/>
              </a:rPr>
              <a:t>Tekst-opties</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400" kern="100" dirty="0" err="1">
                <a:effectLst/>
                <a:latin typeface="Arial Black" panose="020B0A04020102020204" pitchFamily="34" charset="0"/>
                <a:ea typeface="Calibri" panose="020F0502020204030204" pitchFamily="34" charset="0"/>
                <a:cs typeface="Times New Roman" panose="02020603050405020304" pitchFamily="18" charset="0"/>
              </a:rPr>
              <a:t>Speciale</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400" kern="100" dirty="0" err="1">
                <a:effectLst/>
                <a:latin typeface="Arial Black" panose="020B0A04020102020204" pitchFamily="34" charset="0"/>
                <a:ea typeface="Calibri" panose="020F0502020204030204" pitchFamily="34" charset="0"/>
                <a:cs typeface="Times New Roman" panose="02020603050405020304" pitchFamily="18" charset="0"/>
              </a:rPr>
              <a:t>tekens</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400" kern="100" dirty="0" err="1">
                <a:effectLst/>
                <a:latin typeface="Arial Black" panose="020B0A04020102020204" pitchFamily="34" charset="0"/>
                <a:ea typeface="Calibri" panose="020F0502020204030204" pitchFamily="34" charset="0"/>
                <a:cs typeface="Times New Roman" panose="02020603050405020304" pitchFamily="18" charset="0"/>
              </a:rPr>
              <a:t>en</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400" kern="100" dirty="0" err="1">
                <a:effectLst/>
                <a:latin typeface="Arial Black" panose="020B0A04020102020204" pitchFamily="34" charset="0"/>
                <a:ea typeface="Calibri" panose="020F0502020204030204" pitchFamily="34" charset="0"/>
                <a:cs typeface="Times New Roman" panose="02020603050405020304" pitchFamily="18" charset="0"/>
              </a:rPr>
              <a:t>Favoriete</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400" kern="100" dirty="0" err="1">
                <a:effectLst/>
                <a:latin typeface="Arial Black" panose="020B0A04020102020204" pitchFamily="34" charset="0"/>
                <a:ea typeface="Calibri" panose="020F0502020204030204" pitchFamily="34" charset="0"/>
                <a:cs typeface="Times New Roman" panose="02020603050405020304" pitchFamily="18" charset="0"/>
              </a:rPr>
              <a:t>teksten</a:t>
            </a:r>
            <a:endParaRPr lang="nl-NL" sz="2400" kern="100"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
        <p:nvSpPr>
          <p:cNvPr id="9" name="Tekstvak 8">
            <a:extLst>
              <a:ext uri="{FF2B5EF4-FFF2-40B4-BE49-F238E27FC236}">
                <a16:creationId xmlns:a16="http://schemas.microsoft.com/office/drawing/2014/main" id="{CCBEA405-F895-6C0E-CD17-E31DE491CFDB}"/>
              </a:ext>
            </a:extLst>
          </p:cNvPr>
          <p:cNvSpPr txBox="1"/>
          <p:nvPr/>
        </p:nvSpPr>
        <p:spPr>
          <a:xfrm>
            <a:off x="1291905" y="2570882"/>
            <a:ext cx="9320167" cy="1077218"/>
          </a:xfrm>
          <a:prstGeom prst="rect">
            <a:avLst/>
          </a:prstGeom>
          <a:noFill/>
        </p:spPr>
        <p:txBody>
          <a:bodyPr wrap="square" rtlCol="0">
            <a:spAutoFit/>
          </a:bodyPr>
          <a:lstStyle/>
          <a:p>
            <a:pPr marL="342900" indent="-342900">
              <a:buFont typeface="+mj-lt"/>
              <a:buAutoNum type="arabicPeriod"/>
            </a:pPr>
            <a:r>
              <a:rPr lang="nl-NL" sz="1600" dirty="0">
                <a:latin typeface="Arial Black" panose="020B0A04020102020204" pitchFamily="34" charset="0"/>
              </a:rPr>
              <a:t>In de tekst-editor kun je zelf een lijstje maken met je meest gebruikte speciale tekens.</a:t>
            </a:r>
          </a:p>
          <a:p>
            <a:pPr marL="342900" indent="-342900">
              <a:buFont typeface="+mj-lt"/>
              <a:buAutoNum type="arabicPeriod"/>
            </a:pPr>
            <a:r>
              <a:rPr lang="nl-NL" sz="1600" dirty="0">
                <a:latin typeface="Arial Black" panose="020B0A04020102020204" pitchFamily="34" charset="0"/>
              </a:rPr>
              <a:t>In Favoriete teksten kun je vaker gebruikte teksten opslaan (eventueel inclusief fields).</a:t>
            </a:r>
          </a:p>
        </p:txBody>
      </p:sp>
    </p:spTree>
    <p:extLst>
      <p:ext uri="{BB962C8B-B14F-4D97-AF65-F5344CB8AC3E}">
        <p14:creationId xmlns:p14="http://schemas.microsoft.com/office/powerpoint/2010/main" val="3890260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91905" y="1320884"/>
            <a:ext cx="9608190" cy="4215849"/>
          </a:xfrm>
          <a:noFill/>
        </p:spPr>
        <p:txBody>
          <a:bodyPr>
            <a:noAutofit/>
          </a:bodyPr>
          <a:lstStyle/>
          <a:p>
            <a:pPr lvl="0" algn="ctr">
              <a:lnSpc>
                <a:spcPct val="100000"/>
              </a:lnSpc>
              <a:spcBef>
                <a:spcPts val="600"/>
              </a:spcBef>
              <a:spcAft>
                <a:spcPts val="600"/>
              </a:spcAft>
            </a:pP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Hebben</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jullie</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zelf</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ook</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nog</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leuke</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aanvullingen</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a:t>
            </a:r>
            <a:b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br>
            <a:b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br>
            <a:r>
              <a:rPr lang="en-US" sz="2400" kern="100" dirty="0" err="1">
                <a:effectLst/>
                <a:latin typeface="Arial Black" panose="020B0A04020102020204" pitchFamily="34" charset="0"/>
                <a:ea typeface="Calibri" panose="020F0502020204030204" pitchFamily="34" charset="0"/>
                <a:cs typeface="Times New Roman" panose="02020603050405020304" pitchFamily="18" charset="0"/>
              </a:rPr>
              <a:t>Ik</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2400" kern="100" dirty="0" err="1">
                <a:effectLst/>
                <a:latin typeface="Arial Black" panose="020B0A04020102020204" pitchFamily="34" charset="0"/>
                <a:ea typeface="Calibri" panose="020F0502020204030204" pitchFamily="34" charset="0"/>
                <a:cs typeface="Times New Roman" panose="02020603050405020304" pitchFamily="18" charset="0"/>
              </a:rPr>
              <a:t>hou</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 me </a:t>
            </a:r>
            <a:r>
              <a:rPr lang="en-US" sz="2400" kern="100" dirty="0" err="1">
                <a:effectLst/>
                <a:latin typeface="Arial Black" panose="020B0A04020102020204" pitchFamily="34" charset="0"/>
                <a:ea typeface="Calibri" panose="020F0502020204030204" pitchFamily="34" charset="0"/>
                <a:cs typeface="Times New Roman" panose="02020603050405020304" pitchFamily="18" charset="0"/>
              </a:rPr>
              <a:t>aanbevolen</a:t>
            </a:r>
            <a:r>
              <a:rPr lang="en-US" sz="2400" kern="100" dirty="0">
                <a:effectLst/>
                <a:latin typeface="Arial Black" panose="020B0A04020102020204" pitchFamily="34" charset="0"/>
                <a:ea typeface="Calibri" panose="020F0502020204030204" pitchFamily="34" charset="0"/>
                <a:cs typeface="Times New Roman" panose="02020603050405020304" pitchFamily="18" charset="0"/>
              </a:rPr>
              <a:t>!</a:t>
            </a:r>
            <a:endParaRPr lang="nl-NL" sz="4800" kern="100"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Tree>
    <p:extLst>
      <p:ext uri="{BB962C8B-B14F-4D97-AF65-F5344CB8AC3E}">
        <p14:creationId xmlns:p14="http://schemas.microsoft.com/office/powerpoint/2010/main" val="3965777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91905" y="1320884"/>
            <a:ext cx="9608190" cy="4215849"/>
          </a:xfrm>
          <a:noFill/>
        </p:spPr>
        <p:txBody>
          <a:bodyPr>
            <a:noAutofit/>
          </a:bodyPr>
          <a:lstStyle/>
          <a:p>
            <a:pPr lvl="0" algn="ctr">
              <a:lnSpc>
                <a:spcPct val="100000"/>
              </a:lnSpc>
              <a:spcBef>
                <a:spcPts val="600"/>
              </a:spcBef>
              <a:spcAft>
                <a:spcPts val="600"/>
              </a:spcAft>
            </a:pP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Bedankt</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voor</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jullie</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 </a:t>
            </a:r>
            <a:r>
              <a:rPr lang="en-US" sz="4800" kern="100" dirty="0" err="1">
                <a:effectLst/>
                <a:latin typeface="Arial Black" panose="020B0A04020102020204" pitchFamily="34" charset="0"/>
                <a:ea typeface="Calibri" panose="020F0502020204030204" pitchFamily="34" charset="0"/>
                <a:cs typeface="Times New Roman" panose="02020603050405020304" pitchFamily="18" charset="0"/>
              </a:rPr>
              <a:t>aandacht</a:t>
            </a:r>
            <a:r>
              <a:rPr lang="en-US" sz="4800" kern="100" dirty="0">
                <a:effectLst/>
                <a:latin typeface="Arial Black" panose="020B0A04020102020204" pitchFamily="34" charset="0"/>
                <a:ea typeface="Calibri" panose="020F0502020204030204" pitchFamily="34" charset="0"/>
                <a:cs typeface="Times New Roman" panose="02020603050405020304" pitchFamily="18" charset="0"/>
              </a:rPr>
              <a:t>!</a:t>
            </a:r>
            <a:endParaRPr lang="nl-NL" sz="4800" kern="100"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Tree>
    <p:extLst>
      <p:ext uri="{BB962C8B-B14F-4D97-AF65-F5344CB8AC3E}">
        <p14:creationId xmlns:p14="http://schemas.microsoft.com/office/powerpoint/2010/main" val="275529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402619"/>
            <a:ext cx="7886700" cy="1325563"/>
          </a:xfrm>
          <a:noFill/>
        </p:spPr>
        <p:txBody>
          <a:bodyPr>
            <a:normAutofit/>
          </a:bodyPr>
          <a:lstStyle/>
          <a:p>
            <a:pPr algn="ctr"/>
            <a:r>
              <a:rPr lang="nl-NL" sz="2800" dirty="0">
                <a:latin typeface="Arial Black" panose="020B0A04020102020204" pitchFamily="34" charset="0"/>
              </a:rPr>
              <a:t>Help-functie</a:t>
            </a:r>
          </a:p>
        </p:txBody>
      </p:sp>
      <p:sp>
        <p:nvSpPr>
          <p:cNvPr id="4" name="Tijdelijke aanduiding voor inhoud 3"/>
          <p:cNvSpPr>
            <a:spLocks noGrp="1"/>
          </p:cNvSpPr>
          <p:nvPr>
            <p:ph idx="1"/>
          </p:nvPr>
        </p:nvSpPr>
        <p:spPr>
          <a:xfrm>
            <a:off x="2152650" y="2531680"/>
            <a:ext cx="8518146" cy="3565648"/>
          </a:xfrm>
          <a:noFill/>
        </p:spPr>
        <p:txBody>
          <a:bodyPr>
            <a:normAutofit/>
          </a:bodyPr>
          <a:lstStyle/>
          <a:p>
            <a:pPr marL="0" indent="0">
              <a:buNone/>
            </a:pPr>
            <a:r>
              <a:rPr lang="nl-NL" sz="2000" dirty="0">
                <a:latin typeface="Arial Black" panose="020B0A04020102020204" pitchFamily="34" charset="0"/>
              </a:rPr>
              <a:t>Wat doe je als je een vraag hebt over MicroStation?</a:t>
            </a:r>
          </a:p>
          <a:p>
            <a:r>
              <a:rPr lang="nl-NL" sz="2000" dirty="0">
                <a:latin typeface="Arial Black" panose="020B0A04020102020204" pitchFamily="34" charset="0"/>
              </a:rPr>
              <a:t>Vraag een collega</a:t>
            </a:r>
          </a:p>
          <a:p>
            <a:r>
              <a:rPr lang="nl-NL" sz="2000" dirty="0">
                <a:latin typeface="Arial Black" panose="020B0A04020102020204" pitchFamily="34" charset="0"/>
              </a:rPr>
              <a:t>Vraag de </a:t>
            </a:r>
            <a:r>
              <a:rPr lang="nl-NL" sz="2000" dirty="0" err="1">
                <a:latin typeface="Arial Black" panose="020B0A04020102020204" pitchFamily="34" charset="0"/>
              </a:rPr>
              <a:t>key</a:t>
            </a:r>
            <a:r>
              <a:rPr lang="nl-NL" sz="2000" dirty="0">
                <a:latin typeface="Arial Black" panose="020B0A04020102020204" pitchFamily="34" charset="0"/>
              </a:rPr>
              <a:t>-user/super-user/nerd van je organisatie</a:t>
            </a:r>
          </a:p>
          <a:p>
            <a:r>
              <a:rPr lang="nl-NL" sz="2000" dirty="0">
                <a:latin typeface="Arial Black" panose="020B0A04020102020204" pitchFamily="34" charset="0"/>
              </a:rPr>
              <a:t>Google het</a:t>
            </a:r>
          </a:p>
          <a:p>
            <a:r>
              <a:rPr lang="nl-NL" sz="2000" dirty="0">
                <a:latin typeface="Arial Black" panose="020B0A04020102020204" pitchFamily="34" charset="0"/>
              </a:rPr>
              <a:t>Vraag het The People Group </a:t>
            </a:r>
            <a:r>
              <a:rPr lang="nl-NL" sz="1600" dirty="0">
                <a:latin typeface="Arial Black" panose="020B0A04020102020204" pitchFamily="34" charset="0"/>
              </a:rPr>
              <a:t>(</a:t>
            </a:r>
            <a:r>
              <a:rPr lang="nl-NL" sz="1600" dirty="0">
                <a:latin typeface="Arial Black" panose="020B0A04020102020204" pitchFamily="34" charset="0"/>
                <a:hlinkClick r:id="rId2"/>
              </a:rPr>
              <a:t>support@thepeoplegroup.nl</a:t>
            </a:r>
            <a:r>
              <a:rPr lang="nl-NL" sz="1600" dirty="0">
                <a:latin typeface="Arial Black" panose="020B0A04020102020204" pitchFamily="34" charset="0"/>
              </a:rPr>
              <a:t>)</a:t>
            </a:r>
          </a:p>
          <a:p>
            <a:r>
              <a:rPr lang="nl-NL" sz="2000" dirty="0">
                <a:latin typeface="Arial Black" panose="020B0A04020102020204" pitchFamily="34" charset="0"/>
              </a:rPr>
              <a:t>Zoek in de Help-functie van MicroStation</a:t>
            </a:r>
          </a:p>
          <a:p>
            <a:endParaRPr lang="nl-NL" sz="2000" dirty="0">
              <a:latin typeface="Arial Black" panose="020B0A04020102020204" pitchFamily="34" charset="0"/>
            </a:endParaRPr>
          </a:p>
          <a:p>
            <a:pPr marL="0" indent="0">
              <a:buNone/>
            </a:pPr>
            <a:r>
              <a:rPr lang="nl-NL" sz="2000" dirty="0">
                <a:latin typeface="Arial Black" panose="020B0A04020102020204" pitchFamily="34" charset="0"/>
              </a:rPr>
              <a:t>Maar hoe kom je aan de juiste informatie over het commando waar jij vragen over hebt?</a:t>
            </a:r>
          </a:p>
          <a:p>
            <a:endParaRPr lang="nl-NL" sz="1600" dirty="0">
              <a:latin typeface="Arial Black" panose="020B0A04020102020204" pitchFamily="34"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Tree>
    <p:extLst>
      <p:ext uri="{BB962C8B-B14F-4D97-AF65-F5344CB8AC3E}">
        <p14:creationId xmlns:p14="http://schemas.microsoft.com/office/powerpoint/2010/main" val="19988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021434"/>
            <a:ext cx="7886700" cy="1325563"/>
          </a:xfrm>
          <a:noFill/>
        </p:spPr>
        <p:txBody>
          <a:bodyPr>
            <a:normAutofit/>
          </a:bodyPr>
          <a:lstStyle/>
          <a:p>
            <a:pPr algn="ctr"/>
            <a:r>
              <a:rPr lang="nl-NL" sz="2800" dirty="0">
                <a:latin typeface="Arial Black" panose="020B0A04020102020204" pitchFamily="34" charset="0"/>
              </a:rPr>
              <a:t>Help-functie (2)</a:t>
            </a:r>
          </a:p>
        </p:txBody>
      </p:sp>
      <p:sp>
        <p:nvSpPr>
          <p:cNvPr id="4" name="Tijdelijke aanduiding voor inhoud 3"/>
          <p:cNvSpPr>
            <a:spLocks noGrp="1"/>
          </p:cNvSpPr>
          <p:nvPr>
            <p:ph idx="1"/>
          </p:nvPr>
        </p:nvSpPr>
        <p:spPr>
          <a:xfrm>
            <a:off x="2152650" y="2028341"/>
            <a:ext cx="8518146" cy="3565648"/>
          </a:xfrm>
          <a:noFill/>
        </p:spPr>
        <p:txBody>
          <a:bodyPr>
            <a:normAutofit/>
          </a:bodyPr>
          <a:lstStyle/>
          <a:p>
            <a:pPr marL="457200" indent="-457200">
              <a:buFont typeface="+mj-lt"/>
              <a:buAutoNum type="arabicPeriod"/>
            </a:pPr>
            <a:r>
              <a:rPr lang="nl-NL" sz="2000" dirty="0">
                <a:latin typeface="Arial Black" panose="020B0A04020102020204" pitchFamily="34" charset="0"/>
              </a:rPr>
              <a:t>Start de Helpfunctie met de F1-knop, ga naar tabblad ‘Help’ en kies ‘Help Contents’.</a:t>
            </a:r>
            <a:br>
              <a:rPr lang="nl-NL" sz="2000" dirty="0">
                <a:latin typeface="Arial Black" panose="020B0A04020102020204" pitchFamily="34" charset="0"/>
              </a:rPr>
            </a:br>
            <a:br>
              <a:rPr lang="nl-NL" sz="2000" dirty="0">
                <a:latin typeface="Arial Black" panose="020B0A04020102020204" pitchFamily="34" charset="0"/>
              </a:rPr>
            </a:br>
            <a:br>
              <a:rPr lang="nl-NL" sz="2000" dirty="0">
                <a:latin typeface="Arial Black" panose="020B0A04020102020204" pitchFamily="34" charset="0"/>
              </a:rPr>
            </a:br>
            <a:br>
              <a:rPr lang="nl-NL" sz="2000" dirty="0">
                <a:latin typeface="Arial Black" panose="020B0A04020102020204" pitchFamily="34" charset="0"/>
              </a:rPr>
            </a:br>
            <a:br>
              <a:rPr lang="nl-NL" sz="2000" dirty="0">
                <a:latin typeface="Arial Black" panose="020B0A04020102020204" pitchFamily="34" charset="0"/>
              </a:rPr>
            </a:br>
            <a:br>
              <a:rPr lang="nl-NL" sz="2000" dirty="0">
                <a:latin typeface="Arial Black" panose="020B0A04020102020204" pitchFamily="34" charset="0"/>
              </a:rPr>
            </a:br>
            <a:endParaRPr lang="nl-NL" sz="2000" dirty="0">
              <a:latin typeface="Arial Black" panose="020B0A04020102020204" pitchFamily="34" charset="0"/>
            </a:endParaRPr>
          </a:p>
          <a:p>
            <a:pPr marL="457200" indent="-457200">
              <a:buFont typeface="+mj-lt"/>
              <a:buAutoNum type="arabicPeriod"/>
            </a:pPr>
            <a:r>
              <a:rPr lang="nl-NL" sz="2000" dirty="0">
                <a:latin typeface="Arial Black" panose="020B0A04020102020204" pitchFamily="34" charset="0"/>
              </a:rPr>
              <a:t>Het kan zijn dat je deze melding krijgt: </a:t>
            </a:r>
            <a:br>
              <a:rPr lang="nl-NL" sz="2000" dirty="0">
                <a:latin typeface="Arial Black" panose="020B0A04020102020204" pitchFamily="34" charset="0"/>
              </a:rPr>
            </a:br>
            <a:endParaRPr lang="nl-NL" sz="2000" dirty="0">
              <a:latin typeface="Arial Black" panose="020B0A04020102020204" pitchFamily="34" charset="0"/>
            </a:endParaRPr>
          </a:p>
          <a:p>
            <a:endParaRPr lang="nl-NL" sz="1600" dirty="0">
              <a:latin typeface="Arial Black" panose="020B0A04020102020204" pitchFamily="34"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6" name="Afbeelding 5">
            <a:extLst>
              <a:ext uri="{FF2B5EF4-FFF2-40B4-BE49-F238E27FC236}">
                <a16:creationId xmlns:a16="http://schemas.microsoft.com/office/drawing/2014/main" id="{356B867E-BDF0-46DA-BEF5-1C0B0E37FE7B}"/>
              </a:ext>
            </a:extLst>
          </p:cNvPr>
          <p:cNvPicPr>
            <a:picLocks noChangeAspect="1"/>
          </p:cNvPicPr>
          <p:nvPr/>
        </p:nvPicPr>
        <p:blipFill>
          <a:blip r:embed="rId3"/>
          <a:stretch>
            <a:fillRect/>
          </a:stretch>
        </p:blipFill>
        <p:spPr>
          <a:xfrm>
            <a:off x="2962667" y="2709952"/>
            <a:ext cx="3133333" cy="1438095"/>
          </a:xfrm>
          <a:prstGeom prst="rect">
            <a:avLst/>
          </a:prstGeom>
        </p:spPr>
      </p:pic>
      <p:pic>
        <p:nvPicPr>
          <p:cNvPr id="8" name="Afbeelding 7">
            <a:extLst>
              <a:ext uri="{FF2B5EF4-FFF2-40B4-BE49-F238E27FC236}">
                <a16:creationId xmlns:a16="http://schemas.microsoft.com/office/drawing/2014/main" id="{1E43CA77-D1F4-9CBD-3D65-CEC7642C6BDC}"/>
              </a:ext>
            </a:extLst>
          </p:cNvPr>
          <p:cNvPicPr>
            <a:picLocks noChangeAspect="1"/>
          </p:cNvPicPr>
          <p:nvPr/>
        </p:nvPicPr>
        <p:blipFill>
          <a:blip r:embed="rId4"/>
          <a:stretch>
            <a:fillRect/>
          </a:stretch>
        </p:blipFill>
        <p:spPr>
          <a:xfrm>
            <a:off x="2962667" y="4734229"/>
            <a:ext cx="4580952" cy="1866667"/>
          </a:xfrm>
          <a:prstGeom prst="rect">
            <a:avLst/>
          </a:prstGeom>
        </p:spPr>
      </p:pic>
    </p:spTree>
    <p:extLst>
      <p:ext uri="{BB962C8B-B14F-4D97-AF65-F5344CB8AC3E}">
        <p14:creationId xmlns:p14="http://schemas.microsoft.com/office/powerpoint/2010/main" val="223366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021434"/>
            <a:ext cx="7886700" cy="1325563"/>
          </a:xfrm>
          <a:noFill/>
        </p:spPr>
        <p:txBody>
          <a:bodyPr>
            <a:normAutofit/>
          </a:bodyPr>
          <a:lstStyle/>
          <a:p>
            <a:pPr algn="ctr"/>
            <a:r>
              <a:rPr lang="nl-NL" sz="2800" dirty="0">
                <a:latin typeface="Arial Black" panose="020B0A04020102020204" pitchFamily="34" charset="0"/>
              </a:rPr>
              <a:t>Help-functie (3)</a:t>
            </a:r>
          </a:p>
        </p:txBody>
      </p:sp>
      <p:sp>
        <p:nvSpPr>
          <p:cNvPr id="4" name="Tijdelijke aanduiding voor inhoud 3"/>
          <p:cNvSpPr>
            <a:spLocks noGrp="1"/>
          </p:cNvSpPr>
          <p:nvPr>
            <p:ph idx="1"/>
          </p:nvPr>
        </p:nvSpPr>
        <p:spPr>
          <a:xfrm>
            <a:off x="2152650" y="2028341"/>
            <a:ext cx="8518146" cy="3565648"/>
          </a:xfrm>
          <a:noFill/>
        </p:spPr>
        <p:txBody>
          <a:bodyPr>
            <a:normAutofit/>
          </a:bodyPr>
          <a:lstStyle/>
          <a:p>
            <a:pPr marL="457200" indent="-457200">
              <a:buFont typeface="+mj-lt"/>
              <a:buAutoNum type="arabicPeriod" startAt="3"/>
            </a:pPr>
            <a:r>
              <a:rPr lang="nl-NL" sz="2000" dirty="0">
                <a:latin typeface="Arial Black" panose="020B0A04020102020204" pitchFamily="34" charset="0"/>
              </a:rPr>
              <a:t>Zodra de help-pagina van MicroStation gestart is ga je terug naar MicroStation, </a:t>
            </a:r>
            <a:r>
              <a:rPr lang="nl-NL" sz="2000" u="sng" dirty="0">
                <a:latin typeface="Arial Black" panose="020B0A04020102020204" pitchFamily="34" charset="0"/>
              </a:rPr>
              <a:t>zonder de help-pagina af te sluiten.</a:t>
            </a:r>
            <a:endParaRPr lang="nl-NL" sz="2000" dirty="0">
              <a:latin typeface="Arial Black" panose="020B0A04020102020204" pitchFamily="34" charset="0"/>
            </a:endParaRPr>
          </a:p>
          <a:p>
            <a:pPr marL="457200" indent="-457200">
              <a:buFont typeface="+mj-lt"/>
              <a:buAutoNum type="arabicPeriod" startAt="3"/>
            </a:pPr>
            <a:r>
              <a:rPr lang="nl-NL" sz="2000" dirty="0">
                <a:latin typeface="Arial Black" panose="020B0A04020102020204" pitchFamily="34" charset="0"/>
              </a:rPr>
              <a:t>Klik in het toolsettingsvenster van de functie waar je een vraag over hebt.</a:t>
            </a:r>
          </a:p>
          <a:p>
            <a:pPr marL="457200" indent="-457200">
              <a:buFont typeface="+mj-lt"/>
              <a:buAutoNum type="arabicPeriod" startAt="3"/>
            </a:pPr>
            <a:r>
              <a:rPr lang="nl-NL" sz="2000" dirty="0">
                <a:latin typeface="Arial Black" panose="020B0A04020102020204" pitchFamily="34" charset="0"/>
              </a:rPr>
              <a:t>En klik (weer) op F1</a:t>
            </a:r>
          </a:p>
          <a:p>
            <a:pPr marL="457200" indent="-457200">
              <a:buFont typeface="+mj-lt"/>
              <a:buAutoNum type="arabicPeriod" startAt="3"/>
            </a:pPr>
            <a:r>
              <a:rPr lang="nl-NL" sz="2000" dirty="0">
                <a:latin typeface="Arial Black" panose="020B0A04020102020204" pitchFamily="34" charset="0"/>
              </a:rPr>
              <a:t>Nu gaat de Help-pagina naar de informatie over de functie en jij hoeft niet meer te zoeken.</a:t>
            </a:r>
            <a:br>
              <a:rPr lang="nl-NL" sz="2000" dirty="0">
                <a:latin typeface="Arial Black" panose="020B0A04020102020204" pitchFamily="34" charset="0"/>
              </a:rPr>
            </a:br>
            <a:endParaRPr lang="nl-NL" sz="2000" dirty="0">
              <a:latin typeface="Arial Black" panose="020B0A04020102020204" pitchFamily="34" charset="0"/>
            </a:endParaRPr>
          </a:p>
          <a:p>
            <a:endParaRPr lang="nl-NL" sz="1600" dirty="0">
              <a:latin typeface="Arial Black" panose="020B0A04020102020204" pitchFamily="34"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spTree>
    <p:extLst>
      <p:ext uri="{BB962C8B-B14F-4D97-AF65-F5344CB8AC3E}">
        <p14:creationId xmlns:p14="http://schemas.microsoft.com/office/powerpoint/2010/main" val="355533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021434"/>
            <a:ext cx="7886700" cy="1325563"/>
          </a:xfrm>
          <a:noFill/>
        </p:spPr>
        <p:txBody>
          <a:bodyPr>
            <a:normAutofit/>
          </a:bodyPr>
          <a:lstStyle/>
          <a:p>
            <a:pPr algn="ctr"/>
            <a:r>
              <a:rPr lang="nl-NL" sz="2800" dirty="0" err="1">
                <a:latin typeface="Arial Black" panose="020B0A04020102020204" pitchFamily="34" charset="0"/>
              </a:rPr>
              <a:t>Detailing</a:t>
            </a:r>
            <a:r>
              <a:rPr lang="nl-NL" sz="2800" dirty="0">
                <a:latin typeface="Arial Black" panose="020B0A04020102020204" pitchFamily="34" charset="0"/>
              </a:rPr>
              <a:t> </a:t>
            </a:r>
            <a:r>
              <a:rPr lang="nl-NL" sz="2800" dirty="0" err="1">
                <a:latin typeface="Arial Black" panose="020B0A04020102020204" pitchFamily="34" charset="0"/>
              </a:rPr>
              <a:t>Symbols</a:t>
            </a:r>
            <a:endParaRPr lang="nl-NL" sz="2800" dirty="0">
              <a:latin typeface="Arial Black" panose="020B0A04020102020204" pitchFamily="34" charset="0"/>
            </a:endParaRPr>
          </a:p>
        </p:txBody>
      </p:sp>
      <p:sp>
        <p:nvSpPr>
          <p:cNvPr id="4" name="Tijdelijke aanduiding voor inhoud 3"/>
          <p:cNvSpPr>
            <a:spLocks noGrp="1"/>
          </p:cNvSpPr>
          <p:nvPr>
            <p:ph idx="1"/>
          </p:nvPr>
        </p:nvSpPr>
        <p:spPr>
          <a:xfrm>
            <a:off x="2152650" y="2028341"/>
            <a:ext cx="8518146" cy="1141005"/>
          </a:xfrm>
          <a:noFill/>
        </p:spPr>
        <p:txBody>
          <a:bodyPr>
            <a:normAutofit/>
          </a:bodyPr>
          <a:lstStyle/>
          <a:p>
            <a:pPr marL="0" indent="0">
              <a:buNone/>
            </a:pPr>
            <a:r>
              <a:rPr lang="nl-NL" sz="2000" dirty="0">
                <a:latin typeface="Arial Black" panose="020B0A04020102020204" pitchFamily="34" charset="0"/>
              </a:rPr>
              <a:t>Wat zijn </a:t>
            </a:r>
            <a:r>
              <a:rPr lang="nl-NL" sz="2000" dirty="0" err="1">
                <a:latin typeface="Arial Black" panose="020B0A04020102020204" pitchFamily="34" charset="0"/>
              </a:rPr>
              <a:t>Detailing</a:t>
            </a:r>
            <a:r>
              <a:rPr lang="nl-NL" sz="2000" dirty="0">
                <a:latin typeface="Arial Black" panose="020B0A04020102020204" pitchFamily="34" charset="0"/>
              </a:rPr>
              <a:t> </a:t>
            </a:r>
            <a:r>
              <a:rPr lang="nl-NL" sz="2000" dirty="0" err="1">
                <a:latin typeface="Arial Black" panose="020B0A04020102020204" pitchFamily="34" charset="0"/>
              </a:rPr>
              <a:t>Symbols</a:t>
            </a:r>
            <a:r>
              <a:rPr lang="nl-NL" sz="2000" dirty="0">
                <a:latin typeface="Arial Black" panose="020B0A04020102020204" pitchFamily="34" charset="0"/>
              </a:rPr>
              <a:t>?</a:t>
            </a:r>
          </a:p>
          <a:p>
            <a:pPr lvl="2">
              <a:buFont typeface="Symbol" panose="05050102010706020507" pitchFamily="18" charset="2"/>
              <a:buChar char=""/>
            </a:pPr>
            <a:r>
              <a:rPr lang="nl-NL" sz="1600" dirty="0">
                <a:latin typeface="Arial Black" panose="020B0A04020102020204" pitchFamily="34" charset="0"/>
              </a:rPr>
              <a:t>Dat zijn die ‘lastige’ figuurtjes die je soms ziet als je een plot-compositie aan het maken bent:</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6" name="Afbeelding 5">
            <a:extLst>
              <a:ext uri="{FF2B5EF4-FFF2-40B4-BE49-F238E27FC236}">
                <a16:creationId xmlns:a16="http://schemas.microsoft.com/office/drawing/2014/main" id="{509F0E99-4F88-4B2F-C4B5-977814A1C0DD}"/>
              </a:ext>
            </a:extLst>
          </p:cNvPr>
          <p:cNvPicPr>
            <a:picLocks noChangeAspect="1"/>
          </p:cNvPicPr>
          <p:nvPr/>
        </p:nvPicPr>
        <p:blipFill>
          <a:blip r:embed="rId3"/>
          <a:stretch>
            <a:fillRect/>
          </a:stretch>
        </p:blipFill>
        <p:spPr>
          <a:xfrm>
            <a:off x="5184395" y="2952925"/>
            <a:ext cx="2237745" cy="1707993"/>
          </a:xfrm>
          <a:prstGeom prst="rect">
            <a:avLst/>
          </a:prstGeom>
        </p:spPr>
      </p:pic>
      <p:sp>
        <p:nvSpPr>
          <p:cNvPr id="7" name="Tekstvak 6">
            <a:extLst>
              <a:ext uri="{FF2B5EF4-FFF2-40B4-BE49-F238E27FC236}">
                <a16:creationId xmlns:a16="http://schemas.microsoft.com/office/drawing/2014/main" id="{C35F4AFC-7F9E-DDB1-32D3-211A0BE843EB}"/>
              </a:ext>
            </a:extLst>
          </p:cNvPr>
          <p:cNvSpPr txBox="1"/>
          <p:nvPr/>
        </p:nvSpPr>
        <p:spPr>
          <a:xfrm>
            <a:off x="2152650" y="4805514"/>
            <a:ext cx="8405768" cy="2062103"/>
          </a:xfrm>
          <a:prstGeom prst="rect">
            <a:avLst/>
          </a:prstGeom>
          <a:noFill/>
        </p:spPr>
        <p:txBody>
          <a:bodyPr wrap="square" rtlCol="0">
            <a:spAutoFit/>
          </a:bodyPr>
          <a:lstStyle/>
          <a:p>
            <a:r>
              <a:rPr lang="nl-NL" sz="1600" dirty="0">
                <a:latin typeface="Arial Black" panose="020B0A04020102020204" pitchFamily="34" charset="0"/>
              </a:rPr>
              <a:t>Wat kun je doen met deze </a:t>
            </a:r>
            <a:r>
              <a:rPr lang="nl-NL" sz="1600" dirty="0" err="1">
                <a:latin typeface="Arial Black" panose="020B0A04020102020204" pitchFamily="34" charset="0"/>
              </a:rPr>
              <a:t>Detailing</a:t>
            </a:r>
            <a:r>
              <a:rPr lang="nl-NL" sz="1600" dirty="0">
                <a:latin typeface="Arial Black" panose="020B0A04020102020204" pitchFamily="34" charset="0"/>
              </a:rPr>
              <a:t> </a:t>
            </a:r>
            <a:r>
              <a:rPr lang="nl-NL" sz="1600" dirty="0" err="1">
                <a:latin typeface="Arial Black" panose="020B0A04020102020204" pitchFamily="34" charset="0"/>
              </a:rPr>
              <a:t>Symbols</a:t>
            </a:r>
            <a:r>
              <a:rPr lang="nl-NL" sz="1600" dirty="0">
                <a:latin typeface="Arial Black" panose="020B0A04020102020204" pitchFamily="34" charset="0"/>
              </a:rPr>
              <a:t>?</a:t>
            </a:r>
          </a:p>
          <a:p>
            <a:pPr marL="342900" indent="-342900">
              <a:buFont typeface="+mj-lt"/>
              <a:buAutoNum type="arabicPeriod"/>
            </a:pPr>
            <a:r>
              <a:rPr lang="nl-NL" sz="1600" dirty="0">
                <a:latin typeface="Arial Black" panose="020B0A04020102020204" pitchFamily="34" charset="0"/>
              </a:rPr>
              <a:t>Verplaatsen naar buiten je sheet/kader.</a:t>
            </a:r>
          </a:p>
          <a:p>
            <a:pPr marL="342900" indent="-342900">
              <a:buFont typeface="+mj-lt"/>
              <a:buAutoNum type="arabicPeriod"/>
            </a:pPr>
            <a:r>
              <a:rPr lang="nl-NL" sz="1600" dirty="0">
                <a:latin typeface="Arial Black" panose="020B0A04020102020204" pitchFamily="34" charset="0"/>
              </a:rPr>
              <a:t>Je kunt de </a:t>
            </a:r>
            <a:r>
              <a:rPr lang="nl-NL" sz="1600" dirty="0" err="1">
                <a:latin typeface="Arial Black" panose="020B0A04020102020204" pitchFamily="34" charset="0"/>
              </a:rPr>
              <a:t>Detailing</a:t>
            </a:r>
            <a:r>
              <a:rPr lang="nl-NL" sz="1600" dirty="0">
                <a:latin typeface="Arial Black" panose="020B0A04020102020204" pitchFamily="34" charset="0"/>
              </a:rPr>
              <a:t> </a:t>
            </a:r>
            <a:r>
              <a:rPr lang="nl-NL" sz="1600" dirty="0" err="1">
                <a:latin typeface="Arial Black" panose="020B0A04020102020204" pitchFamily="34" charset="0"/>
              </a:rPr>
              <a:t>Symbol</a:t>
            </a:r>
            <a:r>
              <a:rPr lang="nl-NL" sz="1600" dirty="0">
                <a:latin typeface="Arial Black" panose="020B0A04020102020204" pitchFamily="34" charset="0"/>
              </a:rPr>
              <a:t> Style aanpassen om het symbool te laten verdwijnen.</a:t>
            </a:r>
          </a:p>
          <a:p>
            <a:pPr marL="342900" indent="-342900">
              <a:buFont typeface="+mj-lt"/>
              <a:buAutoNum type="arabicPeriod"/>
            </a:pPr>
            <a:r>
              <a:rPr lang="nl-NL" sz="1600" dirty="0">
                <a:latin typeface="Arial Black" panose="020B0A04020102020204" pitchFamily="34" charset="0"/>
              </a:rPr>
              <a:t>Je kunt het </a:t>
            </a:r>
            <a:r>
              <a:rPr lang="nl-NL" sz="1600" dirty="0" err="1">
                <a:latin typeface="Arial Black" panose="020B0A04020102020204" pitchFamily="34" charset="0"/>
              </a:rPr>
              <a:t>Detailing</a:t>
            </a:r>
            <a:r>
              <a:rPr lang="nl-NL" sz="1600" dirty="0">
                <a:latin typeface="Arial Black" panose="020B0A04020102020204" pitchFamily="34" charset="0"/>
              </a:rPr>
              <a:t> </a:t>
            </a:r>
            <a:r>
              <a:rPr lang="nl-NL" sz="1600" dirty="0" err="1">
                <a:latin typeface="Arial Black" panose="020B0A04020102020204" pitchFamily="34" charset="0"/>
              </a:rPr>
              <a:t>Symbol</a:t>
            </a:r>
            <a:r>
              <a:rPr lang="nl-NL" sz="1600" dirty="0">
                <a:latin typeface="Arial Black" panose="020B0A04020102020204" pitchFamily="34" charset="0"/>
              </a:rPr>
              <a:t> aanpassen zodat er een acceptabel symbool verschijnt.</a:t>
            </a:r>
            <a:br>
              <a:rPr lang="nl-NL" sz="1600" dirty="0">
                <a:latin typeface="Arial Black" panose="020B0A04020102020204" pitchFamily="34" charset="0"/>
              </a:rPr>
            </a:br>
            <a:r>
              <a:rPr lang="nl-NL" sz="1600" dirty="0">
                <a:latin typeface="Arial Black" panose="020B0A04020102020204" pitchFamily="34" charset="0"/>
              </a:rPr>
              <a:t>(zoals bijvoorbeeld de naam van het stuk tekening en de schaal eronder. Bijv. Detail inspectieput, schaal 1:100)</a:t>
            </a:r>
          </a:p>
        </p:txBody>
      </p:sp>
    </p:spTree>
    <p:extLst>
      <p:ext uri="{BB962C8B-B14F-4D97-AF65-F5344CB8AC3E}">
        <p14:creationId xmlns:p14="http://schemas.microsoft.com/office/powerpoint/2010/main" val="284416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021434"/>
            <a:ext cx="7886700" cy="1325563"/>
          </a:xfrm>
          <a:noFill/>
        </p:spPr>
        <p:txBody>
          <a:bodyPr>
            <a:normAutofit/>
          </a:bodyPr>
          <a:lstStyle/>
          <a:p>
            <a:pPr algn="ctr"/>
            <a:r>
              <a:rPr lang="nl-NL" sz="2800" dirty="0" err="1">
                <a:latin typeface="Arial Black" panose="020B0A04020102020204" pitchFamily="34" charset="0"/>
              </a:rPr>
              <a:t>Detailing</a:t>
            </a:r>
            <a:r>
              <a:rPr lang="nl-NL" sz="2800" dirty="0">
                <a:latin typeface="Arial Black" panose="020B0A04020102020204" pitchFamily="34" charset="0"/>
              </a:rPr>
              <a:t> </a:t>
            </a:r>
            <a:r>
              <a:rPr lang="nl-NL" sz="2800" dirty="0" err="1">
                <a:latin typeface="Arial Black" panose="020B0A04020102020204" pitchFamily="34" charset="0"/>
              </a:rPr>
              <a:t>Symbols</a:t>
            </a:r>
            <a:r>
              <a:rPr lang="nl-NL" sz="2800" dirty="0">
                <a:latin typeface="Arial Black" panose="020B0A04020102020204" pitchFamily="34" charset="0"/>
              </a:rPr>
              <a:t> 1</a:t>
            </a:r>
          </a:p>
        </p:txBody>
      </p:sp>
      <p:sp>
        <p:nvSpPr>
          <p:cNvPr id="4" name="Tijdelijke aanduiding voor inhoud 3"/>
          <p:cNvSpPr>
            <a:spLocks noGrp="1"/>
          </p:cNvSpPr>
          <p:nvPr>
            <p:ph idx="1"/>
          </p:nvPr>
        </p:nvSpPr>
        <p:spPr>
          <a:xfrm>
            <a:off x="2152650" y="2028341"/>
            <a:ext cx="8518146" cy="1713149"/>
          </a:xfrm>
          <a:noFill/>
        </p:spPr>
        <p:txBody>
          <a:bodyPr>
            <a:normAutofit/>
          </a:bodyPr>
          <a:lstStyle/>
          <a:p>
            <a:pPr marL="457200" indent="-457200">
              <a:buFont typeface="+mj-lt"/>
              <a:buAutoNum type="arabicPeriod"/>
            </a:pPr>
            <a:r>
              <a:rPr lang="nl-NL" sz="2000" dirty="0" err="1">
                <a:latin typeface="Arial Black" panose="020B0A04020102020204" pitchFamily="34" charset="0"/>
              </a:rPr>
              <a:t>Detailing</a:t>
            </a:r>
            <a:r>
              <a:rPr lang="nl-NL" sz="2000" dirty="0">
                <a:latin typeface="Arial Black" panose="020B0A04020102020204" pitchFamily="34" charset="0"/>
              </a:rPr>
              <a:t> </a:t>
            </a:r>
            <a:r>
              <a:rPr lang="nl-NL" sz="2000" dirty="0" err="1">
                <a:latin typeface="Arial Black" panose="020B0A04020102020204" pitchFamily="34" charset="0"/>
              </a:rPr>
              <a:t>Symbols</a:t>
            </a:r>
            <a:r>
              <a:rPr lang="nl-NL" sz="2000" dirty="0">
                <a:latin typeface="Arial Black" panose="020B0A04020102020204" pitchFamily="34" charset="0"/>
              </a:rPr>
              <a:t> verplaatsen.</a:t>
            </a:r>
          </a:p>
          <a:p>
            <a:pPr marL="0" indent="0">
              <a:buNone/>
            </a:pPr>
            <a:r>
              <a:rPr lang="nl-NL" sz="1600" dirty="0">
                <a:latin typeface="Arial Black" panose="020B0A04020102020204" pitchFamily="34" charset="0"/>
              </a:rPr>
              <a:t>Dat doe je eenvoudig met het commando ‘Move’.</a:t>
            </a:r>
          </a:p>
          <a:p>
            <a:pPr marL="0" indent="0">
              <a:buNone/>
            </a:pPr>
            <a:r>
              <a:rPr lang="nl-NL" sz="1600" dirty="0">
                <a:latin typeface="Arial Black" panose="020B0A04020102020204" pitchFamily="34" charset="0"/>
              </a:rPr>
              <a:t>Als je het symbool selecteert en verplaatst, lijkt het even of dat je je </a:t>
            </a:r>
            <a:r>
              <a:rPr lang="nl-NL" sz="1600" dirty="0" err="1">
                <a:latin typeface="Arial Black" panose="020B0A04020102020204" pitchFamily="34" charset="0"/>
              </a:rPr>
              <a:t>reference</a:t>
            </a:r>
            <a:r>
              <a:rPr lang="nl-NL" sz="1600" dirty="0">
                <a:latin typeface="Arial Black" panose="020B0A04020102020204" pitchFamily="34" charset="0"/>
              </a:rPr>
              <a:t> ook verschaalt, maar dat is niet zo. Alleen het symbool wordt verplaatst.</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5" name="Detailing-symbols-verplaatsen">
            <a:hlinkClick r:id="" action="ppaction://media"/>
            <a:extLst>
              <a:ext uri="{FF2B5EF4-FFF2-40B4-BE49-F238E27FC236}">
                <a16:creationId xmlns:a16="http://schemas.microsoft.com/office/drawing/2014/main" id="{CD1EF283-F86E-9DC4-85BB-9265294DAFB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371719" y="3580002"/>
            <a:ext cx="5448562" cy="3062424"/>
          </a:xfrm>
          <a:prstGeom prst="rect">
            <a:avLst/>
          </a:prstGeom>
        </p:spPr>
      </p:pic>
    </p:spTree>
    <p:extLst>
      <p:ext uri="{BB962C8B-B14F-4D97-AF65-F5344CB8AC3E}">
        <p14:creationId xmlns:p14="http://schemas.microsoft.com/office/powerpoint/2010/main" val="42718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021434"/>
            <a:ext cx="7886700" cy="1325563"/>
          </a:xfrm>
          <a:noFill/>
        </p:spPr>
        <p:txBody>
          <a:bodyPr>
            <a:normAutofit/>
          </a:bodyPr>
          <a:lstStyle/>
          <a:p>
            <a:pPr algn="ctr"/>
            <a:r>
              <a:rPr lang="nl-NL" sz="2800" dirty="0" err="1">
                <a:latin typeface="Arial Black" panose="020B0A04020102020204" pitchFamily="34" charset="0"/>
              </a:rPr>
              <a:t>Detailing</a:t>
            </a:r>
            <a:r>
              <a:rPr lang="nl-NL" sz="2800" dirty="0">
                <a:latin typeface="Arial Black" panose="020B0A04020102020204" pitchFamily="34" charset="0"/>
              </a:rPr>
              <a:t> </a:t>
            </a:r>
            <a:r>
              <a:rPr lang="nl-NL" sz="2800" dirty="0" err="1">
                <a:latin typeface="Arial Black" panose="020B0A04020102020204" pitchFamily="34" charset="0"/>
              </a:rPr>
              <a:t>Symbols</a:t>
            </a:r>
            <a:r>
              <a:rPr lang="nl-NL" sz="2800" dirty="0">
                <a:latin typeface="Arial Black" panose="020B0A04020102020204" pitchFamily="34" charset="0"/>
              </a:rPr>
              <a:t> 2</a:t>
            </a:r>
          </a:p>
        </p:txBody>
      </p:sp>
      <p:sp>
        <p:nvSpPr>
          <p:cNvPr id="4" name="Tijdelijke aanduiding voor inhoud 3"/>
          <p:cNvSpPr>
            <a:spLocks noGrp="1"/>
          </p:cNvSpPr>
          <p:nvPr>
            <p:ph idx="1"/>
          </p:nvPr>
        </p:nvSpPr>
        <p:spPr>
          <a:xfrm>
            <a:off x="2152650" y="2028341"/>
            <a:ext cx="8518146" cy="4045288"/>
          </a:xfrm>
          <a:noFill/>
        </p:spPr>
        <p:txBody>
          <a:bodyPr>
            <a:normAutofit/>
          </a:bodyPr>
          <a:lstStyle/>
          <a:p>
            <a:pPr marL="457200" indent="-457200">
              <a:buFont typeface="+mj-lt"/>
              <a:buAutoNum type="arabicPeriod" startAt="2"/>
            </a:pPr>
            <a:r>
              <a:rPr lang="nl-NL" sz="2000" dirty="0" err="1">
                <a:latin typeface="Arial Black" panose="020B0A04020102020204" pitchFamily="34" charset="0"/>
              </a:rPr>
              <a:t>Detailing</a:t>
            </a:r>
            <a:r>
              <a:rPr lang="nl-NL" sz="2000" dirty="0">
                <a:latin typeface="Arial Black" panose="020B0A04020102020204" pitchFamily="34" charset="0"/>
              </a:rPr>
              <a:t> </a:t>
            </a:r>
            <a:r>
              <a:rPr lang="nl-NL" sz="2000" dirty="0" err="1">
                <a:latin typeface="Arial Black" panose="020B0A04020102020204" pitchFamily="34" charset="0"/>
              </a:rPr>
              <a:t>Symbols</a:t>
            </a:r>
            <a:r>
              <a:rPr lang="nl-NL" sz="2000" dirty="0">
                <a:latin typeface="Arial Black" panose="020B0A04020102020204" pitchFamily="34" charset="0"/>
              </a:rPr>
              <a:t> laten verdwijnen</a:t>
            </a:r>
          </a:p>
          <a:p>
            <a:pPr marL="0" indent="0">
              <a:buNone/>
            </a:pPr>
            <a:r>
              <a:rPr lang="nl-NL" sz="1600" dirty="0">
                <a:latin typeface="Arial Black" panose="020B0A04020102020204" pitchFamily="34" charset="0"/>
              </a:rPr>
              <a:t>Hiervoor ga je naar tabblad ‘</a:t>
            </a:r>
            <a:r>
              <a:rPr lang="nl-NL" sz="1600" dirty="0" err="1">
                <a:latin typeface="Arial Black" panose="020B0A04020102020204" pitchFamily="34" charset="0"/>
              </a:rPr>
              <a:t>Annotate</a:t>
            </a:r>
            <a:r>
              <a:rPr lang="nl-NL" sz="1600" dirty="0">
                <a:latin typeface="Arial Black" panose="020B0A04020102020204" pitchFamily="34" charset="0"/>
              </a:rPr>
              <a:t>’ en je klikt op het kleine icoontje in de rechter </a:t>
            </a:r>
            <a:r>
              <a:rPr lang="nl-NL" sz="1600" dirty="0" err="1">
                <a:latin typeface="Arial Black" panose="020B0A04020102020204" pitchFamily="34" charset="0"/>
              </a:rPr>
              <a:t>onderhoek</a:t>
            </a:r>
            <a:r>
              <a:rPr lang="nl-NL" sz="1600" dirty="0">
                <a:latin typeface="Arial Black" panose="020B0A04020102020204" pitchFamily="34" charset="0"/>
              </a:rPr>
              <a:t> van de groep ‘</a:t>
            </a:r>
            <a:r>
              <a:rPr lang="nl-NL" sz="1600" dirty="0" err="1">
                <a:latin typeface="Arial Black" panose="020B0A04020102020204" pitchFamily="34" charset="0"/>
              </a:rPr>
              <a:t>Detailing</a:t>
            </a:r>
            <a:r>
              <a:rPr lang="nl-NL" sz="1600" dirty="0">
                <a:latin typeface="Arial Black" panose="020B0A04020102020204" pitchFamily="34" charset="0"/>
              </a:rPr>
              <a:t>’.</a:t>
            </a:r>
          </a:p>
          <a:p>
            <a:pPr marL="0" indent="0">
              <a:buNone/>
            </a:pPr>
            <a:endParaRPr lang="nl-NL" sz="1600" dirty="0">
              <a:latin typeface="Arial Black" panose="020B0A04020102020204" pitchFamily="34" charset="0"/>
            </a:endParaRPr>
          </a:p>
          <a:p>
            <a:pPr marL="0" indent="0">
              <a:buNone/>
            </a:pPr>
            <a:endParaRPr lang="nl-NL" sz="1600" dirty="0">
              <a:latin typeface="Arial Black" panose="020B0A04020102020204" pitchFamily="34" charset="0"/>
            </a:endParaRPr>
          </a:p>
          <a:p>
            <a:pPr marL="0" indent="0">
              <a:buNone/>
            </a:pPr>
            <a:endParaRPr lang="nl-NL" sz="1600" dirty="0">
              <a:latin typeface="Arial Black" panose="020B0A04020102020204" pitchFamily="34" charset="0"/>
            </a:endParaRPr>
          </a:p>
          <a:p>
            <a:pPr marL="0" indent="0">
              <a:buNone/>
            </a:pPr>
            <a:endParaRPr lang="nl-NL" sz="1600" dirty="0">
              <a:latin typeface="Arial Black" panose="020B0A04020102020204" pitchFamily="34" charset="0"/>
            </a:endParaRPr>
          </a:p>
          <a:p>
            <a:pPr marL="0" indent="0">
              <a:buNone/>
            </a:pPr>
            <a:endParaRPr lang="nl-NL" sz="1600" dirty="0">
              <a:latin typeface="Arial Black" panose="020B0A04020102020204" pitchFamily="34" charset="0"/>
            </a:endParaRPr>
          </a:p>
          <a:p>
            <a:pPr marL="0" indent="0">
              <a:buNone/>
            </a:pPr>
            <a:r>
              <a:rPr lang="nl-NL" sz="1600" dirty="0">
                <a:latin typeface="Arial Black" panose="020B0A04020102020204" pitchFamily="34" charset="0"/>
              </a:rPr>
              <a:t>Je komt dan bij het scherm van de </a:t>
            </a:r>
            <a:r>
              <a:rPr lang="nl-NL" sz="1600" dirty="0" err="1">
                <a:latin typeface="Arial Black" panose="020B0A04020102020204" pitchFamily="34" charset="0"/>
              </a:rPr>
              <a:t>Detailing</a:t>
            </a:r>
            <a:r>
              <a:rPr lang="nl-NL" sz="1600" dirty="0">
                <a:latin typeface="Arial Black" panose="020B0A04020102020204" pitchFamily="34" charset="0"/>
              </a:rPr>
              <a:t> </a:t>
            </a:r>
            <a:r>
              <a:rPr lang="nl-NL" sz="1600" dirty="0" err="1">
                <a:latin typeface="Arial Black" panose="020B0A04020102020204" pitchFamily="34" charset="0"/>
              </a:rPr>
              <a:t>Symbol</a:t>
            </a:r>
            <a:r>
              <a:rPr lang="nl-NL" sz="1600" dirty="0">
                <a:latin typeface="Arial Black" panose="020B0A04020102020204" pitchFamily="34" charset="0"/>
              </a:rPr>
              <a:t> </a:t>
            </a:r>
            <a:r>
              <a:rPr lang="nl-NL" sz="1600" dirty="0" err="1">
                <a:latin typeface="Arial Black" panose="020B0A04020102020204" pitchFamily="34" charset="0"/>
              </a:rPr>
              <a:t>Styles</a:t>
            </a:r>
            <a:endParaRPr lang="nl-NL" sz="1600" dirty="0">
              <a:latin typeface="Arial Black" panose="020B0A04020102020204" pitchFamily="34" charset="0"/>
            </a:endParaRPr>
          </a:p>
          <a:p>
            <a:pPr marL="0" indent="0">
              <a:buNone/>
            </a:pPr>
            <a:endParaRPr lang="nl-NL" sz="1600" dirty="0">
              <a:latin typeface="Arial Black" panose="020B0A04020102020204" pitchFamily="34" charset="0"/>
            </a:endParaRP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7" name="Afbeelding 6">
            <a:extLst>
              <a:ext uri="{FF2B5EF4-FFF2-40B4-BE49-F238E27FC236}">
                <a16:creationId xmlns:a16="http://schemas.microsoft.com/office/drawing/2014/main" id="{98872340-9E75-B976-AB7B-61E5E3D00DA0}"/>
              </a:ext>
            </a:extLst>
          </p:cNvPr>
          <p:cNvPicPr>
            <a:picLocks noChangeAspect="1"/>
          </p:cNvPicPr>
          <p:nvPr/>
        </p:nvPicPr>
        <p:blipFill>
          <a:blip r:embed="rId3"/>
          <a:stretch>
            <a:fillRect/>
          </a:stretch>
        </p:blipFill>
        <p:spPr>
          <a:xfrm>
            <a:off x="1275677" y="3129686"/>
            <a:ext cx="9640645" cy="1381318"/>
          </a:xfrm>
          <a:prstGeom prst="rect">
            <a:avLst/>
          </a:prstGeom>
        </p:spPr>
      </p:pic>
    </p:spTree>
    <p:extLst>
      <p:ext uri="{BB962C8B-B14F-4D97-AF65-F5344CB8AC3E}">
        <p14:creationId xmlns:p14="http://schemas.microsoft.com/office/powerpoint/2010/main" val="188524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52650" y="1021434"/>
            <a:ext cx="7886700" cy="1325563"/>
          </a:xfrm>
          <a:noFill/>
        </p:spPr>
        <p:txBody>
          <a:bodyPr>
            <a:normAutofit/>
          </a:bodyPr>
          <a:lstStyle/>
          <a:p>
            <a:pPr algn="ctr"/>
            <a:r>
              <a:rPr lang="nl-NL" sz="2800" dirty="0" err="1">
                <a:latin typeface="Arial Black" panose="020B0A04020102020204" pitchFamily="34" charset="0"/>
              </a:rPr>
              <a:t>Detailing</a:t>
            </a:r>
            <a:r>
              <a:rPr lang="nl-NL" sz="2800" dirty="0">
                <a:latin typeface="Arial Black" panose="020B0A04020102020204" pitchFamily="34" charset="0"/>
              </a:rPr>
              <a:t> </a:t>
            </a:r>
            <a:r>
              <a:rPr lang="nl-NL" sz="2800" dirty="0" err="1">
                <a:latin typeface="Arial Black" panose="020B0A04020102020204" pitchFamily="34" charset="0"/>
              </a:rPr>
              <a:t>Symbols</a:t>
            </a:r>
            <a:r>
              <a:rPr lang="nl-NL" sz="2800" dirty="0">
                <a:latin typeface="Arial Black" panose="020B0A04020102020204" pitchFamily="34" charset="0"/>
              </a:rPr>
              <a:t> 2(1)</a:t>
            </a:r>
          </a:p>
        </p:txBody>
      </p:sp>
      <p:sp>
        <p:nvSpPr>
          <p:cNvPr id="4" name="Tijdelijke aanduiding voor inhoud 3"/>
          <p:cNvSpPr>
            <a:spLocks noGrp="1"/>
          </p:cNvSpPr>
          <p:nvPr>
            <p:ph idx="1"/>
          </p:nvPr>
        </p:nvSpPr>
        <p:spPr>
          <a:xfrm>
            <a:off x="2152650" y="2028341"/>
            <a:ext cx="8518146" cy="595984"/>
          </a:xfrm>
          <a:noFill/>
        </p:spPr>
        <p:txBody>
          <a:bodyPr>
            <a:normAutofit/>
          </a:bodyPr>
          <a:lstStyle/>
          <a:p>
            <a:pPr marL="0" indent="0">
              <a:buNone/>
            </a:pPr>
            <a:r>
              <a:rPr lang="nl-NL" sz="1600" dirty="0">
                <a:latin typeface="Arial Black" panose="020B0A04020102020204" pitchFamily="34" charset="0"/>
              </a:rPr>
              <a:t>In dit scherm staan de (standaard) instellingen voor de </a:t>
            </a:r>
            <a:r>
              <a:rPr lang="nl-NL" sz="1600" dirty="0" err="1">
                <a:latin typeface="Arial Black" panose="020B0A04020102020204" pitchFamily="34" charset="0"/>
              </a:rPr>
              <a:t>Detailing</a:t>
            </a:r>
            <a:r>
              <a:rPr lang="nl-NL" sz="1600" dirty="0">
                <a:latin typeface="Arial Black" panose="020B0A04020102020204" pitchFamily="34" charset="0"/>
              </a:rPr>
              <a:t> </a:t>
            </a:r>
            <a:r>
              <a:rPr lang="nl-NL" sz="1600" dirty="0" err="1">
                <a:latin typeface="Arial Black" panose="020B0A04020102020204" pitchFamily="34" charset="0"/>
              </a:rPr>
              <a:t>Symbol</a:t>
            </a:r>
            <a:r>
              <a:rPr lang="nl-NL" sz="1600" dirty="0">
                <a:latin typeface="Arial Black" panose="020B0A04020102020204" pitchFamily="34" charset="0"/>
              </a:rPr>
              <a:t> </a:t>
            </a:r>
            <a:r>
              <a:rPr lang="nl-NL" sz="1600" dirty="0" err="1">
                <a:latin typeface="Arial Black" panose="020B0A04020102020204" pitchFamily="34" charset="0"/>
              </a:rPr>
              <a:t>Styles</a:t>
            </a:r>
            <a:r>
              <a:rPr lang="nl-NL" sz="1600" dirty="0">
                <a:latin typeface="Arial Black" panose="020B0A04020102020204" pitchFamily="34" charset="0"/>
              </a:rPr>
              <a:t>:</a:t>
            </a:r>
          </a:p>
        </p:txBody>
      </p:sp>
      <p:pic>
        <p:nvPicPr>
          <p:cNvPr id="2" name="Afbeelding 1">
            <a:extLst>
              <a:ext uri="{FF2B5EF4-FFF2-40B4-BE49-F238E27FC236}">
                <a16:creationId xmlns:a16="http://schemas.microsoft.com/office/drawing/2014/main" id="{A68C6AE5-3434-0231-7F5A-44CA8F266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10005"/>
            <a:ext cx="1803049" cy="947995"/>
          </a:xfrm>
          <a:prstGeom prst="rect">
            <a:avLst/>
          </a:prstGeom>
        </p:spPr>
      </p:pic>
      <p:pic>
        <p:nvPicPr>
          <p:cNvPr id="6" name="Afbeelding 5">
            <a:extLst>
              <a:ext uri="{FF2B5EF4-FFF2-40B4-BE49-F238E27FC236}">
                <a16:creationId xmlns:a16="http://schemas.microsoft.com/office/drawing/2014/main" id="{8C9F4749-1976-B4C2-24E6-8809C3879A66}"/>
              </a:ext>
            </a:extLst>
          </p:cNvPr>
          <p:cNvPicPr>
            <a:picLocks noChangeAspect="1"/>
          </p:cNvPicPr>
          <p:nvPr/>
        </p:nvPicPr>
        <p:blipFill>
          <a:blip r:embed="rId3"/>
          <a:stretch>
            <a:fillRect/>
          </a:stretch>
        </p:blipFill>
        <p:spPr>
          <a:xfrm>
            <a:off x="2676088" y="2624325"/>
            <a:ext cx="3988753" cy="2862361"/>
          </a:xfrm>
          <a:prstGeom prst="rect">
            <a:avLst/>
          </a:prstGeom>
        </p:spPr>
      </p:pic>
      <p:sp>
        <p:nvSpPr>
          <p:cNvPr id="8" name="Tijdelijke aanduiding voor inhoud 3">
            <a:extLst>
              <a:ext uri="{FF2B5EF4-FFF2-40B4-BE49-F238E27FC236}">
                <a16:creationId xmlns:a16="http://schemas.microsoft.com/office/drawing/2014/main" id="{FA89A30C-98FD-12A1-8C27-2F5AEC5A8806}"/>
              </a:ext>
            </a:extLst>
          </p:cNvPr>
          <p:cNvSpPr txBox="1">
            <a:spLocks/>
          </p:cNvSpPr>
          <p:nvPr/>
        </p:nvSpPr>
        <p:spPr>
          <a:xfrm>
            <a:off x="2152650" y="5612013"/>
            <a:ext cx="8518146" cy="595984"/>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600" dirty="0">
                <a:latin typeface="Arial Black" panose="020B0A04020102020204" pitchFamily="34" charset="0"/>
              </a:rPr>
              <a:t>Selecteer de </a:t>
            </a:r>
            <a:r>
              <a:rPr lang="nl-NL" sz="1600" dirty="0" err="1">
                <a:latin typeface="Arial Black" panose="020B0A04020102020204" pitchFamily="34" charset="0"/>
              </a:rPr>
              <a:t>style</a:t>
            </a:r>
            <a:r>
              <a:rPr lang="nl-NL" sz="1600" dirty="0">
                <a:latin typeface="Arial Black" panose="020B0A04020102020204" pitchFamily="34" charset="0"/>
              </a:rPr>
              <a:t> ‘Default’ in het linker vak.</a:t>
            </a:r>
          </a:p>
        </p:txBody>
      </p:sp>
    </p:spTree>
    <p:extLst>
      <p:ext uri="{BB962C8B-B14F-4D97-AF65-F5344CB8AC3E}">
        <p14:creationId xmlns:p14="http://schemas.microsoft.com/office/powerpoint/2010/main" val="2980406343"/>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huisstijl Summerschool 2017.potx [Alleen-lezen]" id="{9D31DF45-03B0-42FA-B771-3452E64C405D}" vid="{EED407BE-578F-4A4B-BAC8-AA9F8A3BF4E1}"/>
    </a:ext>
  </a:extLst>
</a:theme>
</file>

<file path=docProps/app.xml><?xml version="1.0" encoding="utf-8"?>
<Properties xmlns="http://schemas.openxmlformats.org/officeDocument/2006/extended-properties" xmlns:vt="http://schemas.openxmlformats.org/officeDocument/2006/docPropsVTypes">
  <Template>Presentatie huisstijl Summerschool 2018</Template>
  <TotalTime>885</TotalTime>
  <Words>1746</Words>
  <Application>Microsoft Office PowerPoint</Application>
  <PresentationFormat>Breedbeeld</PresentationFormat>
  <Paragraphs>154</Paragraphs>
  <Slides>29</Slides>
  <Notes>0</Notes>
  <HiddenSlides>1</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Arial</vt:lpstr>
      <vt:lpstr>Arial Black</vt:lpstr>
      <vt:lpstr>Calibri</vt:lpstr>
      <vt:lpstr>Calibri Light</vt:lpstr>
      <vt:lpstr>Symbol</vt:lpstr>
      <vt:lpstr>Kantoorthema</vt:lpstr>
      <vt:lpstr>Workshop Tips &amp; Tricks</vt:lpstr>
      <vt:lpstr>“Selectieproces”</vt:lpstr>
      <vt:lpstr>Help-functie</vt:lpstr>
      <vt:lpstr>Help-functie (2)</vt:lpstr>
      <vt:lpstr>Help-functie (3)</vt:lpstr>
      <vt:lpstr>Detailing Symbols</vt:lpstr>
      <vt:lpstr>Detailing Symbols 1</vt:lpstr>
      <vt:lpstr>Detailing Symbols 2</vt:lpstr>
      <vt:lpstr>Detailing Symbols 2(1)</vt:lpstr>
      <vt:lpstr>Detailing Symbols 2(2)</vt:lpstr>
      <vt:lpstr>Detailing Symbols 2(3)</vt:lpstr>
      <vt:lpstr>Detailing Symbols 3</vt:lpstr>
      <vt:lpstr>Detailing Symbols 3(1)</vt:lpstr>
      <vt:lpstr>Detailing Symbols 3(2)</vt:lpstr>
      <vt:lpstr>Composite curve</vt:lpstr>
      <vt:lpstr>Eén maatvoeringstijl voor 2 eenheden</vt:lpstr>
      <vt:lpstr>Eén maatvoeringstijl voor 2 eenheden (1)</vt:lpstr>
      <vt:lpstr>Eén maatvoeringstijl voor 2 eenheden (2)</vt:lpstr>
      <vt:lpstr>Facet curve</vt:lpstr>
      <vt:lpstr>Facet curve (1)</vt:lpstr>
      <vt:lpstr>Facet curve (2)</vt:lpstr>
      <vt:lpstr>Pop-up-menu aanpassen</vt:lpstr>
      <vt:lpstr>Pop-up-menu aanpassen (1)</vt:lpstr>
      <vt:lpstr>Set Snap mode from User Preferences</vt:lpstr>
      <vt:lpstr>Hoe maak je dikke en gestippelde  elementen weer normaal</vt:lpstr>
      <vt:lpstr>Kopiëren en plakken</vt:lpstr>
      <vt:lpstr>Tekst-opties Speciale tekens en Favoriete teksten</vt:lpstr>
      <vt:lpstr>Hebben jullie zelf ook nog leuke aanvullingen?  Ik hou me aanbevolen!</vt:lpstr>
      <vt:lpstr>Bedankt voor jullie aandacht!</vt:lpstr>
    </vt:vector>
  </TitlesOfParts>
  <Company>kentet Unattendeds © 2016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Mattijs Bekkers</dc:creator>
  <cp:lastModifiedBy>Ingeborg Hoogenberg | The People Group</cp:lastModifiedBy>
  <cp:revision>24</cp:revision>
  <dcterms:created xsi:type="dcterms:W3CDTF">2018-10-20T05:06:10Z</dcterms:created>
  <dcterms:modified xsi:type="dcterms:W3CDTF">2023-06-14T11:33:00Z</dcterms:modified>
</cp:coreProperties>
</file>