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134806231" r:id="rId4"/>
    <p:sldId id="292" r:id="rId5"/>
    <p:sldId id="2134806232" r:id="rId6"/>
    <p:sldId id="2134806233" r:id="rId7"/>
    <p:sldId id="269" r:id="rId8"/>
    <p:sldId id="596" r:id="rId9"/>
    <p:sldId id="597" r:id="rId10"/>
    <p:sldId id="2134806247" r:id="rId11"/>
    <p:sldId id="2134806246" r:id="rId12"/>
    <p:sldId id="2134806245" r:id="rId13"/>
    <p:sldId id="2134806244" r:id="rId14"/>
    <p:sldId id="213480624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1" d="100"/>
          <a:sy n="51" d="100"/>
        </p:scale>
        <p:origin x="7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zethof" userId="6916e04544c6f87f" providerId="LiveId" clId="{2785F5E7-7F3D-46F3-B6C4-03B0E0D903B9}"/>
    <pc:docChg chg="delSld">
      <pc:chgData name="ilse zethof" userId="6916e04544c6f87f" providerId="LiveId" clId="{2785F5E7-7F3D-46F3-B6C4-03B0E0D903B9}" dt="2023-12-04T12:22:39.476" v="3" actId="47"/>
      <pc:docMkLst>
        <pc:docMk/>
      </pc:docMkLst>
      <pc:sldChg chg="del">
        <pc:chgData name="ilse zethof" userId="6916e04544c6f87f" providerId="LiveId" clId="{2785F5E7-7F3D-46F3-B6C4-03B0E0D903B9}" dt="2023-12-04T12:22:34.218" v="1" actId="47"/>
        <pc:sldMkLst>
          <pc:docMk/>
          <pc:sldMk cId="2814979859" sldId="257"/>
        </pc:sldMkLst>
      </pc:sldChg>
      <pc:sldChg chg="del">
        <pc:chgData name="ilse zethof" userId="6916e04544c6f87f" providerId="LiveId" clId="{2785F5E7-7F3D-46F3-B6C4-03B0E0D903B9}" dt="2023-12-04T12:22:33.282" v="0" actId="47"/>
        <pc:sldMkLst>
          <pc:docMk/>
          <pc:sldMk cId="2247590909" sldId="258"/>
        </pc:sldMkLst>
      </pc:sldChg>
      <pc:sldChg chg="del">
        <pc:chgData name="ilse zethof" userId="6916e04544c6f87f" providerId="LiveId" clId="{2785F5E7-7F3D-46F3-B6C4-03B0E0D903B9}" dt="2023-12-04T12:22:39.476" v="3" actId="47"/>
        <pc:sldMkLst>
          <pc:docMk/>
          <pc:sldMk cId="0" sldId="502"/>
        </pc:sldMkLst>
      </pc:sldChg>
      <pc:sldChg chg="del">
        <pc:chgData name="ilse zethof" userId="6916e04544c6f87f" providerId="LiveId" clId="{2785F5E7-7F3D-46F3-B6C4-03B0E0D903B9}" dt="2023-12-04T12:22:36.356" v="2" actId="47"/>
        <pc:sldMkLst>
          <pc:docMk/>
          <pc:sldMk cId="1632647256" sldId="21348062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0F1F9-B86F-44FD-AB40-FBF5E06A4257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5BAF2-C4EA-46FD-842F-23BF5DA0F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06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>
                <a:solidFill>
                  <a:srgbClr val="374151"/>
                </a:solidFill>
                <a:effectLst/>
                <a:latin typeface="Söhne"/>
              </a:rPr>
              <a:t>De People Group verbindt mensen, data en software om innovatieve, betrouwbare en slimme oplossingen te creëren. We dragen met passie bij aan ruimtelijke, infrastructurele en landmeetkundige projecten.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01A26-2668-4147-BE11-11FAAFE80989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182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err="1"/>
              <a:t>Tijdlijn</a:t>
            </a:r>
            <a:r>
              <a:rPr lang="en-US"/>
              <a:t> </a:t>
            </a:r>
            <a:r>
              <a:rPr lang="en-US" err="1"/>
              <a:t>eventueel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aantrekkelijker</a:t>
            </a:r>
            <a:r>
              <a:rPr lang="en-US"/>
              <a:t> </a:t>
            </a:r>
            <a:r>
              <a:rPr lang="en-US" err="1"/>
              <a:t>maken</a:t>
            </a: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A908-0877-448D-B559-ABC0C981820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A26-2668-4147-BE11-11FAAFE8098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19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err="1">
                <a:solidFill>
                  <a:srgbClr val="212529"/>
                </a:solidFill>
                <a:effectLst/>
              </a:rPr>
              <a:t>Dè</a:t>
            </a:r>
            <a:r>
              <a:rPr lang="nl-NL" b="0" i="0">
                <a:solidFill>
                  <a:srgbClr val="212529"/>
                </a:solidFill>
                <a:effectLst/>
              </a:rPr>
              <a:t> alles-in-1-tool voor elke MicroStation tekenaar.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l-NL" b="0" i="0">
                <a:solidFill>
                  <a:srgbClr val="212529"/>
                </a:solidFill>
                <a:effectLst/>
              </a:rPr>
              <a:t>Bespaar tijd en voorkom fouten in het ontwerpproces.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01A26-2668-4147-BE11-11FAAFE80989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948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5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5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2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558000" y="3060000"/>
            <a:ext cx="11077200" cy="31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81328"/>
            <a:ext cx="3860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000000" y="6381328"/>
            <a:ext cx="26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400C8C-A933-401A-AE50-C2B2FFE841D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58000" y="6381328"/>
            <a:ext cx="2844800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BCDC5DB-3F5C-41EF-82E6-911E5F2AADAB}" type="datetime2">
              <a:rPr lang="nl-NL" smtClean="0"/>
              <a:pPr/>
              <a:t>maandag 4 december 2023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20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25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6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84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1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7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5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11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7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ACEF-3E76-49A4-AC18-DFE6F516D658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6D6A-C2BE-4067-8FC4-637A1A5C9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69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18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1450731"/>
            <a:ext cx="7772400" cy="125034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Optimize LiDAR TO GO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nl-NL" sz="3600" dirty="0">
              <a:latin typeface="Arial Black" panose="020B0A040201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67000" y="2933821"/>
            <a:ext cx="6858000" cy="3610669"/>
          </a:xfrm>
          <a:noFill/>
        </p:spPr>
        <p:txBody>
          <a:bodyPr>
            <a:norm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Derk Nouwens</a:t>
            </a:r>
          </a:p>
          <a:p>
            <a:r>
              <a:rPr lang="nl-NL" dirty="0">
                <a:latin typeface="Arial Black" panose="020B0A04020102020204" pitchFamily="34" charset="0"/>
              </a:rPr>
              <a:t>Consultant/PO Optimize Suite</a:t>
            </a:r>
          </a:p>
          <a:p>
            <a:endParaRPr lang="nl-NL" dirty="0">
              <a:latin typeface="Arial Black" panose="020B0A04020102020204" pitchFamily="34" charset="0"/>
            </a:endParaRPr>
          </a:p>
          <a:p>
            <a:r>
              <a:rPr lang="nl-NL" dirty="0">
                <a:latin typeface="Arial Black" panose="020B0A04020102020204" pitchFamily="34" charset="0"/>
              </a:rPr>
              <a:t>Dereje Fantaye</a:t>
            </a:r>
          </a:p>
          <a:p>
            <a:r>
              <a:rPr lang="nl-NL" dirty="0">
                <a:latin typeface="Arial Black" panose="020B0A04020102020204" pitchFamily="34" charset="0"/>
              </a:rPr>
              <a:t>Developer/ORD specialist</a:t>
            </a:r>
          </a:p>
          <a:p>
            <a:endParaRPr lang="nl-NL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29 November 2023</a:t>
            </a:r>
            <a:endParaRPr lang="nl-NL" dirty="0">
              <a:latin typeface="Arial Black" panose="020B0A04020102020204" pitchFamily="34" charset="0"/>
            </a:endParaRP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vSIG Online">
            <a:extLst>
              <a:ext uri="{FF2B5EF4-FFF2-40B4-BE49-F238E27FC236}">
                <a16:creationId xmlns:a16="http://schemas.microsoft.com/office/drawing/2014/main" id="{D0E275E3-849C-7F8A-6FDC-5024543C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80" y="1030287"/>
            <a:ext cx="1149402" cy="11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3C13C0A-C865-D9AC-3DB2-84B220D64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13" y="3216882"/>
            <a:ext cx="5828600" cy="3155766"/>
          </a:xfrm>
          <a:prstGeom prst="rect">
            <a:avLst/>
          </a:prstGeom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89126" y="2535513"/>
            <a:ext cx="4406899" cy="3416694"/>
          </a:xfrm>
        </p:spPr>
        <p:txBody>
          <a:bodyPr>
            <a:normAutofit fontScale="47500" lnSpcReduction="20000"/>
          </a:bodyPr>
          <a:lstStyle/>
          <a:p>
            <a:r>
              <a:rPr lang="nl-NL" sz="3500" b="1" dirty="0">
                <a:solidFill>
                  <a:srgbClr val="32A5D4"/>
                </a:solidFill>
                <a:latin typeface="Lato" panose="020F0502020204030203" pitchFamily="34" charset="0"/>
              </a:rPr>
              <a:t>Optimize </a:t>
            </a:r>
            <a:r>
              <a:rPr lang="nl-NL" sz="3500" b="1" dirty="0" err="1">
                <a:solidFill>
                  <a:srgbClr val="32A5D4"/>
                </a:solidFill>
                <a:latin typeface="Lato" panose="020F0502020204030203" pitchFamily="34" charset="0"/>
              </a:rPr>
              <a:t>GeoDATA</a:t>
            </a:r>
            <a:endParaRPr lang="nl-NL" sz="3500" b="1" dirty="0">
              <a:latin typeface="Lato" panose="020F0502020204030203" pitchFamily="34" charset="0"/>
            </a:endParaRPr>
          </a:p>
          <a:p>
            <a:pPr algn="l"/>
            <a:endParaRPr lang="nl-NL" sz="2500" b="1" i="0" dirty="0">
              <a:solidFill>
                <a:srgbClr val="212529"/>
              </a:solidFill>
              <a:effectLst/>
            </a:endParaRPr>
          </a:p>
          <a:p>
            <a:pPr algn="l"/>
            <a:r>
              <a:rPr lang="nl-NL" sz="2500" b="1" i="0" dirty="0">
                <a:solidFill>
                  <a:srgbClr val="212529"/>
                </a:solidFill>
                <a:effectLst/>
              </a:rPr>
              <a:t>Waarom Optimize </a:t>
            </a:r>
            <a:r>
              <a:rPr lang="nl-NL" sz="2500" b="1" i="0" dirty="0" err="1">
                <a:solidFill>
                  <a:srgbClr val="212529"/>
                </a:solidFill>
                <a:effectLst/>
              </a:rPr>
              <a:t>GeoDATA</a:t>
            </a:r>
            <a:r>
              <a:rPr lang="nl-NL" sz="2500" b="1" i="0" dirty="0">
                <a:solidFill>
                  <a:srgbClr val="212529"/>
                </a:solidFill>
                <a:effectLst/>
              </a:rPr>
              <a:t> CE?</a:t>
            </a:r>
          </a:p>
          <a:p>
            <a:pPr algn="l"/>
            <a:endParaRPr lang="nl-NL" sz="2500" i="0" dirty="0">
              <a:solidFill>
                <a:srgbClr val="212529"/>
              </a:solidFill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Het vertrekpunt </a:t>
            </a:r>
            <a:r>
              <a:rPr lang="nl-NL" sz="2600" dirty="0">
                <a:solidFill>
                  <a:srgbClr val="212529"/>
                </a:solidFill>
              </a:rPr>
              <a:t>van elk project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Zoek locatie op basis van adres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Importeren objectgerichte ondergrond direct in </a:t>
            </a:r>
            <a:r>
              <a:rPr lang="nl-NL" sz="2600" i="0" dirty="0" err="1">
                <a:solidFill>
                  <a:srgbClr val="212529"/>
                </a:solidFill>
                <a:effectLst/>
              </a:rPr>
              <a:t>OpenRoads</a:t>
            </a:r>
            <a:r>
              <a:rPr lang="nl-NL" sz="2600" i="0" dirty="0">
                <a:solidFill>
                  <a:srgbClr val="212529"/>
                </a:solidFill>
                <a:effectLst/>
              </a:rPr>
              <a:t> Designer tekening. </a:t>
            </a:r>
            <a:br>
              <a:rPr lang="nl-NL" sz="2600" i="0" dirty="0">
                <a:solidFill>
                  <a:srgbClr val="212529"/>
                </a:solidFill>
                <a:effectLst/>
              </a:rPr>
            </a:br>
            <a:r>
              <a:rPr lang="nl-NL" sz="2600" i="0" dirty="0">
                <a:solidFill>
                  <a:srgbClr val="212529"/>
                </a:solidFill>
                <a:effectLst/>
              </a:rPr>
              <a:t>KLIC Dataset, BAG, BGT, </a:t>
            </a:r>
            <a:r>
              <a:rPr lang="nl-NL" sz="2600" i="0" dirty="0" err="1">
                <a:solidFill>
                  <a:srgbClr val="212529"/>
                </a:solidFill>
                <a:effectLst/>
              </a:rPr>
              <a:t>Kadastralekaart</a:t>
            </a:r>
            <a:r>
              <a:rPr lang="nl-NL" sz="2600" i="0" dirty="0">
                <a:solidFill>
                  <a:srgbClr val="212529"/>
                </a:solidFill>
                <a:effectLst/>
              </a:rPr>
              <a:t> en Top10nl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Beschik in 2 klikken over een KLIC dataset conform NLCS lagenindeling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De data is </a:t>
            </a:r>
            <a:r>
              <a:rPr lang="nl-NL" sz="2600" i="0" dirty="0" err="1">
                <a:solidFill>
                  <a:srgbClr val="212529"/>
                </a:solidFill>
                <a:effectLst/>
              </a:rPr>
              <a:t>geogerefereerd</a:t>
            </a:r>
            <a:r>
              <a:rPr lang="nl-NL" sz="2600" i="0" dirty="0">
                <a:solidFill>
                  <a:srgbClr val="212529"/>
                </a:solidFill>
                <a:effectLst/>
              </a:rPr>
              <a:t>, direct op de juiste locatie bruikbaar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600" i="0" dirty="0">
                <a:solidFill>
                  <a:srgbClr val="212529"/>
                </a:solidFill>
                <a:effectLst/>
              </a:rPr>
              <a:t>Actuele data van andere bronhouders beschikbaar (waterschappen, provincie, RWS, ProRail)</a:t>
            </a:r>
            <a:endParaRPr lang="nl-NL" sz="2600" dirty="0">
              <a:latin typeface="Lato" panose="020F0502020204030203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3C4388A-EC8E-D50B-063C-CF4A80D9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AD103B2-BF35-CF18-674A-D6FA7F594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E4B8F-A92B-9B2C-2AB2-6F5205F4F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872" y="1407572"/>
            <a:ext cx="1089068" cy="4768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E607CBF-C1BF-1394-BAD0-8219D00C9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651" y="2057174"/>
            <a:ext cx="1089068" cy="868098"/>
          </a:xfrm>
          <a:prstGeom prst="rect">
            <a:avLst/>
          </a:prstGeom>
        </p:spPr>
      </p:pic>
      <p:pic>
        <p:nvPicPr>
          <p:cNvPr id="10" name="Picture 4" descr="logo">
            <a:extLst>
              <a:ext uri="{FF2B5EF4-FFF2-40B4-BE49-F238E27FC236}">
                <a16:creationId xmlns:a16="http://schemas.microsoft.com/office/drawing/2014/main" id="{FC82FB7C-6C04-64E5-6BDF-54B8AC75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98" y="2012041"/>
            <a:ext cx="1707574" cy="4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G Groep | ingenieurs voor de buitenruimte">
            <a:extLst>
              <a:ext uri="{FF2B5EF4-FFF2-40B4-BE49-F238E27FC236}">
                <a16:creationId xmlns:a16="http://schemas.microsoft.com/office/drawing/2014/main" id="{DAA01674-2DCE-0FCE-541A-80944502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99" y="2535513"/>
            <a:ext cx="976208" cy="49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6F1013C-94DB-F560-A358-68F7268A0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1271204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BE10131B-CB78-FE06-B923-9A453B514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126" y="1435590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0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89125" y="2411518"/>
            <a:ext cx="5492649" cy="3070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 b="1" err="1">
                <a:solidFill>
                  <a:srgbClr val="32A5D4"/>
                </a:solidFill>
                <a:latin typeface="Lato"/>
                <a:ea typeface="Lato"/>
                <a:cs typeface="Lato"/>
              </a:rPr>
              <a:t>Optimize</a:t>
            </a:r>
            <a:r>
              <a:rPr lang="nl-NL" sz="2200" b="1">
                <a:solidFill>
                  <a:srgbClr val="32A5D4"/>
                </a:solidFill>
                <a:latin typeface="Lato"/>
                <a:ea typeface="Lato"/>
                <a:cs typeface="Lato"/>
              </a:rPr>
              <a:t> </a:t>
            </a:r>
            <a:r>
              <a:rPr lang="nl-NL" sz="2200" b="1" err="1">
                <a:solidFill>
                  <a:srgbClr val="32A5D4"/>
                </a:solidFill>
                <a:latin typeface="Lato"/>
                <a:ea typeface="Lato"/>
                <a:cs typeface="Lato"/>
              </a:rPr>
              <a:t>GeoDATA</a:t>
            </a:r>
            <a:endParaRPr lang="nl-NL" sz="2200" b="1" err="1">
              <a:latin typeface="Lato"/>
              <a:ea typeface="Lato"/>
              <a:cs typeface="Lato"/>
            </a:endParaRPr>
          </a:p>
          <a:p>
            <a:endParaRPr lang="nl-NL" sz="1900" b="1">
              <a:latin typeface="Calibri "/>
            </a:endParaRPr>
          </a:p>
          <a:p>
            <a:pPr algn="l"/>
            <a:r>
              <a:rPr lang="nl-NL" sz="2000" b="1" i="0">
                <a:solidFill>
                  <a:srgbClr val="212529"/>
                </a:solidFill>
                <a:effectLst/>
                <a:latin typeface="Calibri "/>
              </a:rPr>
              <a:t>Live Demo (Derk):</a:t>
            </a:r>
          </a:p>
          <a:p>
            <a:pPr algn="l"/>
            <a:endParaRPr lang="nl-NL" sz="1800">
              <a:solidFill>
                <a:srgbClr val="212529"/>
              </a:solidFill>
              <a:latin typeface="Calibri 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>
                <a:effectLst/>
                <a:latin typeface="Calibri "/>
                <a:ea typeface="Times New Roman" panose="02020603050405020304" pitchFamily="18" charset="0"/>
              </a:rPr>
              <a:t>Import 2D kadastrale data (Parallelweg, Meerkerk)</a:t>
            </a:r>
            <a:endParaRPr lang="nl-NL" sz="1800">
              <a:effectLst/>
              <a:latin typeface="Calibri 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>
                <a:latin typeface="Calibri"/>
                <a:ea typeface="Times New Roman" panose="02020603050405020304" pitchFamily="18" charset="0"/>
                <a:cs typeface="Calibri"/>
              </a:rPr>
              <a:t>3D BGT voorbereid (vanwege tijdsduur)</a:t>
            </a:r>
            <a:endParaRPr lang="nl-NL" sz="1800">
              <a:latin typeface="Calibri 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>
                <a:effectLst/>
                <a:latin typeface="Calibri "/>
                <a:ea typeface="Times New Roman" panose="02020603050405020304" pitchFamily="18" charset="0"/>
              </a:rPr>
              <a:t>3D BAG LOD 2.2 live</a:t>
            </a:r>
            <a:r>
              <a:rPr lang="nl-NL" sz="1800">
                <a:latin typeface="Calibri "/>
                <a:ea typeface="Times New Roman" panose="02020603050405020304" pitchFamily="18" charset="0"/>
              </a:rPr>
              <a:t> </a:t>
            </a:r>
            <a:endParaRPr lang="nl-NL"/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l-NL" sz="1800" i="0">
              <a:solidFill>
                <a:srgbClr val="000000"/>
              </a:solidFill>
              <a:effectLst/>
              <a:latin typeface="Calibri "/>
            </a:endParaRPr>
          </a:p>
          <a:p>
            <a:endParaRPr lang="nl-NL" sz="1800">
              <a:latin typeface="Lato" panose="020F0502020204030203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3C4388A-EC8E-D50B-063C-CF4A80D9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AD103B2-BF35-CF18-674A-D6FA7F59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8ADF56-1849-2778-AC00-6131AA84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07" y="789325"/>
            <a:ext cx="1377559" cy="445480"/>
          </a:xfrm>
          <a:prstGeom prst="rect">
            <a:avLst/>
          </a:prstGeom>
        </p:spPr>
      </p:pic>
      <p:pic>
        <p:nvPicPr>
          <p:cNvPr id="13" name="Picture 2" descr="gvSIG Online">
            <a:extLst>
              <a:ext uri="{FF2B5EF4-FFF2-40B4-BE49-F238E27FC236}">
                <a16:creationId xmlns:a16="http://schemas.microsoft.com/office/drawing/2014/main" id="{B153916C-58B9-C710-454A-6F71F2ED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80" y="1030287"/>
            <a:ext cx="1149402" cy="11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8157D4-55E6-D26C-890B-B47834FE8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872" y="1407572"/>
            <a:ext cx="1089068" cy="47683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CA16FFD-3693-0508-1763-2FAAC8E60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651" y="2057174"/>
            <a:ext cx="1089068" cy="868098"/>
          </a:xfrm>
          <a:prstGeom prst="rect">
            <a:avLst/>
          </a:prstGeom>
        </p:spPr>
      </p:pic>
      <p:pic>
        <p:nvPicPr>
          <p:cNvPr id="16" name="Picture 4" descr="logo">
            <a:extLst>
              <a:ext uri="{FF2B5EF4-FFF2-40B4-BE49-F238E27FC236}">
                <a16:creationId xmlns:a16="http://schemas.microsoft.com/office/drawing/2014/main" id="{B55833B4-112B-9108-4C1B-80A9FBD6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98" y="2012041"/>
            <a:ext cx="1707574" cy="4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G Groep | ingenieurs voor de buitenruimte">
            <a:extLst>
              <a:ext uri="{FF2B5EF4-FFF2-40B4-BE49-F238E27FC236}">
                <a16:creationId xmlns:a16="http://schemas.microsoft.com/office/drawing/2014/main" id="{50FB133B-A87B-B3FC-C83C-D42537AE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99" y="2535513"/>
            <a:ext cx="976208" cy="49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7FC6646-7218-0673-A606-5498F1FDAA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127120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072FC8-9F1F-AABA-72CD-87FD4E0884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126" y="1435590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7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yclomedia - Grond, weg en waterbouw">
            <a:extLst>
              <a:ext uri="{FF2B5EF4-FFF2-40B4-BE49-F238E27FC236}">
                <a16:creationId xmlns:a16="http://schemas.microsoft.com/office/drawing/2014/main" id="{14FF955E-BBA2-2DEF-D584-BC7BE0AF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84" y="2083862"/>
            <a:ext cx="1646456" cy="9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89126" y="2411518"/>
            <a:ext cx="4710414" cy="3070754"/>
          </a:xfrm>
        </p:spPr>
        <p:txBody>
          <a:bodyPr>
            <a:normAutofit fontScale="92500" lnSpcReduction="20000"/>
          </a:bodyPr>
          <a:lstStyle/>
          <a:p>
            <a:r>
              <a:rPr lang="nl-NL" sz="2400" b="1">
                <a:solidFill>
                  <a:srgbClr val="32A5D4"/>
                </a:solidFill>
                <a:latin typeface="Lato" panose="020F0502020204030203" pitchFamily="34" charset="0"/>
              </a:rPr>
              <a:t>Optimize </a:t>
            </a:r>
            <a:r>
              <a:rPr lang="nl-NL" sz="2400" b="1" err="1">
                <a:solidFill>
                  <a:srgbClr val="32A5D4"/>
                </a:solidFill>
                <a:latin typeface="Lato" panose="020F0502020204030203" pitchFamily="34" charset="0"/>
              </a:rPr>
              <a:t>StreetSmart</a:t>
            </a:r>
            <a:endParaRPr lang="nl-NL" sz="2400" b="1">
              <a:latin typeface="Lato" panose="020F0502020204030203" pitchFamily="34" charset="0"/>
            </a:endParaRPr>
          </a:p>
          <a:p>
            <a:endParaRPr lang="nl-NL" sz="1900" b="1">
              <a:latin typeface="Calibri "/>
            </a:endParaRPr>
          </a:p>
          <a:p>
            <a:pPr algn="l"/>
            <a:r>
              <a:rPr lang="nl-NL" sz="1900" b="1" i="0">
                <a:solidFill>
                  <a:srgbClr val="212529"/>
                </a:solidFill>
                <a:effectLst/>
                <a:latin typeface="Calibri "/>
              </a:rPr>
              <a:t>Waarom Optimize </a:t>
            </a:r>
            <a:r>
              <a:rPr lang="nl-NL" sz="1900" b="1" i="0" err="1">
                <a:solidFill>
                  <a:srgbClr val="212529"/>
                </a:solidFill>
                <a:effectLst/>
                <a:latin typeface="Calibri "/>
              </a:rPr>
              <a:t>StreetSmart</a:t>
            </a:r>
            <a:r>
              <a:rPr lang="nl-NL" sz="1900" b="1" i="0">
                <a:solidFill>
                  <a:srgbClr val="212529"/>
                </a:solidFill>
                <a:effectLst/>
                <a:latin typeface="Calibri "/>
              </a:rPr>
              <a:t>?</a:t>
            </a:r>
          </a:p>
          <a:p>
            <a:pPr algn="l"/>
            <a:endParaRPr lang="nl-NL" sz="1900" i="0">
              <a:solidFill>
                <a:srgbClr val="212529"/>
              </a:solidFill>
              <a:effectLst/>
              <a:latin typeface="Calibri 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900" i="0">
                <a:solidFill>
                  <a:srgbClr val="212529"/>
                </a:solidFill>
                <a:effectLst/>
                <a:latin typeface="Calibri "/>
              </a:rPr>
              <a:t>Integratie binnen OpenRoads Designer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900" i="0">
                <a:solidFill>
                  <a:srgbClr val="212529"/>
                </a:solidFill>
                <a:effectLst/>
                <a:latin typeface="Calibri "/>
              </a:rPr>
              <a:t>Zoek locatie op basis van adres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900">
                <a:solidFill>
                  <a:srgbClr val="212529"/>
                </a:solidFill>
                <a:latin typeface="Calibri "/>
              </a:rPr>
              <a:t>Overnemen 2D en 3D metingen (punt, lijn, vlak).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900" i="0">
                <a:solidFill>
                  <a:srgbClr val="212529"/>
                </a:solidFill>
                <a:effectLst/>
                <a:latin typeface="Calibri "/>
              </a:rPr>
              <a:t>Meerdere foto’s bekijken, met kijkrichting in de Bentley </a:t>
            </a:r>
            <a:r>
              <a:rPr lang="nl-NL" sz="1900" i="0" err="1">
                <a:solidFill>
                  <a:srgbClr val="212529"/>
                </a:solidFill>
                <a:effectLst/>
                <a:latin typeface="Calibri "/>
              </a:rPr>
              <a:t>dgn</a:t>
            </a:r>
            <a:r>
              <a:rPr lang="nl-NL" sz="1900" i="0">
                <a:solidFill>
                  <a:srgbClr val="212529"/>
                </a:solidFill>
                <a:effectLst/>
                <a:latin typeface="Calibri "/>
              </a:rPr>
              <a:t> view.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3C4388A-EC8E-D50B-063C-CF4A80D9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AD103B2-BF35-CF18-674A-D6FA7F594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34F8E68-27F5-27CD-3F6D-37D99A91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540" y="2899483"/>
            <a:ext cx="5828400" cy="316919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BBA1820-EB35-1136-F74F-A78F93654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126" y="1435590"/>
            <a:ext cx="1632729" cy="8115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F832180-826D-51C8-A8FA-9460DDFAD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2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89126" y="2411518"/>
            <a:ext cx="10324848" cy="3070754"/>
          </a:xfrm>
        </p:spPr>
        <p:txBody>
          <a:bodyPr>
            <a:normAutofit/>
          </a:bodyPr>
          <a:lstStyle/>
          <a:p>
            <a:r>
              <a:rPr lang="nl-NL" sz="2200" b="1" dirty="0">
                <a:solidFill>
                  <a:srgbClr val="32A5D4"/>
                </a:solidFill>
                <a:latin typeface="Lato" panose="020F0502020204030203" pitchFamily="34" charset="0"/>
              </a:rPr>
              <a:t>Optimize </a:t>
            </a:r>
            <a:r>
              <a:rPr lang="nl-NL" sz="2200" b="1" dirty="0" err="1">
                <a:solidFill>
                  <a:srgbClr val="32A5D4"/>
                </a:solidFill>
                <a:latin typeface="Lato" panose="020F0502020204030203" pitchFamily="34" charset="0"/>
              </a:rPr>
              <a:t>StreetSmart</a:t>
            </a:r>
            <a:endParaRPr lang="nl-NL" sz="2200" b="1" dirty="0">
              <a:latin typeface="Lato" panose="020F0502020204030203" pitchFamily="34" charset="0"/>
            </a:endParaRPr>
          </a:p>
          <a:p>
            <a:endParaRPr lang="nl-NL" sz="1900" b="1" dirty="0">
              <a:latin typeface="Calibri "/>
            </a:endParaRPr>
          </a:p>
          <a:p>
            <a:r>
              <a:rPr lang="nl-NL" sz="1900" b="1" dirty="0">
                <a:latin typeface="Calibri "/>
              </a:rPr>
              <a:t>Live Demo (Derk)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effectLst/>
                <a:latin typeface="Calibri "/>
                <a:ea typeface="Times New Roman" panose="02020603050405020304" pitchFamily="18" charset="0"/>
              </a:rPr>
              <a:t>Zoom naar adres (Parallelweg, Meerkerk)</a:t>
            </a:r>
            <a:endParaRPr lang="nl-NL" sz="1800" dirty="0">
              <a:effectLst/>
              <a:latin typeface="Calibri "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latin typeface="Calibri "/>
                <a:ea typeface="Times New Roman" panose="02020603050405020304" pitchFamily="18" charset="0"/>
              </a:rPr>
              <a:t>Toon foto’s op locatie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800" dirty="0">
                <a:latin typeface="Calibri "/>
                <a:ea typeface="Times New Roman" panose="02020603050405020304" pitchFamily="18" charset="0"/>
              </a:rPr>
              <a:t>Meet 3D vlak</a:t>
            </a:r>
            <a:r>
              <a:rPr lang="nl-NL" sz="1800" dirty="0">
                <a:effectLst/>
                <a:latin typeface="Calibri "/>
                <a:ea typeface="Times New Roman" panose="02020603050405020304" pitchFamily="18" charset="0"/>
              </a:rPr>
              <a:t> </a:t>
            </a:r>
            <a:endParaRPr lang="nl-NL" sz="1800" dirty="0">
              <a:effectLst/>
              <a:latin typeface="Calibri "/>
              <a:ea typeface="Calibri" panose="020F0502020204030204" pitchFamily="34" charset="0"/>
            </a:endParaRPr>
          </a:p>
          <a:p>
            <a:endParaRPr lang="nl-NL" sz="1900" dirty="0">
              <a:latin typeface="Lato" panose="020F0502020204030203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3C4388A-EC8E-D50B-063C-CF4A80D9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AD103B2-BF35-CF18-674A-D6FA7F59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C1FCA7-5188-7A68-C972-10D3CE85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71204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16CC8B2-00F9-5345-819A-8DDC15273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26" y="1435590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89126" y="2411518"/>
            <a:ext cx="10324848" cy="3070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 b="1" err="1">
                <a:solidFill>
                  <a:srgbClr val="32A5D4"/>
                </a:solidFill>
                <a:latin typeface="Lato"/>
                <a:ea typeface="Lato"/>
                <a:cs typeface="Lato"/>
              </a:rPr>
              <a:t>Organize</a:t>
            </a:r>
            <a:endParaRPr lang="nl-NL" sz="2200" b="1" err="1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r>
              <a:rPr lang="nl-NL" sz="1800" b="1">
                <a:solidFill>
                  <a:srgbClr val="32A5D4"/>
                </a:solidFill>
                <a:latin typeface="Lato"/>
                <a:ea typeface="Lato"/>
                <a:cs typeface="Lato"/>
              </a:rPr>
              <a:t>(Overzicht is Inzicht)</a:t>
            </a:r>
            <a:endParaRPr lang="nl-NL" sz="1800" b="1">
              <a:latin typeface="Lato"/>
              <a:ea typeface="Lato"/>
              <a:cs typeface="Lato"/>
            </a:endParaRPr>
          </a:p>
          <a:p>
            <a:endParaRPr lang="nl-NL" sz="1900" b="1">
              <a:latin typeface="Calibri "/>
            </a:endParaRPr>
          </a:p>
          <a:p>
            <a:r>
              <a:rPr lang="nl-NL" sz="1900" b="1">
                <a:latin typeface="Calibri "/>
              </a:rPr>
              <a:t>Live Demo (Derk)</a:t>
            </a:r>
            <a:endParaRPr lang="nl-NL" sz="1900">
              <a:latin typeface="Calibri 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3C4388A-EC8E-D50B-063C-CF4A80D9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AD103B2-BF35-CF18-674A-D6FA7F59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pic>
        <p:nvPicPr>
          <p:cNvPr id="2" name="Afbeelding 1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99984FE7-ECEA-5CC1-9EE0-AEDCA0371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104" y="2146971"/>
            <a:ext cx="8274755" cy="399398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D79D78-E478-32F9-3743-B5F440818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27120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F94D269-80BF-BDF2-7EE9-8D8B588A4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126" y="1435590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67D96-7621-4B26-AA00-96CED393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99" y="1210602"/>
            <a:ext cx="10515600" cy="132556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BCF9-708F-434F-ACFF-F1C8D591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971"/>
            <a:ext cx="10515600" cy="3589991"/>
          </a:xfrm>
        </p:spPr>
        <p:txBody>
          <a:bodyPr/>
          <a:lstStyle/>
          <a:p>
            <a:r>
              <a:rPr lang="en-US" dirty="0"/>
              <a:t>Wie is The People Group</a:t>
            </a:r>
          </a:p>
          <a:p>
            <a:r>
              <a:rPr lang="en-US" dirty="0"/>
              <a:t>Optimize Connect</a:t>
            </a:r>
          </a:p>
          <a:p>
            <a:pPr lvl="1"/>
            <a:r>
              <a:rPr lang="en-US" dirty="0" err="1"/>
              <a:t>GeoDATA</a:t>
            </a:r>
            <a:r>
              <a:rPr lang="en-US" dirty="0"/>
              <a:t> (demo)</a:t>
            </a:r>
          </a:p>
          <a:p>
            <a:pPr lvl="1"/>
            <a:r>
              <a:rPr lang="en-US" dirty="0" err="1"/>
              <a:t>StreetSmart</a:t>
            </a:r>
            <a:r>
              <a:rPr lang="en-US" dirty="0"/>
              <a:t> (demo)</a:t>
            </a:r>
          </a:p>
          <a:p>
            <a:r>
              <a:rPr lang="en-US" dirty="0"/>
              <a:t>Organize (demo)</a:t>
            </a:r>
          </a:p>
          <a:p>
            <a:r>
              <a:rPr lang="en-US" dirty="0"/>
              <a:t>LiDAR To Go (demo)</a:t>
            </a:r>
          </a:p>
          <a:p>
            <a:r>
              <a:rPr lang="en-US" dirty="0" err="1"/>
              <a:t>Vragen</a:t>
            </a:r>
            <a:r>
              <a:rPr lang="en-US" dirty="0"/>
              <a:t> 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437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BD4767C-159F-B002-8DA9-B3E3BE6BC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ADF0641-8587-10B4-254D-C1E2986F15BD}"/>
              </a:ext>
            </a:extLst>
          </p:cNvPr>
          <p:cNvSpPr txBox="1"/>
          <p:nvPr/>
        </p:nvSpPr>
        <p:spPr>
          <a:xfrm>
            <a:off x="6228271" y="2147977"/>
            <a:ext cx="5857336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nl-NL" sz="1800" b="0" i="0">
                <a:effectLst/>
              </a:rPr>
              <a:t>The People Group verbindt mensen, data en software om innovatieve, betrouwbare en slimme oplossingen te creëren. We dragen met passie bij aan ruimtelijke, infrastructurele en landmeetkundige projecten.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onze mensen en producten heeft The People Group als visie om bouw- en beheerprocessen te versnellen en verbeteren. Dit doen we door middel van software-intelligentie, procesautomatisering, standaardisatie, geïntegreerde oplossingen en hooggeschoolde specialisten.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3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D428CE-2DD3-3C4C-A8C1-25242EAF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060" y="5952207"/>
            <a:ext cx="2435618" cy="4918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75BCA0-FAA4-41E8-BED3-D71CAE7A24F2}"/>
              </a:ext>
            </a:extLst>
          </p:cNvPr>
          <p:cNvSpPr txBox="1">
            <a:spLocks/>
          </p:cNvSpPr>
          <p:nvPr/>
        </p:nvSpPr>
        <p:spPr>
          <a:xfrm>
            <a:off x="2743200" y="363407"/>
            <a:ext cx="9144000" cy="1036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32A5D4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2A5D4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TIMELINE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D54ED0B-4B6E-44B7-8D0E-C3A0D5CBB5FC}"/>
              </a:ext>
            </a:extLst>
          </p:cNvPr>
          <p:cNvGrpSpPr/>
          <p:nvPr/>
        </p:nvGrpSpPr>
        <p:grpSpPr>
          <a:xfrm>
            <a:off x="6594906" y="3474193"/>
            <a:ext cx="4916374" cy="3383807"/>
            <a:chOff x="6280884" y="2284572"/>
            <a:chExt cx="5201789" cy="3580250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34DC0B1A-A45C-4945-B95E-68EBCC2AA1F5}"/>
                </a:ext>
              </a:extLst>
            </p:cNvPr>
            <p:cNvGrpSpPr/>
            <p:nvPr/>
          </p:nvGrpSpPr>
          <p:grpSpPr>
            <a:xfrm>
              <a:off x="6738151" y="2284572"/>
              <a:ext cx="4744522" cy="3580250"/>
              <a:chOff x="6738151" y="2284572"/>
              <a:chExt cx="4744522" cy="3580250"/>
            </a:xfrm>
          </p:grpSpPr>
          <p:pic>
            <p:nvPicPr>
              <p:cNvPr id="13" name="Afbeelding 12">
                <a:extLst>
                  <a:ext uri="{FF2B5EF4-FFF2-40B4-BE49-F238E27FC236}">
                    <a16:creationId xmlns:a16="http://schemas.microsoft.com/office/drawing/2014/main" id="{391CD9AF-4828-4341-B10E-7836EC14FC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287"/>
              <a:stretch/>
            </p:blipFill>
            <p:spPr>
              <a:xfrm>
                <a:off x="6919551" y="2284572"/>
                <a:ext cx="4563122" cy="3580250"/>
              </a:xfrm>
              <a:prstGeom prst="rect">
                <a:avLst/>
              </a:prstGeom>
            </p:spPr>
          </p:pic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1B571890-06EC-491E-A696-0E1832DD660A}"/>
                  </a:ext>
                </a:extLst>
              </p:cNvPr>
              <p:cNvSpPr/>
              <p:nvPr/>
            </p:nvSpPr>
            <p:spPr>
              <a:xfrm>
                <a:off x="6738151" y="3693111"/>
                <a:ext cx="1242874" cy="319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Afbeelding 14">
                <a:extLst>
                  <a:ext uri="{FF2B5EF4-FFF2-40B4-BE49-F238E27FC236}">
                    <a16:creationId xmlns:a16="http://schemas.microsoft.com/office/drawing/2014/main" id="{14E749B8-D84E-4CDB-BDAE-BAE219B05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0244" y="3091169"/>
                <a:ext cx="865573" cy="1116847"/>
              </a:xfrm>
              <a:prstGeom prst="rect">
                <a:avLst/>
              </a:prstGeom>
            </p:spPr>
          </p:pic>
        </p:grp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9A2B735-8093-46E6-BEAB-EBBABDEB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80884" y="3584227"/>
              <a:ext cx="865707" cy="1115665"/>
            </a:xfrm>
            <a:prstGeom prst="rect">
              <a:avLst/>
            </a:prstGeom>
          </p:spPr>
        </p:pic>
      </p:grpSp>
      <p:sp>
        <p:nvSpPr>
          <p:cNvPr id="16" name="ee4pHeader3">
            <a:extLst>
              <a:ext uri="{FF2B5EF4-FFF2-40B4-BE49-F238E27FC236}">
                <a16:creationId xmlns:a16="http://schemas.microsoft.com/office/drawing/2014/main" id="{054493C0-4215-4E22-A969-030325E24A2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326389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2013</a:t>
            </a:r>
          </a:p>
        </p:txBody>
      </p:sp>
      <p:sp>
        <p:nvSpPr>
          <p:cNvPr id="17" name="ee4pHeader2">
            <a:extLst>
              <a:ext uri="{FF2B5EF4-FFF2-40B4-BE49-F238E27FC236}">
                <a16:creationId xmlns:a16="http://schemas.microsoft.com/office/drawing/2014/main" id="{B95B4F7A-CEE6-4692-8DC8-2B4C1692B32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167898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2014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ee4pHeader4">
            <a:extLst>
              <a:ext uri="{FF2B5EF4-FFF2-40B4-BE49-F238E27FC236}">
                <a16:creationId xmlns:a16="http://schemas.microsoft.com/office/drawing/2014/main" id="{1ADEBD5C-152A-455D-B85C-E9D0A522EE8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009407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2016</a:t>
            </a:r>
          </a:p>
        </p:txBody>
      </p:sp>
      <p:sp>
        <p:nvSpPr>
          <p:cNvPr id="19" name="ee4pHeader3">
            <a:extLst>
              <a:ext uri="{FF2B5EF4-FFF2-40B4-BE49-F238E27FC236}">
                <a16:creationId xmlns:a16="http://schemas.microsoft.com/office/drawing/2014/main" id="{C94DE6B0-A74F-4D04-8FE9-79968EDF429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84880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2008</a:t>
            </a:r>
          </a:p>
        </p:txBody>
      </p:sp>
      <p:sp>
        <p:nvSpPr>
          <p:cNvPr id="20" name="ee4pHeader4">
            <a:extLst>
              <a:ext uri="{FF2B5EF4-FFF2-40B4-BE49-F238E27FC236}">
                <a16:creationId xmlns:a16="http://schemas.microsoft.com/office/drawing/2014/main" id="{525FED3D-E772-425E-8FA0-9D87C092BB8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850916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2020</a:t>
            </a:r>
          </a:p>
        </p:txBody>
      </p:sp>
      <p:sp>
        <p:nvSpPr>
          <p:cNvPr id="21" name="ee4pHeader4">
            <a:extLst>
              <a:ext uri="{FF2B5EF4-FFF2-40B4-BE49-F238E27FC236}">
                <a16:creationId xmlns:a16="http://schemas.microsoft.com/office/drawing/2014/main" id="{00F53BF8-6BF1-4A33-8937-877F95EF03E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9692423" y="1982154"/>
            <a:ext cx="1818857" cy="513033"/>
          </a:xfrm>
          <a:prstGeom prst="chevron">
            <a:avLst>
              <a:gd name="adj" fmla="val 12004"/>
            </a:avLst>
          </a:prstGeom>
          <a:solidFill>
            <a:srgbClr val="00A7D3"/>
          </a:solidFill>
          <a:ln w="38100" cap="rnd" algn="ctr">
            <a:noFill/>
            <a:round/>
            <a:headEnd/>
            <a:tailEnd/>
          </a:ln>
        </p:spPr>
        <p:txBody>
          <a:bodyPr lIns="14400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Trebuchet MS" panose="020B0603020202020204" pitchFamily="34" charset="0"/>
              </a:rPr>
              <a:t>2021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D9FBBD1C-6475-4AE7-92E8-6A1593EEB3B7}"/>
              </a:ext>
            </a:extLst>
          </p:cNvPr>
          <p:cNvSpPr/>
          <p:nvPr/>
        </p:nvSpPr>
        <p:spPr>
          <a:xfrm>
            <a:off x="403600" y="2629380"/>
            <a:ext cx="18188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Start The People Group</a:t>
            </a:r>
          </a:p>
          <a:p>
            <a:pPr marL="1397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Kennis en kunde (</a:t>
            </a:r>
            <a:r>
              <a:rPr kumimoji="0" lang="nl-NL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people</a:t>
            </a: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 bieden in externe projecten;</a:t>
            </a:r>
          </a:p>
          <a:p>
            <a:pPr marL="1397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Landmeetkunde;</a:t>
            </a:r>
          </a:p>
          <a:p>
            <a:pPr marL="1397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Tekenkamer (projecten);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349178E6-3111-49A2-BF3E-A62213725A99}"/>
              </a:ext>
            </a:extLst>
          </p:cNvPr>
          <p:cNvSpPr/>
          <p:nvPr/>
        </p:nvSpPr>
        <p:spPr>
          <a:xfrm>
            <a:off x="2323840" y="2629380"/>
            <a:ext cx="1818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Ontwikkelen van software;</a:t>
            </a: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2A27BDDE-8DB4-4375-84EF-02E46412B02B}"/>
              </a:ext>
            </a:extLst>
          </p:cNvPr>
          <p:cNvSpPr/>
          <p:nvPr/>
        </p:nvSpPr>
        <p:spPr>
          <a:xfrm>
            <a:off x="5991600" y="2629380"/>
            <a:ext cx="18188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GIS kennis opbouw;</a:t>
            </a: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EE345EDC-70FF-48E9-9230-D36B95C85E3E}"/>
              </a:ext>
            </a:extLst>
          </p:cNvPr>
          <p:cNvSpPr/>
          <p:nvPr/>
        </p:nvSpPr>
        <p:spPr>
          <a:xfrm>
            <a:off x="7810240" y="2629380"/>
            <a:ext cx="18188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Consultancy;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Strategische samenwerkingen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8F198F2A-9C2A-4148-B0E8-33203905E9C2}"/>
              </a:ext>
            </a:extLst>
          </p:cNvPr>
          <p:cNvSpPr/>
          <p:nvPr/>
        </p:nvSpPr>
        <p:spPr>
          <a:xfrm>
            <a:off x="9669520" y="2629380"/>
            <a:ext cx="2339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Uitbreiding GIS Specialisten;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Uitbreiding 4D Construct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Actief in Europa;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Duitsland + Spanje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82F49-CFEB-BA40-B24D-2998796B48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457731"/>
            <a:ext cx="12192000" cy="412750"/>
          </a:xfrm>
          <a:prstGeom prst="rect">
            <a:avLst/>
          </a:prstGeom>
        </p:spPr>
      </p:pic>
      <p:sp>
        <p:nvSpPr>
          <p:cNvPr id="24" name="Rectangle 25">
            <a:extLst>
              <a:ext uri="{FF2B5EF4-FFF2-40B4-BE49-F238E27FC236}">
                <a16:creationId xmlns:a16="http://schemas.microsoft.com/office/drawing/2014/main" id="{8CA2A2CC-7CDA-497B-859A-3FB4A892955E}"/>
              </a:ext>
            </a:extLst>
          </p:cNvPr>
          <p:cNvSpPr/>
          <p:nvPr/>
        </p:nvSpPr>
        <p:spPr>
          <a:xfrm>
            <a:off x="4132320" y="2629379"/>
            <a:ext cx="1818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Opstarten en uitbreiding </a:t>
            </a:r>
            <a:r>
              <a:rPr kumimoji="0" lang="nl-NL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wegentak</a:t>
            </a: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;</a:t>
            </a: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4E2E20F9-35D9-4DB5-A202-71AE17A2CE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060" y="624517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3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C52E0DF-6656-7C45-A2DE-18355DBD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0" y="1960948"/>
            <a:ext cx="1632729" cy="81154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7B6358-7A5F-5A43-A37C-AF0AE006D613}"/>
              </a:ext>
            </a:extLst>
          </p:cNvPr>
          <p:cNvSpPr txBox="1">
            <a:spLocks/>
          </p:cNvSpPr>
          <p:nvPr/>
        </p:nvSpPr>
        <p:spPr>
          <a:xfrm>
            <a:off x="564060" y="2366718"/>
            <a:ext cx="4208656" cy="1464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2A5D4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DIENSTEN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CEE8F7E-CFD0-CA47-BA2E-83EB56674983}"/>
              </a:ext>
            </a:extLst>
          </p:cNvPr>
          <p:cNvSpPr txBox="1">
            <a:spLocks/>
          </p:cNvSpPr>
          <p:nvPr/>
        </p:nvSpPr>
        <p:spPr>
          <a:xfrm>
            <a:off x="6100645" y="1943222"/>
            <a:ext cx="2503709" cy="1690592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Services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Twin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Visualisatie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Landmeetkunde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FAC13EE-69E0-5943-A4F2-FB84228A46FC}"/>
              </a:ext>
            </a:extLst>
          </p:cNvPr>
          <p:cNvSpPr txBox="1">
            <a:spLocks/>
          </p:cNvSpPr>
          <p:nvPr/>
        </p:nvSpPr>
        <p:spPr>
          <a:xfrm>
            <a:off x="8604354" y="1943222"/>
            <a:ext cx="3440594" cy="1690592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BESTURING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Contractmanagement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Omgevingsmanagement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Projectmanagement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Interim &amp; Implementatie Management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Management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85E5211-D453-1846-8A73-868E0B827041}"/>
              </a:ext>
            </a:extLst>
          </p:cNvPr>
          <p:cNvSpPr txBox="1">
            <a:spLocks/>
          </p:cNvSpPr>
          <p:nvPr/>
        </p:nvSpPr>
        <p:spPr>
          <a:xfrm>
            <a:off x="6100645" y="3430147"/>
            <a:ext cx="2503709" cy="1690592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&amp; ADVIES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GIS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BIM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Visie en Strategie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 en optimalisatie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241747E-3A0D-2B4C-B04F-0673759FABCD}"/>
              </a:ext>
            </a:extLst>
          </p:cNvPr>
          <p:cNvSpPr txBox="1">
            <a:spLocks/>
          </p:cNvSpPr>
          <p:nvPr/>
        </p:nvSpPr>
        <p:spPr>
          <a:xfrm>
            <a:off x="6100645" y="4917072"/>
            <a:ext cx="2503709" cy="1690594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ONTWERP &amp; UITVOERING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Tekenwerk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en Modellering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Ontwerp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Werkvoorbereiding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Uitvoering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80EC876-EF00-2048-92FE-C8C36288BF86}"/>
              </a:ext>
            </a:extLst>
          </p:cNvPr>
          <p:cNvSpPr txBox="1">
            <a:spLocks/>
          </p:cNvSpPr>
          <p:nvPr/>
        </p:nvSpPr>
        <p:spPr>
          <a:xfrm>
            <a:off x="8604354" y="3430147"/>
            <a:ext cx="3440594" cy="1690592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Kabels en leidingen registratie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Visueel projectbeheer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Automatisch netwerkontwerp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Gestandaardiseerd CAD ontwerp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Applicaties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97123EFB-C205-6248-ADA3-2140D918E9F5}"/>
              </a:ext>
            </a:extLst>
          </p:cNvPr>
          <p:cNvSpPr txBox="1">
            <a:spLocks/>
          </p:cNvSpPr>
          <p:nvPr/>
        </p:nvSpPr>
        <p:spPr>
          <a:xfrm>
            <a:off x="8604354" y="4917072"/>
            <a:ext cx="2503709" cy="1690594"/>
          </a:xfrm>
          <a:prstGeom prst="rect">
            <a:avLst/>
          </a:prstGeom>
        </p:spPr>
        <p:txBody>
          <a:bodyPr vert="horz" lIns="90000" tIns="45720" rIns="9000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TRAININGEN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Bentley software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FME en GIS</a:t>
            </a: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Projectmanagement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FttH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Traineeships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800" marR="0" lvl="0" indent="-1778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A5D4"/>
              </a:buClr>
              <a:buSzPct val="100000"/>
              <a:buFont typeface="Tahoma" panose="020B0604030504040204" pitchFamily="34" charset="0"/>
              <a:buChar char="›"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13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3AADE932-B2E7-48E5-ADA3-CBEB6BAA9D6A}"/>
              </a:ext>
            </a:extLst>
          </p:cNvPr>
          <p:cNvSpPr/>
          <p:nvPr/>
        </p:nvSpPr>
        <p:spPr>
          <a:xfrm>
            <a:off x="2567398" y="2079208"/>
            <a:ext cx="2289083" cy="3835143"/>
          </a:xfrm>
          <a:prstGeom prst="rect">
            <a:avLst/>
          </a:prstGeom>
          <a:solidFill>
            <a:srgbClr val="DEA90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00FD18-8457-4737-9498-9E0FEF751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8000" y="6381328"/>
            <a:ext cx="28448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nl-NL"/>
            </a:defPPr>
            <a:lvl1pPr marL="0" algn="l" defTabSz="121917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DC5DB-3F5C-41EF-82E6-911E5F2AADAB}" type="datetime2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maandag 4 december 2023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C0C0C">
                  <a:lumMod val="75000"/>
                  <a:lumOff val="2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84F0358-0378-4AFA-89FD-2DDADF9385DC}"/>
              </a:ext>
            </a:extLst>
          </p:cNvPr>
          <p:cNvSpPr txBox="1"/>
          <p:nvPr/>
        </p:nvSpPr>
        <p:spPr>
          <a:xfrm>
            <a:off x="685249" y="4238712"/>
            <a:ext cx="3139803" cy="29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231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7535CBD2-4452-4D7E-B862-47AB3637A629}"/>
              </a:ext>
            </a:extLst>
          </p:cNvPr>
          <p:cNvSpPr txBox="1"/>
          <p:nvPr/>
        </p:nvSpPr>
        <p:spPr>
          <a:xfrm>
            <a:off x="4317449" y="4238712"/>
            <a:ext cx="3139803" cy="29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231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55E5F134-AA7D-45C5-940F-89D9045D7920}"/>
              </a:ext>
            </a:extLst>
          </p:cNvPr>
          <p:cNvSpPr txBox="1"/>
          <p:nvPr/>
        </p:nvSpPr>
        <p:spPr>
          <a:xfrm>
            <a:off x="7949649" y="4238712"/>
            <a:ext cx="3139803" cy="29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1219231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280AA84B-A301-4AD7-89BB-A1FCA76DBD88}"/>
              </a:ext>
            </a:extLst>
          </p:cNvPr>
          <p:cNvSpPr/>
          <p:nvPr/>
        </p:nvSpPr>
        <p:spPr>
          <a:xfrm>
            <a:off x="183557" y="1352014"/>
            <a:ext cx="11824886" cy="505000"/>
          </a:xfrm>
          <a:prstGeom prst="rect">
            <a:avLst/>
          </a:prstGeom>
          <a:solidFill>
            <a:srgbClr val="00A7D3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976D51CB-7B14-487A-8563-C54B0D4E770A}"/>
              </a:ext>
            </a:extLst>
          </p:cNvPr>
          <p:cNvSpPr/>
          <p:nvPr/>
        </p:nvSpPr>
        <p:spPr>
          <a:xfrm>
            <a:off x="7341568" y="2082570"/>
            <a:ext cx="2289083" cy="3831781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50C839B-AAF7-4815-AE64-57A92DB2AE61}"/>
              </a:ext>
            </a:extLst>
          </p:cNvPr>
          <p:cNvSpPr/>
          <p:nvPr/>
        </p:nvSpPr>
        <p:spPr>
          <a:xfrm>
            <a:off x="9728653" y="2082570"/>
            <a:ext cx="2289083" cy="3831781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5A25445-B762-44FC-B3CE-4374F3560A23}"/>
              </a:ext>
            </a:extLst>
          </p:cNvPr>
          <p:cNvSpPr txBox="1"/>
          <p:nvPr/>
        </p:nvSpPr>
        <p:spPr>
          <a:xfrm>
            <a:off x="7358810" y="2101575"/>
            <a:ext cx="2250745" cy="2354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Key Registers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KLIC–WIN Service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KLIC-DIRECT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GraafManager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KLIP-WIN Service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KLIP-Direct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E31F47C-3A8B-42E7-AF5A-C5F48984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778" y="4558212"/>
            <a:ext cx="2010663" cy="1256232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0B782A5-6CA6-499B-83E5-358E898746BC}"/>
              </a:ext>
            </a:extLst>
          </p:cNvPr>
          <p:cNvSpPr/>
          <p:nvPr/>
        </p:nvSpPr>
        <p:spPr>
          <a:xfrm>
            <a:off x="197651" y="2074145"/>
            <a:ext cx="2289084" cy="3835143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EFB603EF-5338-42D1-A1BE-CE3F13756CD8}"/>
              </a:ext>
            </a:extLst>
          </p:cNvPr>
          <p:cNvSpPr txBox="1"/>
          <p:nvPr/>
        </p:nvSpPr>
        <p:spPr>
          <a:xfrm>
            <a:off x="240538" y="2088286"/>
            <a:ext cx="2205505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Optimize Suite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GeoDATA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NLCS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PLOT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Street Smart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Cursim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C-SAM BGT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4D9AAB7-6291-4A28-A9FA-D2ADEF969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65" y="4561893"/>
            <a:ext cx="1929208" cy="1246999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79C3DE80-8C17-4B9B-A0F0-D2C7A8DF373F}"/>
              </a:ext>
            </a:extLst>
          </p:cNvPr>
          <p:cNvSpPr txBox="1"/>
          <p:nvPr/>
        </p:nvSpPr>
        <p:spPr>
          <a:xfrm>
            <a:off x="9794925" y="2090336"/>
            <a:ext cx="2156537" cy="2108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&amp; Services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Portal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Download Services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Validation Services
Processing Services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LiDAR TO GO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1A4E359-DCD0-4334-8784-9A4D5E232CA2}"/>
              </a:ext>
            </a:extLst>
          </p:cNvPr>
          <p:cNvSpPr txBox="1"/>
          <p:nvPr/>
        </p:nvSpPr>
        <p:spPr>
          <a:xfrm>
            <a:off x="2582445" y="2088906"/>
            <a:ext cx="2263190" cy="1304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Organize Platform</a:t>
            </a: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Organize Infra</a:t>
            </a:r>
          </a:p>
          <a:p>
            <a:pPr marL="0" marR="0" lvl="0" indent="0" algn="ctr" defTabSz="121923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96DE679-BDC4-4003-BE6F-A32DAC44C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06"/>
          <a:stretch/>
        </p:blipFill>
        <p:spPr>
          <a:xfrm>
            <a:off x="2700560" y="4553205"/>
            <a:ext cx="2019212" cy="1260692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22C64B6F-E417-488E-AD9E-516523E81CF4}"/>
              </a:ext>
            </a:extLst>
          </p:cNvPr>
          <p:cNvSpPr/>
          <p:nvPr/>
        </p:nvSpPr>
        <p:spPr>
          <a:xfrm>
            <a:off x="4943637" y="2082570"/>
            <a:ext cx="2290943" cy="3835143"/>
          </a:xfrm>
          <a:prstGeom prst="rect">
            <a:avLst/>
          </a:prstGeom>
          <a:solidFill>
            <a:srgbClr val="00999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664B5E1-B8E8-452E-A3C2-DCF05FC6186B}"/>
              </a:ext>
            </a:extLst>
          </p:cNvPr>
          <p:cNvSpPr txBox="1"/>
          <p:nvPr/>
        </p:nvSpPr>
        <p:spPr>
          <a:xfrm>
            <a:off x="5067868" y="2097435"/>
            <a:ext cx="2048912" cy="1723549"/>
          </a:xfrm>
          <a:prstGeom prst="rect">
            <a:avLst/>
          </a:prstGeom>
          <a:solidFill>
            <a:srgbClr val="009999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GeoSmartDesign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
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GeoFiber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
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GeoWater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
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GeoHeat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
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GeoCoax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DF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A2BBED2-B3D9-47F8-9EFD-B1E541901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401" y="4527505"/>
            <a:ext cx="1844215" cy="1307332"/>
          </a:xfrm>
          <a:prstGeom prst="rect">
            <a:avLst/>
          </a:prstGeom>
          <a:solidFill>
            <a:srgbClr val="009999"/>
          </a:solidFill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04528BA-3AA9-4089-9825-75C2FEE5C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61"/>
          <a:stretch/>
        </p:blipFill>
        <p:spPr>
          <a:xfrm>
            <a:off x="9855200" y="4556503"/>
            <a:ext cx="2068366" cy="1256232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B6BA5DD3-8243-4501-8D41-BAEDB0D7B17D}"/>
              </a:ext>
            </a:extLst>
          </p:cNvPr>
          <p:cNvSpPr/>
          <p:nvPr/>
        </p:nvSpPr>
        <p:spPr>
          <a:xfrm>
            <a:off x="197650" y="5909288"/>
            <a:ext cx="2289083" cy="788835"/>
          </a:xfrm>
          <a:prstGeom prst="rect">
            <a:avLst/>
          </a:prstGeom>
          <a:solidFill>
            <a:srgbClr val="471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157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1656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licences</a:t>
            </a:r>
            <a:endParaRPr kumimoji="0" lang="en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00F34E82-E728-478A-961E-8AABA50820D3}"/>
              </a:ext>
            </a:extLst>
          </p:cNvPr>
          <p:cNvSpPr/>
          <p:nvPr/>
        </p:nvSpPr>
        <p:spPr>
          <a:xfrm>
            <a:off x="2567570" y="5909288"/>
            <a:ext cx="2289083" cy="78883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320 users</a:t>
            </a:r>
            <a:endParaRPr kumimoji="0" lang="en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2AE7EE7-C1CC-4F37-BAE0-3BC18CD9815D}"/>
              </a:ext>
            </a:extLst>
          </p:cNvPr>
          <p:cNvSpPr/>
          <p:nvPr/>
        </p:nvSpPr>
        <p:spPr>
          <a:xfrm>
            <a:off x="4945497" y="5914351"/>
            <a:ext cx="2289083" cy="7888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users</a:t>
            </a:r>
            <a:endParaRPr kumimoji="0" lang="en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4A34E85-29F0-4E8D-9B82-823CE906D77C}"/>
              </a:ext>
            </a:extLst>
          </p:cNvPr>
          <p:cNvSpPr/>
          <p:nvPr/>
        </p:nvSpPr>
        <p:spPr>
          <a:xfrm>
            <a:off x="7341568" y="5909288"/>
            <a:ext cx="2289083" cy="7888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 KLIC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subscriptions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KLIP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subscription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109DE5B0-0174-4A3D-97E0-CB62B14A2A0F}"/>
              </a:ext>
            </a:extLst>
          </p:cNvPr>
          <p:cNvSpPr/>
          <p:nvPr/>
        </p:nvSpPr>
        <p:spPr>
          <a:xfrm>
            <a:off x="9855200" y="1197182"/>
            <a:ext cx="1982553" cy="788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1500+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en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1878C1AE-998C-4CB8-B091-0AD3F01A5D46}"/>
              </a:ext>
            </a:extLst>
          </p:cNvPr>
          <p:cNvSpPr/>
          <p:nvPr/>
        </p:nvSpPr>
        <p:spPr>
          <a:xfrm>
            <a:off x="9728653" y="5909288"/>
            <a:ext cx="2289083" cy="788835"/>
          </a:xfrm>
          <a:prstGeom prst="rect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2500 jobs per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endParaRPr kumimoji="0" lang="en-N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utoShape 4">
            <a:extLst>
              <a:ext uri="{FF2B5EF4-FFF2-40B4-BE49-F238E27FC236}">
                <a16:creationId xmlns:a16="http://schemas.microsoft.com/office/drawing/2014/main" id="{514356CF-6718-41A6-A2C1-4A0F744D1E57}"/>
              </a:ext>
            </a:extLst>
          </p:cNvPr>
          <p:cNvSpPr/>
          <p:nvPr/>
        </p:nvSpPr>
        <p:spPr>
          <a:xfrm>
            <a:off x="197651" y="1418917"/>
            <a:ext cx="9657550" cy="505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Ontwikkeling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DF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Services (CAD/GIS/FME) + Consultancy + Trainingen + Support</a:t>
            </a:r>
          </a:p>
        </p:txBody>
      </p: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D268D94E-1CFC-4A10-9B29-3F036CFF6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60" y="299053"/>
            <a:ext cx="1632729" cy="8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6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64A139-E589-3192-E9C1-51C4592C3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"/>
          <a:stretch/>
        </p:blipFill>
        <p:spPr>
          <a:xfrm>
            <a:off x="24010" y="0"/>
            <a:ext cx="12167990" cy="65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6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B09FEB7-C36F-4DEE-BA74-4634B5372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078781-F4FA-479F-9912-92D8C692C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 r="10229"/>
          <a:stretch/>
        </p:blipFill>
        <p:spPr>
          <a:xfrm>
            <a:off x="9971809" y="0"/>
            <a:ext cx="1819276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A418194-826B-4BD4-B151-CA2982770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7E8B51-C3DF-4771-98E1-F1AF769CB4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0" r="10229"/>
          <a:stretch/>
        </p:blipFill>
        <p:spPr>
          <a:xfrm>
            <a:off x="10108289" y="0"/>
            <a:ext cx="1819276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52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huisstijl Summerschool 2017.potx [Alleen-lezen]" id="{9D31DF45-03B0-42FA-B771-3452E64C405D}" vid="{EED407BE-578F-4A4B-BAC8-AA9F8A3BF4E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huisstijl Summerschool 2018</Template>
  <TotalTime>0</TotalTime>
  <Words>568</Words>
  <Application>Microsoft Office PowerPoint</Application>
  <PresentationFormat>Breedbeeld</PresentationFormat>
  <Paragraphs>167</Paragraphs>
  <Slides>14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Calibri </vt:lpstr>
      <vt:lpstr>Calibri Light</vt:lpstr>
      <vt:lpstr>Lato</vt:lpstr>
      <vt:lpstr>Söhne</vt:lpstr>
      <vt:lpstr>Tahoma</vt:lpstr>
      <vt:lpstr>Wingdings</vt:lpstr>
      <vt:lpstr>Kantoorthema</vt:lpstr>
      <vt:lpstr>Optimize LiDAR TO GO </vt:lpstr>
      <vt:lpstr>Agenda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kentet Unattendeds © 2016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Mattijs Bekkers</dc:creator>
  <cp:lastModifiedBy>ilse zethof</cp:lastModifiedBy>
  <cp:revision>9</cp:revision>
  <dcterms:created xsi:type="dcterms:W3CDTF">2018-10-20T05:06:10Z</dcterms:created>
  <dcterms:modified xsi:type="dcterms:W3CDTF">2023-12-04T12:22:44Z</dcterms:modified>
</cp:coreProperties>
</file>