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4" r:id="rId4"/>
    <p:sldId id="263" r:id="rId5"/>
    <p:sldId id="260" r:id="rId6"/>
    <p:sldId id="257" r:id="rId7"/>
    <p:sldId id="261" r:id="rId8"/>
    <p:sldId id="268" r:id="rId9"/>
    <p:sldId id="267" r:id="rId10"/>
    <p:sldId id="283" r:id="rId11"/>
    <p:sldId id="266" r:id="rId12"/>
    <p:sldId id="269" r:id="rId13"/>
    <p:sldId id="273" r:id="rId14"/>
    <p:sldId id="272" r:id="rId15"/>
    <p:sldId id="274" r:id="rId16"/>
    <p:sldId id="270" r:id="rId17"/>
    <p:sldId id="275" r:id="rId18"/>
    <p:sldId id="271" r:id="rId19"/>
    <p:sldId id="276" r:id="rId20"/>
    <p:sldId id="279" r:id="rId21"/>
    <p:sldId id="278" r:id="rId22"/>
    <p:sldId id="280" r:id="rId23"/>
    <p:sldId id="258" r:id="rId24"/>
    <p:sldId id="281" r:id="rId25"/>
    <p:sldId id="28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77" d="100"/>
          <a:sy n="77" d="100"/>
        </p:scale>
        <p:origin x="54"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8C04ACEF-3E76-49A4-AC18-DFE6F516D658}" type="datetimeFigureOut">
              <a:rPr lang="nl-NL" smtClean="0"/>
              <a:t>29-11-2023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2F46D6A-C2BE-4067-8FC4-637A1A5C9B57}" type="slidenum">
              <a:rPr lang="nl-NL" smtClean="0"/>
              <a:t>‹nr.›</a:t>
            </a:fld>
            <a:endParaRPr lang="nl-NL"/>
          </a:p>
        </p:txBody>
      </p:sp>
    </p:spTree>
    <p:extLst>
      <p:ext uri="{BB962C8B-B14F-4D97-AF65-F5344CB8AC3E}">
        <p14:creationId xmlns:p14="http://schemas.microsoft.com/office/powerpoint/2010/main" val="4110557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C04ACEF-3E76-49A4-AC18-DFE6F516D658}" type="datetimeFigureOut">
              <a:rPr lang="nl-NL" smtClean="0"/>
              <a:t>29-11-2023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2F46D6A-C2BE-4067-8FC4-637A1A5C9B57}" type="slidenum">
              <a:rPr lang="nl-NL" smtClean="0"/>
              <a:t>‹nr.›</a:t>
            </a:fld>
            <a:endParaRPr lang="nl-NL"/>
          </a:p>
        </p:txBody>
      </p:sp>
    </p:spTree>
    <p:extLst>
      <p:ext uri="{BB962C8B-B14F-4D97-AF65-F5344CB8AC3E}">
        <p14:creationId xmlns:p14="http://schemas.microsoft.com/office/powerpoint/2010/main" val="834509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C04ACEF-3E76-49A4-AC18-DFE6F516D658}" type="datetimeFigureOut">
              <a:rPr lang="nl-NL" smtClean="0"/>
              <a:t>29-11-2023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2F46D6A-C2BE-4067-8FC4-637A1A5C9B57}" type="slidenum">
              <a:rPr lang="nl-NL" smtClean="0"/>
              <a:t>‹nr.›</a:t>
            </a:fld>
            <a:endParaRPr lang="nl-NL"/>
          </a:p>
        </p:txBody>
      </p:sp>
    </p:spTree>
    <p:extLst>
      <p:ext uri="{BB962C8B-B14F-4D97-AF65-F5344CB8AC3E}">
        <p14:creationId xmlns:p14="http://schemas.microsoft.com/office/powerpoint/2010/main" val="321325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C04ACEF-3E76-49A4-AC18-DFE6F516D658}" type="datetimeFigureOut">
              <a:rPr lang="nl-NL" smtClean="0"/>
              <a:t>29-11-2023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2F46D6A-C2BE-4067-8FC4-637A1A5C9B57}" type="slidenum">
              <a:rPr lang="nl-NL" smtClean="0"/>
              <a:t>‹nr.›</a:t>
            </a:fld>
            <a:endParaRPr lang="nl-NL"/>
          </a:p>
        </p:txBody>
      </p:sp>
    </p:spTree>
    <p:extLst>
      <p:ext uri="{BB962C8B-B14F-4D97-AF65-F5344CB8AC3E}">
        <p14:creationId xmlns:p14="http://schemas.microsoft.com/office/powerpoint/2010/main" val="1295259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8C04ACEF-3E76-49A4-AC18-DFE6F516D658}" type="datetimeFigureOut">
              <a:rPr lang="nl-NL" smtClean="0"/>
              <a:t>29-11-2023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2F46D6A-C2BE-4067-8FC4-637A1A5C9B57}" type="slidenum">
              <a:rPr lang="nl-NL" smtClean="0"/>
              <a:t>‹nr.›</a:t>
            </a:fld>
            <a:endParaRPr lang="nl-NL"/>
          </a:p>
        </p:txBody>
      </p:sp>
    </p:spTree>
    <p:extLst>
      <p:ext uri="{BB962C8B-B14F-4D97-AF65-F5344CB8AC3E}">
        <p14:creationId xmlns:p14="http://schemas.microsoft.com/office/powerpoint/2010/main" val="1752687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C04ACEF-3E76-49A4-AC18-DFE6F516D658}" type="datetimeFigureOut">
              <a:rPr lang="nl-NL" smtClean="0"/>
              <a:t>29-11-2023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2F46D6A-C2BE-4067-8FC4-637A1A5C9B57}" type="slidenum">
              <a:rPr lang="nl-NL" smtClean="0"/>
              <a:t>‹nr.›</a:t>
            </a:fld>
            <a:endParaRPr lang="nl-NL"/>
          </a:p>
        </p:txBody>
      </p:sp>
    </p:spTree>
    <p:extLst>
      <p:ext uri="{BB962C8B-B14F-4D97-AF65-F5344CB8AC3E}">
        <p14:creationId xmlns:p14="http://schemas.microsoft.com/office/powerpoint/2010/main" val="2556847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839789"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72201"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C04ACEF-3E76-49A4-AC18-DFE6F516D658}" type="datetimeFigureOut">
              <a:rPr lang="nl-NL" smtClean="0"/>
              <a:t>29-11-2023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2F46D6A-C2BE-4067-8FC4-637A1A5C9B57}" type="slidenum">
              <a:rPr lang="nl-NL" smtClean="0"/>
              <a:t>‹nr.›</a:t>
            </a:fld>
            <a:endParaRPr lang="nl-NL"/>
          </a:p>
        </p:txBody>
      </p:sp>
    </p:spTree>
    <p:extLst>
      <p:ext uri="{BB962C8B-B14F-4D97-AF65-F5344CB8AC3E}">
        <p14:creationId xmlns:p14="http://schemas.microsoft.com/office/powerpoint/2010/main" val="163114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8C04ACEF-3E76-49A4-AC18-DFE6F516D658}" type="datetimeFigureOut">
              <a:rPr lang="nl-NL" smtClean="0"/>
              <a:t>29-11-2023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2F46D6A-C2BE-4067-8FC4-637A1A5C9B57}" type="slidenum">
              <a:rPr lang="nl-NL" smtClean="0"/>
              <a:t>‹nr.›</a:t>
            </a:fld>
            <a:endParaRPr lang="nl-NL"/>
          </a:p>
        </p:txBody>
      </p:sp>
    </p:spTree>
    <p:extLst>
      <p:ext uri="{BB962C8B-B14F-4D97-AF65-F5344CB8AC3E}">
        <p14:creationId xmlns:p14="http://schemas.microsoft.com/office/powerpoint/2010/main" val="45274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04ACEF-3E76-49A4-AC18-DFE6F516D658}" type="datetimeFigureOut">
              <a:rPr lang="nl-NL" smtClean="0"/>
              <a:t>29-11-2023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2F46D6A-C2BE-4067-8FC4-637A1A5C9B57}" type="slidenum">
              <a:rPr lang="nl-NL" smtClean="0"/>
              <a:t>‹nr.›</a:t>
            </a:fld>
            <a:endParaRPr lang="nl-NL"/>
          </a:p>
        </p:txBody>
      </p:sp>
    </p:spTree>
    <p:extLst>
      <p:ext uri="{BB962C8B-B14F-4D97-AF65-F5344CB8AC3E}">
        <p14:creationId xmlns:p14="http://schemas.microsoft.com/office/powerpoint/2010/main" val="2366566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8C04ACEF-3E76-49A4-AC18-DFE6F516D658}" type="datetimeFigureOut">
              <a:rPr lang="nl-NL" smtClean="0"/>
              <a:t>29-11-2023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2F46D6A-C2BE-4067-8FC4-637A1A5C9B57}" type="slidenum">
              <a:rPr lang="nl-NL" smtClean="0"/>
              <a:t>‹nr.›</a:t>
            </a:fld>
            <a:endParaRPr lang="nl-NL"/>
          </a:p>
        </p:txBody>
      </p:sp>
    </p:spTree>
    <p:extLst>
      <p:ext uri="{BB962C8B-B14F-4D97-AF65-F5344CB8AC3E}">
        <p14:creationId xmlns:p14="http://schemas.microsoft.com/office/powerpoint/2010/main" val="3923119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8C04ACEF-3E76-49A4-AC18-DFE6F516D658}" type="datetimeFigureOut">
              <a:rPr lang="nl-NL" smtClean="0"/>
              <a:t>29-11-2023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2F46D6A-C2BE-4067-8FC4-637A1A5C9B57}" type="slidenum">
              <a:rPr lang="nl-NL" smtClean="0"/>
              <a:t>‹nr.›</a:t>
            </a:fld>
            <a:endParaRPr lang="nl-NL"/>
          </a:p>
        </p:txBody>
      </p:sp>
    </p:spTree>
    <p:extLst>
      <p:ext uri="{BB962C8B-B14F-4D97-AF65-F5344CB8AC3E}">
        <p14:creationId xmlns:p14="http://schemas.microsoft.com/office/powerpoint/2010/main" val="1271716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04ACEF-3E76-49A4-AC18-DFE6F516D658}" type="datetimeFigureOut">
              <a:rPr lang="nl-NL" smtClean="0"/>
              <a:t>29-11-2023</a:t>
            </a:fld>
            <a:endParaRPr lang="nl-NL"/>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46D6A-C2BE-4067-8FC4-637A1A5C9B57}" type="slidenum">
              <a:rPr lang="nl-NL" smtClean="0"/>
              <a:t>‹nr.›</a:t>
            </a:fld>
            <a:endParaRPr lang="nl-NL"/>
          </a:p>
        </p:txBody>
      </p:sp>
    </p:spTree>
    <p:extLst>
      <p:ext uri="{BB962C8B-B14F-4D97-AF65-F5344CB8AC3E}">
        <p14:creationId xmlns:p14="http://schemas.microsoft.com/office/powerpoint/2010/main" val="3342695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apps.gwsw.nl/" TargetMode="External"/><Relationship Id="rId2" Type="http://schemas.openxmlformats.org/officeDocument/2006/relationships/hyperlink" Target="https://data.gwsw.nl/" TargetMode="Externa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egkenmerken.ndw.nu/verkeersborden" TargetMode="External"/><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8.xml"/><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service.pdok.nl/prorail/spoorwegen/wfs/v1_0?service=WFS&amp;version=2.0.0" TargetMode="External"/><Relationship Id="rId1" Type="http://schemas.openxmlformats.org/officeDocument/2006/relationships/slideLayout" Target="../slideLayouts/slideLayout8.xml"/><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Layout" Target="../slideLayouts/slideLayout8.xml"/><Relationship Id="rId5" Type="http://schemas.openxmlformats.org/officeDocument/2006/relationships/image" Target="../media/image51.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hyperlink" Target="https://data.utrecht.nl/datasets" TargetMode="External"/><Relationship Id="rId2" Type="http://schemas.openxmlformats.org/officeDocument/2006/relationships/image" Target="../media/image52.png"/><Relationship Id="rId1" Type="http://schemas.openxmlformats.org/officeDocument/2006/relationships/slideLayout" Target="../slideLayouts/slideLayout8.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8.xml"/><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8.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tpgst.nl/s/TMC2023" TargetMode="External"/><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209800" y="1450731"/>
            <a:ext cx="7772400" cy="1250340"/>
          </a:xfrm>
          <a:noFill/>
        </p:spPr>
        <p:txBody>
          <a:bodyPr>
            <a:normAutofit/>
          </a:bodyPr>
          <a:lstStyle/>
          <a:p>
            <a:r>
              <a:rPr lang="nl-NL" sz="3600" dirty="0">
                <a:latin typeface="Arial Black" panose="020B0A04020102020204" pitchFamily="34" charset="0"/>
              </a:rPr>
              <a:t>Workshop</a:t>
            </a:r>
            <a:br>
              <a:rPr lang="nl-NL" sz="3600" dirty="0">
                <a:latin typeface="Arial Black" panose="020B0A04020102020204" pitchFamily="34" charset="0"/>
              </a:rPr>
            </a:br>
            <a:r>
              <a:rPr lang="nl-NL" sz="3600" dirty="0">
                <a:latin typeface="Arial Black" panose="020B0A04020102020204" pitchFamily="34" charset="0"/>
              </a:rPr>
              <a:t>Optimize </a:t>
            </a:r>
            <a:r>
              <a:rPr lang="nl-NL" sz="3600" dirty="0" err="1">
                <a:latin typeface="Arial Black" panose="020B0A04020102020204" pitchFamily="34" charset="0"/>
              </a:rPr>
              <a:t>GeoDATA</a:t>
            </a:r>
            <a:r>
              <a:rPr lang="nl-NL" sz="3600" dirty="0">
                <a:latin typeface="Arial Black" panose="020B0A04020102020204" pitchFamily="34" charset="0"/>
              </a:rPr>
              <a:t> CE</a:t>
            </a:r>
          </a:p>
        </p:txBody>
      </p:sp>
      <p:sp>
        <p:nvSpPr>
          <p:cNvPr id="3" name="Ondertitel 2"/>
          <p:cNvSpPr>
            <a:spLocks noGrp="1"/>
          </p:cNvSpPr>
          <p:nvPr>
            <p:ph type="subTitle" idx="1"/>
          </p:nvPr>
        </p:nvSpPr>
        <p:spPr>
          <a:xfrm>
            <a:off x="2667000" y="2933822"/>
            <a:ext cx="6858000" cy="1655762"/>
          </a:xfrm>
          <a:noFill/>
        </p:spPr>
        <p:txBody>
          <a:bodyPr/>
          <a:lstStyle/>
          <a:p>
            <a:r>
              <a:rPr lang="nl-NL" dirty="0">
                <a:latin typeface="Arial Black" panose="020B0A04020102020204" pitchFamily="34" charset="0"/>
              </a:rPr>
              <a:t>Derk Nouwens, Anneliese Brouwer</a:t>
            </a:r>
          </a:p>
          <a:p>
            <a:r>
              <a:rPr lang="nl-NL" dirty="0">
                <a:latin typeface="Arial Black" panose="020B0A04020102020204" pitchFamily="34" charset="0"/>
              </a:rPr>
              <a:t>The People Group</a:t>
            </a:r>
          </a:p>
          <a:p>
            <a:r>
              <a:rPr lang="nl-NL" dirty="0">
                <a:latin typeface="Arial Black" panose="020B0A04020102020204" pitchFamily="34" charset="0"/>
              </a:rPr>
              <a:t>29 november 2023 </a:t>
            </a:r>
          </a:p>
        </p:txBody>
      </p:sp>
    </p:spTree>
    <p:extLst>
      <p:ext uri="{BB962C8B-B14F-4D97-AF65-F5344CB8AC3E}">
        <p14:creationId xmlns:p14="http://schemas.microsoft.com/office/powerpoint/2010/main" val="2677105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FBF2A4A3-853F-BF68-5951-E39CE4A8191A}"/>
              </a:ext>
            </a:extLst>
          </p:cNvPr>
          <p:cNvSpPr>
            <a:spLocks noGrp="1"/>
          </p:cNvSpPr>
          <p:nvPr>
            <p:ph idx="1"/>
          </p:nvPr>
        </p:nvSpPr>
        <p:spPr/>
        <p:txBody>
          <a:bodyPr/>
          <a:lstStyle/>
          <a:p>
            <a:endParaRPr lang="nl-NL" dirty="0"/>
          </a:p>
        </p:txBody>
      </p:sp>
      <p:pic>
        <p:nvPicPr>
          <p:cNvPr id="10" name="Afbeelding 9">
            <a:extLst>
              <a:ext uri="{FF2B5EF4-FFF2-40B4-BE49-F238E27FC236}">
                <a16:creationId xmlns:a16="http://schemas.microsoft.com/office/drawing/2014/main" id="{E14A9CB7-D5E2-6BC0-FFA3-AED40928741C}"/>
              </a:ext>
            </a:extLst>
          </p:cNvPr>
          <p:cNvPicPr>
            <a:picLocks noChangeAspect="1"/>
          </p:cNvPicPr>
          <p:nvPr/>
        </p:nvPicPr>
        <p:blipFill>
          <a:blip r:embed="rId2"/>
          <a:stretch>
            <a:fillRect/>
          </a:stretch>
        </p:blipFill>
        <p:spPr>
          <a:xfrm>
            <a:off x="6287319" y="1715562"/>
            <a:ext cx="5760000" cy="3571358"/>
          </a:xfrm>
          <a:prstGeom prst="rect">
            <a:avLst/>
          </a:prstGeom>
        </p:spPr>
      </p:pic>
      <p:sp>
        <p:nvSpPr>
          <p:cNvPr id="2" name="Titel 1"/>
          <p:cNvSpPr>
            <a:spLocks noGrp="1"/>
          </p:cNvSpPr>
          <p:nvPr>
            <p:ph type="title"/>
          </p:nvPr>
        </p:nvSpPr>
        <p:spPr>
          <a:xfrm>
            <a:off x="1134710" y="1565030"/>
            <a:ext cx="3706280" cy="1432198"/>
          </a:xfrm>
          <a:noFill/>
        </p:spPr>
        <p:txBody>
          <a:bodyPr>
            <a:normAutofit/>
          </a:bodyPr>
          <a:lstStyle/>
          <a:p>
            <a:r>
              <a:rPr lang="nl-NL" sz="2400" dirty="0">
                <a:latin typeface="Arial Black" panose="020B0A04020102020204" pitchFamily="34" charset="0"/>
              </a:rPr>
              <a:t>Bekijk de Administratieve data</a:t>
            </a:r>
          </a:p>
        </p:txBody>
      </p:sp>
      <p:sp>
        <p:nvSpPr>
          <p:cNvPr id="4" name="Tijdelijke aanduiding voor tekst 3"/>
          <p:cNvSpPr>
            <a:spLocks noGrp="1"/>
          </p:cNvSpPr>
          <p:nvPr>
            <p:ph type="body" sz="half" idx="2"/>
          </p:nvPr>
        </p:nvSpPr>
        <p:spPr>
          <a:xfrm>
            <a:off x="1134710" y="3165230"/>
            <a:ext cx="4937290" cy="3692770"/>
          </a:xfrm>
          <a:noFill/>
        </p:spPr>
        <p:txBody>
          <a:bodyPr>
            <a:normAutofit/>
          </a:bodyPr>
          <a:lstStyle/>
          <a:p>
            <a:r>
              <a:rPr lang="nl-NL" dirty="0">
                <a:latin typeface="Arial" panose="020B0604020202020204" pitchFamily="34" charset="0"/>
                <a:cs typeface="Arial" panose="020B0604020202020204" pitchFamily="34" charset="0"/>
              </a:rPr>
              <a:t>Kies in het hoofdmenu van </a:t>
            </a:r>
            <a:r>
              <a:rPr lang="nl-NL" dirty="0" err="1">
                <a:latin typeface="Arial" panose="020B0604020202020204" pitchFamily="34" charset="0"/>
                <a:cs typeface="Arial" panose="020B0604020202020204" pitchFamily="34" charset="0"/>
              </a:rPr>
              <a:t>GeoDATA</a:t>
            </a:r>
            <a:r>
              <a:rPr lang="nl-NL" dirty="0">
                <a:latin typeface="Arial" panose="020B0604020202020204" pitchFamily="34" charset="0"/>
                <a:cs typeface="Arial" panose="020B0604020202020204" pitchFamily="34" charset="0"/>
              </a:rPr>
              <a:t> voor:</a:t>
            </a:r>
          </a:p>
          <a:p>
            <a:r>
              <a:rPr lang="nl-NL" b="1" dirty="0">
                <a:latin typeface="Arial" panose="020B0604020202020204" pitchFamily="34" charset="0"/>
                <a:cs typeface="Arial" panose="020B0604020202020204" pitchFamily="34" charset="0"/>
              </a:rPr>
              <a:t>Tonen info gekoppeld aan element</a:t>
            </a:r>
          </a:p>
          <a:p>
            <a:r>
              <a:rPr lang="nl-NL" dirty="0">
                <a:latin typeface="Arial" panose="020B0604020202020204" pitchFamily="34" charset="0"/>
                <a:cs typeface="Arial" panose="020B0604020202020204" pitchFamily="34" charset="0"/>
              </a:rPr>
              <a:t>Kies een geïmporteerd object.</a:t>
            </a:r>
          </a:p>
          <a:p>
            <a:r>
              <a:rPr lang="nl-NL" dirty="0">
                <a:latin typeface="Arial" panose="020B0604020202020204" pitchFamily="34" charset="0"/>
                <a:cs typeface="Arial" panose="020B0604020202020204" pitchFamily="34" charset="0"/>
              </a:rPr>
              <a:t>Er wordt een extra scherm geopend.</a:t>
            </a:r>
          </a:p>
          <a:p>
            <a:r>
              <a:rPr lang="nl-NL" dirty="0">
                <a:latin typeface="Arial" panose="020B0604020202020204" pitchFamily="34" charset="0"/>
                <a:cs typeface="Arial" panose="020B0604020202020204" pitchFamily="34" charset="0"/>
              </a:rPr>
              <a:t>Als je tussendoor een ander functie gebruikt kan de het tonen attribuutdata weer activeren via de knop </a:t>
            </a:r>
            <a:r>
              <a:rPr lang="nl-NL" b="1" dirty="0">
                <a:latin typeface="Arial" panose="020B0604020202020204" pitchFamily="34" charset="0"/>
                <a:cs typeface="Arial" panose="020B0604020202020204" pitchFamily="34" charset="0"/>
              </a:rPr>
              <a:t>Selecteer feature </a:t>
            </a:r>
            <a:r>
              <a:rPr lang="nl-NL" dirty="0">
                <a:latin typeface="Arial" panose="020B0604020202020204" pitchFamily="34" charset="0"/>
                <a:cs typeface="Arial" panose="020B0604020202020204" pitchFamily="34" charset="0"/>
              </a:rPr>
              <a:t>rechtsonder dit scherm.</a:t>
            </a:r>
          </a:p>
          <a:p>
            <a:r>
              <a:rPr lang="nl-NL" dirty="0">
                <a:latin typeface="Arial" panose="020B0604020202020204" pitchFamily="34" charset="0"/>
                <a:cs typeface="Arial" panose="020B0604020202020204" pitchFamily="34" charset="0"/>
              </a:rPr>
              <a:t>Bekijk de attribuut data en dubbelklik op de link.</a:t>
            </a:r>
          </a:p>
          <a:p>
            <a:r>
              <a:rPr lang="nl-NL" dirty="0">
                <a:latin typeface="Arial" panose="020B0604020202020204" pitchFamily="34" charset="0"/>
                <a:cs typeface="Arial" panose="020B0604020202020204" pitchFamily="34" charset="0"/>
              </a:rPr>
              <a:t>Via de Project Explorer kan je alle data zien en zoeken op attribuut data, die komt later in deze workshop terug.</a:t>
            </a:r>
          </a:p>
        </p:txBody>
      </p:sp>
      <p:pic>
        <p:nvPicPr>
          <p:cNvPr id="6" name="Afbeelding 5">
            <a:extLst>
              <a:ext uri="{FF2B5EF4-FFF2-40B4-BE49-F238E27FC236}">
                <a16:creationId xmlns:a16="http://schemas.microsoft.com/office/drawing/2014/main" id="{86589F00-A51D-A26B-047B-A9B3AF3AF518}"/>
              </a:ext>
            </a:extLst>
          </p:cNvPr>
          <p:cNvPicPr>
            <a:picLocks noChangeAspect="1"/>
          </p:cNvPicPr>
          <p:nvPr/>
        </p:nvPicPr>
        <p:blipFill>
          <a:blip r:embed="rId3"/>
          <a:stretch>
            <a:fillRect/>
          </a:stretch>
        </p:blipFill>
        <p:spPr>
          <a:xfrm>
            <a:off x="6120002" y="4234594"/>
            <a:ext cx="3855089" cy="1671437"/>
          </a:xfrm>
          <a:prstGeom prst="rect">
            <a:avLst/>
          </a:prstGeom>
          <a:effectLst>
            <a:outerShdw blurRad="635000" dist="127000" dir="2700000" algn="tl" rotWithShape="0">
              <a:prstClr val="black">
                <a:alpha val="70000"/>
              </a:prstClr>
            </a:outerShdw>
          </a:effectLst>
        </p:spPr>
      </p:pic>
      <p:pic>
        <p:nvPicPr>
          <p:cNvPr id="13" name="Afbeelding 12">
            <a:extLst>
              <a:ext uri="{FF2B5EF4-FFF2-40B4-BE49-F238E27FC236}">
                <a16:creationId xmlns:a16="http://schemas.microsoft.com/office/drawing/2014/main" id="{9D7CA351-E5C9-8DF1-FEDA-951251C0CDC4}"/>
              </a:ext>
            </a:extLst>
          </p:cNvPr>
          <p:cNvPicPr>
            <a:picLocks noChangeAspect="1"/>
          </p:cNvPicPr>
          <p:nvPr/>
        </p:nvPicPr>
        <p:blipFill>
          <a:blip r:embed="rId4"/>
          <a:stretch>
            <a:fillRect/>
          </a:stretch>
        </p:blipFill>
        <p:spPr>
          <a:xfrm>
            <a:off x="6986587" y="2169587"/>
            <a:ext cx="4924425" cy="4419600"/>
          </a:xfrm>
          <a:prstGeom prst="rect">
            <a:avLst/>
          </a:prstGeom>
        </p:spPr>
      </p:pic>
      <p:pic>
        <p:nvPicPr>
          <p:cNvPr id="14" name="Afbeelding 13">
            <a:extLst>
              <a:ext uri="{FF2B5EF4-FFF2-40B4-BE49-F238E27FC236}">
                <a16:creationId xmlns:a16="http://schemas.microsoft.com/office/drawing/2014/main" id="{87BEDA24-E831-9341-E1C6-0213918DFCF7}"/>
              </a:ext>
            </a:extLst>
          </p:cNvPr>
          <p:cNvPicPr>
            <a:picLocks noChangeAspect="1"/>
          </p:cNvPicPr>
          <p:nvPr/>
        </p:nvPicPr>
        <p:blipFill>
          <a:blip r:embed="rId5"/>
          <a:stretch>
            <a:fillRect/>
          </a:stretch>
        </p:blipFill>
        <p:spPr>
          <a:xfrm>
            <a:off x="5461371" y="996948"/>
            <a:ext cx="8228796" cy="6114875"/>
          </a:xfrm>
          <a:prstGeom prst="rect">
            <a:avLst/>
          </a:prstGeom>
        </p:spPr>
      </p:pic>
    </p:spTree>
    <p:extLst>
      <p:ext uri="{BB962C8B-B14F-4D97-AF65-F5344CB8AC3E}">
        <p14:creationId xmlns:p14="http://schemas.microsoft.com/office/powerpoint/2010/main" val="383032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1000"/>
                                  </p:stCondLst>
                                  <p:childTnLst>
                                    <p:set>
                                      <p:cBhvr>
                                        <p:cTn id="23" dur="1" fill="hold">
                                          <p:stCondLst>
                                            <p:cond delay="0"/>
                                          </p:stCondLst>
                                        </p:cTn>
                                        <p:tgtEl>
                                          <p:spTgt spid="4">
                                            <p:txEl>
                                              <p:pRg st="4" end="4"/>
                                            </p:txEl>
                                          </p:spTgt>
                                        </p:tgtEl>
                                        <p:attrNameLst>
                                          <p:attrName>style.visibility</p:attrName>
                                        </p:attrNameLst>
                                      </p:cBhvr>
                                      <p:to>
                                        <p:strVal val="visible"/>
                                      </p:to>
                                    </p:set>
                                  </p:childTnLst>
                                </p:cTn>
                              </p:par>
                            </p:childTnLst>
                          </p:cTn>
                        </p:par>
                        <p:par>
                          <p:cTn id="24" fill="hold">
                            <p:stCondLst>
                              <p:cond delay="1000"/>
                            </p:stCondLst>
                            <p:childTnLst>
                              <p:par>
                                <p:cTn id="25" presetID="1" presetClass="entr" presetSubtype="0" fill="hold" nodeType="afterEffect">
                                  <p:stCondLst>
                                    <p:cond delay="100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6DAE2D9F-FCEE-28D5-169D-65C8815C04AF}"/>
              </a:ext>
            </a:extLst>
          </p:cNvPr>
          <p:cNvSpPr>
            <a:spLocks noGrp="1"/>
          </p:cNvSpPr>
          <p:nvPr>
            <p:ph idx="1"/>
          </p:nvPr>
        </p:nvSpPr>
        <p:spPr/>
        <p:txBody>
          <a:bodyPr/>
          <a:lstStyle/>
          <a:p>
            <a:endParaRPr lang="nl-NL" dirty="0"/>
          </a:p>
        </p:txBody>
      </p:sp>
      <p:pic>
        <p:nvPicPr>
          <p:cNvPr id="10" name="Afbeelding 9">
            <a:extLst>
              <a:ext uri="{FF2B5EF4-FFF2-40B4-BE49-F238E27FC236}">
                <a16:creationId xmlns:a16="http://schemas.microsoft.com/office/drawing/2014/main" id="{557E441B-DB5C-7E7A-C698-3D6D41942202}"/>
              </a:ext>
            </a:extLst>
          </p:cNvPr>
          <p:cNvPicPr>
            <a:picLocks noChangeAspect="1"/>
          </p:cNvPicPr>
          <p:nvPr/>
        </p:nvPicPr>
        <p:blipFill>
          <a:blip r:embed="rId2"/>
          <a:stretch>
            <a:fillRect/>
          </a:stretch>
        </p:blipFill>
        <p:spPr>
          <a:xfrm>
            <a:off x="6072000" y="1565030"/>
            <a:ext cx="6120000" cy="3561997"/>
          </a:xfrm>
          <a:prstGeom prst="rect">
            <a:avLst/>
          </a:prstGeom>
        </p:spPr>
      </p:pic>
      <p:sp>
        <p:nvSpPr>
          <p:cNvPr id="2" name="Titel 1"/>
          <p:cNvSpPr>
            <a:spLocks noGrp="1"/>
          </p:cNvSpPr>
          <p:nvPr>
            <p:ph type="title"/>
          </p:nvPr>
        </p:nvSpPr>
        <p:spPr>
          <a:xfrm>
            <a:off x="1072444" y="1565030"/>
            <a:ext cx="4526845" cy="1432198"/>
          </a:xfrm>
          <a:noFill/>
        </p:spPr>
        <p:txBody>
          <a:bodyPr>
            <a:normAutofit/>
          </a:bodyPr>
          <a:lstStyle/>
          <a:p>
            <a:r>
              <a:rPr lang="nl-NL" sz="2400" dirty="0">
                <a:latin typeface="Arial Black" panose="020B0A04020102020204" pitchFamily="34" charset="0"/>
              </a:rPr>
              <a:t>Importeer daarna op dezelfde wijze  Kadastrale kaart via</a:t>
            </a:r>
            <a:br>
              <a:rPr lang="nl-NL" sz="2400" dirty="0">
                <a:latin typeface="Arial Black" panose="020B0A04020102020204" pitchFamily="34" charset="0"/>
              </a:rPr>
            </a:br>
            <a:r>
              <a:rPr lang="nl-NL" sz="2400" dirty="0">
                <a:latin typeface="Arial Black" panose="020B0A04020102020204" pitchFamily="34" charset="0"/>
              </a:rPr>
              <a:t>PDOK WFS data</a:t>
            </a:r>
          </a:p>
        </p:txBody>
      </p:sp>
      <p:sp>
        <p:nvSpPr>
          <p:cNvPr id="4" name="Tijdelijke aanduiding voor tekst 3"/>
          <p:cNvSpPr>
            <a:spLocks noGrp="1"/>
          </p:cNvSpPr>
          <p:nvPr>
            <p:ph type="body" sz="half" idx="2"/>
          </p:nvPr>
        </p:nvSpPr>
        <p:spPr>
          <a:xfrm>
            <a:off x="1072443" y="3165230"/>
            <a:ext cx="4957400" cy="3692770"/>
          </a:xfrm>
          <a:noFill/>
        </p:spPr>
        <p:txBody>
          <a:bodyPr>
            <a:normAutofit fontScale="92500" lnSpcReduction="10000"/>
          </a:bodyPr>
          <a:lstStyle/>
          <a:p>
            <a:r>
              <a:rPr lang="nl-NL" dirty="0">
                <a:latin typeface="Arial" panose="020B0604020202020204" pitchFamily="34" charset="0"/>
                <a:cs typeface="Arial" panose="020B0604020202020204" pitchFamily="34" charset="0"/>
              </a:rPr>
              <a:t>Kies de optie </a:t>
            </a:r>
            <a:r>
              <a:rPr lang="nl-NL" b="1" dirty="0">
                <a:latin typeface="Arial" panose="020B0604020202020204" pitchFamily="34" charset="0"/>
                <a:cs typeface="Arial" panose="020B0604020202020204" pitchFamily="34" charset="0"/>
              </a:rPr>
              <a:t>Kadastrale kaart</a:t>
            </a:r>
            <a:r>
              <a:rPr lang="nl-NL" dirty="0">
                <a:latin typeface="Arial" panose="020B0604020202020204" pitchFamily="34" charset="0"/>
                <a:cs typeface="Arial" panose="020B0604020202020204" pitchFamily="34" charset="0"/>
              </a:rPr>
              <a:t>.</a:t>
            </a:r>
          </a:p>
          <a:p>
            <a:r>
              <a:rPr lang="nl-NL" dirty="0">
                <a:latin typeface="Arial" panose="020B0604020202020204" pitchFamily="34" charset="0"/>
                <a:cs typeface="Arial" panose="020B0604020202020204" pitchFamily="34" charset="0"/>
              </a:rPr>
              <a:t>Stel bij gebied bepalen </a:t>
            </a:r>
            <a:r>
              <a:rPr lang="nl-NL" dirty="0" err="1">
                <a:latin typeface="Arial" panose="020B0604020202020204" pitchFamily="34" charset="0"/>
                <a:cs typeface="Arial" panose="020B0604020202020204" pitchFamily="34" charset="0"/>
              </a:rPr>
              <a:t>Fence</a:t>
            </a:r>
            <a:r>
              <a:rPr lang="nl-NL" dirty="0">
                <a:latin typeface="Arial" panose="020B0604020202020204" pitchFamily="34" charset="0"/>
                <a:cs typeface="Arial" panose="020B0604020202020204" pitchFamily="34" charset="0"/>
              </a:rPr>
              <a:t> in. Er is een </a:t>
            </a:r>
            <a:r>
              <a:rPr lang="nl-NL" dirty="0" err="1">
                <a:latin typeface="Arial" panose="020B0604020202020204" pitchFamily="34" charset="0"/>
                <a:cs typeface="Arial" panose="020B0604020202020204" pitchFamily="34" charset="0"/>
              </a:rPr>
              <a:t>Fence</a:t>
            </a:r>
            <a:r>
              <a:rPr lang="nl-NL" dirty="0">
                <a:latin typeface="Arial" panose="020B0604020202020204" pitchFamily="34" charset="0"/>
                <a:cs typeface="Arial" panose="020B0604020202020204" pitchFamily="34" charset="0"/>
              </a:rPr>
              <a:t> gezet bij de vorige actie deze kan je aanhouden.</a:t>
            </a:r>
          </a:p>
          <a:p>
            <a:r>
              <a:rPr lang="nl-NL" dirty="0">
                <a:latin typeface="Arial" panose="020B0604020202020204" pitchFamily="34" charset="0"/>
                <a:cs typeface="Arial" panose="020B0604020202020204" pitchFamily="34" charset="0"/>
              </a:rPr>
              <a:t>Behoud het plaatsen in een Nieuw model. </a:t>
            </a:r>
          </a:p>
          <a:p>
            <a:r>
              <a:rPr lang="nl-NL" dirty="0">
                <a:latin typeface="Arial" panose="020B0604020202020204" pitchFamily="34" charset="0"/>
                <a:cs typeface="Arial" panose="020B0604020202020204" pitchFamily="34" charset="0"/>
              </a:rPr>
              <a:t>Kies voor de Optie</a:t>
            </a:r>
          </a:p>
          <a:p>
            <a:r>
              <a:rPr lang="nl-NL" b="1" dirty="0">
                <a:latin typeface="Arial" panose="020B0604020202020204" pitchFamily="34" charset="0"/>
                <a:cs typeface="Arial" panose="020B0604020202020204" pitchFamily="34" charset="0"/>
              </a:rPr>
              <a:t>PDOK WFS data </a:t>
            </a:r>
          </a:p>
          <a:p>
            <a:r>
              <a:rPr lang="nl-NL" dirty="0">
                <a:latin typeface="Arial" panose="020B0604020202020204" pitchFamily="34" charset="0"/>
                <a:cs typeface="Arial" panose="020B0604020202020204" pitchFamily="34" charset="0"/>
              </a:rPr>
              <a:t>Er wordt een extra scherm geopend.</a:t>
            </a:r>
          </a:p>
          <a:p>
            <a:r>
              <a:rPr lang="nl-NL" dirty="0">
                <a:latin typeface="Arial" panose="020B0604020202020204" pitchFamily="34" charset="0"/>
                <a:cs typeface="Arial" panose="020B0604020202020204" pitchFamily="34" charset="0"/>
              </a:rPr>
              <a:t>Haal het vinkje weg bij bebouwing en stel de rest in, als naast staand voorbeeld, dus Toevoegen Administratieve data en NLCS Uitgebreid actief. Klik in de onderste grijze balk op </a:t>
            </a:r>
            <a:r>
              <a:rPr lang="nl-NL" b="1" dirty="0">
                <a:latin typeface="Arial" panose="020B0604020202020204" pitchFamily="34" charset="0"/>
                <a:cs typeface="Arial" panose="020B0604020202020204" pitchFamily="34" charset="0"/>
              </a:rPr>
              <a:t>Plaatsen features in tekening</a:t>
            </a:r>
            <a:r>
              <a:rPr lang="nl-NL" dirty="0">
                <a:latin typeface="Arial" panose="020B0604020202020204" pitchFamily="34" charset="0"/>
                <a:cs typeface="Arial" panose="020B0604020202020204" pitchFamily="34" charset="0"/>
              </a:rPr>
              <a:t>.</a:t>
            </a:r>
          </a:p>
          <a:p>
            <a:r>
              <a:rPr lang="nl-NL" dirty="0">
                <a:latin typeface="Arial" panose="020B0604020202020204" pitchFamily="34" charset="0"/>
                <a:cs typeface="Arial" panose="020B0604020202020204" pitchFamily="34" charset="0"/>
              </a:rPr>
              <a:t>Ga door met ja als een melding wordt getoond, in het Message Center zie je tellers lopen en dat de import beëindigd is. Ga verder met de volgende import.</a:t>
            </a:r>
          </a:p>
          <a:p>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pic>
        <p:nvPicPr>
          <p:cNvPr id="9" name="Afbeelding 8">
            <a:extLst>
              <a:ext uri="{FF2B5EF4-FFF2-40B4-BE49-F238E27FC236}">
                <a16:creationId xmlns:a16="http://schemas.microsoft.com/office/drawing/2014/main" id="{2A9564E1-9F38-3A30-55F9-CFE3065676CE}"/>
              </a:ext>
            </a:extLst>
          </p:cNvPr>
          <p:cNvPicPr>
            <a:picLocks noChangeAspect="1"/>
          </p:cNvPicPr>
          <p:nvPr/>
        </p:nvPicPr>
        <p:blipFill>
          <a:blip r:embed="rId3"/>
          <a:stretch>
            <a:fillRect/>
          </a:stretch>
        </p:blipFill>
        <p:spPr>
          <a:xfrm>
            <a:off x="7065081" y="2405414"/>
            <a:ext cx="4248150" cy="4124325"/>
          </a:xfrm>
          <a:prstGeom prst="rect">
            <a:avLst/>
          </a:prstGeom>
          <a:effectLst>
            <a:outerShdw blurRad="635000" dist="127000" dir="2700000" algn="tl" rotWithShape="0">
              <a:prstClr val="black">
                <a:alpha val="70000"/>
              </a:prstClr>
            </a:outerShdw>
          </a:effectLst>
        </p:spPr>
      </p:pic>
      <p:pic>
        <p:nvPicPr>
          <p:cNvPr id="3" name="Afbeelding 2">
            <a:extLst>
              <a:ext uri="{FF2B5EF4-FFF2-40B4-BE49-F238E27FC236}">
                <a16:creationId xmlns:a16="http://schemas.microsoft.com/office/drawing/2014/main" id="{52CB9C3F-D29B-1B83-FDA9-D8C4138C539E}"/>
              </a:ext>
            </a:extLst>
          </p:cNvPr>
          <p:cNvPicPr>
            <a:picLocks noChangeAspect="1"/>
          </p:cNvPicPr>
          <p:nvPr/>
        </p:nvPicPr>
        <p:blipFill>
          <a:blip r:embed="rId4"/>
          <a:stretch>
            <a:fillRect/>
          </a:stretch>
        </p:blipFill>
        <p:spPr>
          <a:xfrm>
            <a:off x="7727421" y="3654670"/>
            <a:ext cx="3667125" cy="1638300"/>
          </a:xfrm>
          <a:prstGeom prst="rect">
            <a:avLst/>
          </a:prstGeom>
          <a:effectLst>
            <a:outerShdw blurRad="635000" dist="127000" dir="2700000" algn="tl" rotWithShape="0">
              <a:prstClr val="black">
                <a:alpha val="70000"/>
              </a:prstClr>
            </a:outerShdw>
          </a:effectLst>
        </p:spPr>
      </p:pic>
    </p:spTree>
    <p:extLst>
      <p:ext uri="{BB962C8B-B14F-4D97-AF65-F5344CB8AC3E}">
        <p14:creationId xmlns:p14="http://schemas.microsoft.com/office/powerpoint/2010/main" val="115805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CDE26693-41CF-0A3D-E9AC-7555A6177CB4}"/>
              </a:ext>
            </a:extLst>
          </p:cNvPr>
          <p:cNvPicPr>
            <a:picLocks noChangeAspect="1"/>
          </p:cNvPicPr>
          <p:nvPr/>
        </p:nvPicPr>
        <p:blipFill>
          <a:blip r:embed="rId2"/>
          <a:stretch>
            <a:fillRect/>
          </a:stretch>
        </p:blipFill>
        <p:spPr>
          <a:xfrm>
            <a:off x="6072000" y="1565030"/>
            <a:ext cx="6120000" cy="3561997"/>
          </a:xfrm>
          <a:prstGeom prst="rect">
            <a:avLst/>
          </a:prstGeom>
        </p:spPr>
      </p:pic>
      <p:sp>
        <p:nvSpPr>
          <p:cNvPr id="2" name="Titel 1"/>
          <p:cNvSpPr>
            <a:spLocks noGrp="1"/>
          </p:cNvSpPr>
          <p:nvPr>
            <p:ph type="title"/>
          </p:nvPr>
        </p:nvSpPr>
        <p:spPr>
          <a:xfrm>
            <a:off x="1072444" y="1565030"/>
            <a:ext cx="4684544" cy="1432198"/>
          </a:xfrm>
          <a:noFill/>
        </p:spPr>
        <p:txBody>
          <a:bodyPr>
            <a:normAutofit/>
          </a:bodyPr>
          <a:lstStyle/>
          <a:p>
            <a:r>
              <a:rPr lang="nl-NL" sz="2400" dirty="0">
                <a:latin typeface="Arial Black" panose="020B0A04020102020204" pitchFamily="34" charset="0"/>
              </a:rPr>
              <a:t>Importeer daarna op dezelfde wijze BGT via</a:t>
            </a:r>
            <a:br>
              <a:rPr lang="nl-NL" sz="2400" dirty="0">
                <a:latin typeface="Arial Black" panose="020B0A04020102020204" pitchFamily="34" charset="0"/>
              </a:rPr>
            </a:br>
            <a:r>
              <a:rPr lang="nl-NL" sz="2400" dirty="0">
                <a:latin typeface="Arial Black" panose="020B0A04020102020204" pitchFamily="34" charset="0"/>
              </a:rPr>
              <a:t>PDOK Download </a:t>
            </a:r>
            <a:r>
              <a:rPr lang="nl-NL" sz="2400" dirty="0" err="1">
                <a:latin typeface="Arial Black" panose="020B0A04020102020204" pitchFamily="34" charset="0"/>
              </a:rPr>
              <a:t>StUF-Geo</a:t>
            </a:r>
            <a:endParaRPr lang="nl-NL" sz="2400" dirty="0">
              <a:latin typeface="Arial Black" panose="020B0A04020102020204" pitchFamily="34" charset="0"/>
            </a:endParaRPr>
          </a:p>
        </p:txBody>
      </p:sp>
      <p:sp>
        <p:nvSpPr>
          <p:cNvPr id="11" name="Tijdelijke aanduiding voor inhoud 10">
            <a:extLst>
              <a:ext uri="{FF2B5EF4-FFF2-40B4-BE49-F238E27FC236}">
                <a16:creationId xmlns:a16="http://schemas.microsoft.com/office/drawing/2014/main" id="{FBF2A4A3-853F-BF68-5951-E39CE4A8191A}"/>
              </a:ext>
            </a:extLst>
          </p:cNvPr>
          <p:cNvSpPr>
            <a:spLocks noGrp="1"/>
          </p:cNvSpPr>
          <p:nvPr>
            <p:ph idx="1"/>
          </p:nvPr>
        </p:nvSpPr>
        <p:spPr/>
        <p:txBody>
          <a:bodyPr/>
          <a:lstStyle/>
          <a:p>
            <a:endParaRPr lang="nl-NL" dirty="0"/>
          </a:p>
        </p:txBody>
      </p:sp>
      <p:pic>
        <p:nvPicPr>
          <p:cNvPr id="5" name="Afbeelding 4">
            <a:extLst>
              <a:ext uri="{FF2B5EF4-FFF2-40B4-BE49-F238E27FC236}">
                <a16:creationId xmlns:a16="http://schemas.microsoft.com/office/drawing/2014/main" id="{85B12080-C33D-979B-24B9-5BB7F3B15DF7}"/>
              </a:ext>
            </a:extLst>
          </p:cNvPr>
          <p:cNvPicPr>
            <a:picLocks noChangeAspect="1"/>
          </p:cNvPicPr>
          <p:nvPr/>
        </p:nvPicPr>
        <p:blipFill>
          <a:blip r:embed="rId3"/>
          <a:stretch>
            <a:fillRect/>
          </a:stretch>
        </p:blipFill>
        <p:spPr>
          <a:xfrm>
            <a:off x="7189789" y="1307910"/>
            <a:ext cx="4248150" cy="5076825"/>
          </a:xfrm>
          <a:prstGeom prst="rect">
            <a:avLst/>
          </a:prstGeom>
          <a:effectLst>
            <a:outerShdw blurRad="635000" dist="127000" dir="2700000" algn="tl" rotWithShape="0">
              <a:prstClr val="black">
                <a:alpha val="70000"/>
              </a:prstClr>
            </a:outerShdw>
          </a:effectLst>
        </p:spPr>
      </p:pic>
      <p:sp>
        <p:nvSpPr>
          <p:cNvPr id="9" name="Tijdelijke aanduiding voor tekst 3">
            <a:extLst>
              <a:ext uri="{FF2B5EF4-FFF2-40B4-BE49-F238E27FC236}">
                <a16:creationId xmlns:a16="http://schemas.microsoft.com/office/drawing/2014/main" id="{B89F4F02-30A6-27A1-70C6-5925FC359B76}"/>
              </a:ext>
            </a:extLst>
          </p:cNvPr>
          <p:cNvSpPr txBox="1">
            <a:spLocks/>
          </p:cNvSpPr>
          <p:nvPr/>
        </p:nvSpPr>
        <p:spPr>
          <a:xfrm>
            <a:off x="1072444" y="3165230"/>
            <a:ext cx="5023556" cy="3517792"/>
          </a:xfrm>
          <a:prstGeom prst="rect">
            <a:avLst/>
          </a:prstGeom>
          <a:noFill/>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dirty="0">
                <a:latin typeface="Arial" panose="020B0604020202020204" pitchFamily="34" charset="0"/>
                <a:cs typeface="Arial" panose="020B0604020202020204" pitchFamily="34" charset="0"/>
              </a:rPr>
              <a:t>Kies de optie </a:t>
            </a:r>
            <a:r>
              <a:rPr lang="nl-NL" b="1" dirty="0">
                <a:latin typeface="Arial" panose="020B0604020202020204" pitchFamily="34" charset="0"/>
                <a:cs typeface="Arial" panose="020B0604020202020204" pitchFamily="34" charset="0"/>
              </a:rPr>
              <a:t>BGT</a:t>
            </a:r>
            <a:r>
              <a:rPr lang="nl-NL" dirty="0">
                <a:latin typeface="Arial" panose="020B0604020202020204" pitchFamily="34" charset="0"/>
                <a:cs typeface="Arial" panose="020B0604020202020204" pitchFamily="34" charset="0"/>
              </a:rPr>
              <a:t>.</a:t>
            </a:r>
          </a:p>
          <a:p>
            <a:r>
              <a:rPr lang="nl-NL" dirty="0">
                <a:latin typeface="Arial" panose="020B0604020202020204" pitchFamily="34" charset="0"/>
                <a:cs typeface="Arial" panose="020B0604020202020204" pitchFamily="34" charset="0"/>
              </a:rPr>
              <a:t>Stel bij gebied bepalen </a:t>
            </a:r>
            <a:r>
              <a:rPr lang="nl-NL" dirty="0" err="1">
                <a:latin typeface="Arial" panose="020B0604020202020204" pitchFamily="34" charset="0"/>
                <a:cs typeface="Arial" panose="020B0604020202020204" pitchFamily="34" charset="0"/>
              </a:rPr>
              <a:t>Fence</a:t>
            </a:r>
            <a:r>
              <a:rPr lang="nl-NL" dirty="0">
                <a:latin typeface="Arial" panose="020B0604020202020204" pitchFamily="34" charset="0"/>
                <a:cs typeface="Arial" panose="020B0604020202020204" pitchFamily="34" charset="0"/>
              </a:rPr>
              <a:t> in.</a:t>
            </a:r>
          </a:p>
          <a:p>
            <a:r>
              <a:rPr lang="nl-NL" dirty="0">
                <a:latin typeface="Arial" panose="020B0604020202020204" pitchFamily="34" charset="0"/>
                <a:cs typeface="Arial" panose="020B0604020202020204" pitchFamily="34" charset="0"/>
              </a:rPr>
              <a:t>Behoud het plaatsen in een Nieuw model. </a:t>
            </a:r>
          </a:p>
          <a:p>
            <a:r>
              <a:rPr lang="nl-NL" dirty="0">
                <a:latin typeface="Arial" panose="020B0604020202020204" pitchFamily="34" charset="0"/>
                <a:cs typeface="Arial" panose="020B0604020202020204" pitchFamily="34" charset="0"/>
              </a:rPr>
              <a:t>Kies voor de Optie</a:t>
            </a:r>
          </a:p>
          <a:p>
            <a:r>
              <a:rPr lang="nl-NL" b="1" dirty="0">
                <a:latin typeface="Arial" panose="020B0604020202020204" pitchFamily="34" charset="0"/>
                <a:cs typeface="Arial" panose="020B0604020202020204" pitchFamily="34" charset="0"/>
              </a:rPr>
              <a:t>PDOK Download </a:t>
            </a:r>
            <a:r>
              <a:rPr lang="nl-NL" b="1" dirty="0" err="1">
                <a:latin typeface="Arial" panose="020B0604020202020204" pitchFamily="34" charset="0"/>
                <a:cs typeface="Arial" panose="020B0604020202020204" pitchFamily="34" charset="0"/>
              </a:rPr>
              <a:t>StUF-Geo</a:t>
            </a:r>
            <a:endParaRPr lang="nl-NL" b="1"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Er wordt een extra scherm geopend.</a:t>
            </a:r>
          </a:p>
          <a:p>
            <a:r>
              <a:rPr lang="nl-NL" dirty="0">
                <a:latin typeface="Arial" panose="020B0604020202020204" pitchFamily="34" charset="0"/>
                <a:cs typeface="Arial" panose="020B0604020202020204" pitchFamily="34" charset="0"/>
              </a:rPr>
              <a:t>Stel de waarden in, als naast staand voorbeeld, dus Toevoegen Administratieve data en NLCS Uitgebreid actief. Klik in de onderste grijze balk op:</a:t>
            </a:r>
          </a:p>
          <a:p>
            <a:r>
              <a:rPr lang="nl-NL" b="1" dirty="0">
                <a:latin typeface="Arial" panose="020B0604020202020204" pitchFamily="34" charset="0"/>
                <a:cs typeface="Arial" panose="020B0604020202020204" pitchFamily="34" charset="0"/>
              </a:rPr>
              <a:t>Plaatsen features in tekening</a:t>
            </a:r>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In het Message Center zie je tellers lopen en dat de import beëindigd is. Ga verder met de volgende import.  Dit is een trager proces als via WFS. </a:t>
            </a:r>
          </a:p>
          <a:p>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068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1156" y="1565030"/>
            <a:ext cx="4039481" cy="1432198"/>
          </a:xfrm>
          <a:noFill/>
        </p:spPr>
        <p:txBody>
          <a:bodyPr>
            <a:normAutofit/>
          </a:bodyPr>
          <a:lstStyle/>
          <a:p>
            <a:r>
              <a:rPr lang="nl-NL" sz="2400" dirty="0">
                <a:latin typeface="Arial Black" panose="020B0A04020102020204" pitchFamily="34" charset="0"/>
              </a:rPr>
              <a:t>Volg tijdens de verwerkingstijd van de BGT de uitleg: </a:t>
            </a:r>
            <a:br>
              <a:rPr lang="nl-NL" sz="2400" dirty="0">
                <a:latin typeface="Arial Black" panose="020B0A04020102020204" pitchFamily="34" charset="0"/>
              </a:rPr>
            </a:br>
            <a:r>
              <a:rPr lang="nl-NL" sz="2400" dirty="0">
                <a:latin typeface="Arial Black" panose="020B0A04020102020204" pitchFamily="34" charset="0"/>
              </a:rPr>
              <a:t>Wat is GWSW?</a:t>
            </a:r>
          </a:p>
        </p:txBody>
      </p:sp>
      <p:sp>
        <p:nvSpPr>
          <p:cNvPr id="4" name="Tijdelijke aanduiding voor tekst 3"/>
          <p:cNvSpPr>
            <a:spLocks noGrp="1"/>
          </p:cNvSpPr>
          <p:nvPr>
            <p:ph type="body" sz="half" idx="2"/>
          </p:nvPr>
        </p:nvSpPr>
        <p:spPr>
          <a:xfrm>
            <a:off x="1061156" y="3165230"/>
            <a:ext cx="4039481" cy="3280726"/>
          </a:xfrm>
          <a:noFill/>
        </p:spPr>
        <p:txBody>
          <a:bodyPr>
            <a:normAutofit/>
          </a:bodyPr>
          <a:lstStyle/>
          <a:p>
            <a:r>
              <a:rPr lang="nl-NL" dirty="0">
                <a:latin typeface="Arial" panose="020B0604020202020204" pitchFamily="34" charset="0"/>
                <a:cs typeface="Arial" panose="020B0604020202020204" pitchFamily="34" charset="0"/>
              </a:rPr>
              <a:t>GWSW staat voor </a:t>
            </a:r>
            <a:r>
              <a:rPr lang="nl-NL" dirty="0" err="1">
                <a:latin typeface="Arial" panose="020B0604020202020204" pitchFamily="34" charset="0"/>
                <a:cs typeface="Arial" panose="020B0604020202020204" pitchFamily="34" charset="0"/>
              </a:rPr>
              <a:t>GegevensWoorden</a:t>
            </a:r>
            <a:r>
              <a:rPr lang="nl-NL" dirty="0">
                <a:latin typeface="Arial" panose="020B0604020202020204" pitchFamily="34" charset="0"/>
                <a:cs typeface="Arial" panose="020B0604020202020204" pitchFamily="34" charset="0"/>
              </a:rPr>
              <a:t> boek Stedelijk Water</a:t>
            </a:r>
          </a:p>
          <a:p>
            <a:r>
              <a:rPr lang="nl-NL" dirty="0">
                <a:latin typeface="Arial" panose="020B0604020202020204" pitchFamily="34" charset="0"/>
                <a:cs typeface="Arial" panose="020B0604020202020204" pitchFamily="34" charset="0"/>
                <a:hlinkClick r:id="rId2"/>
              </a:rPr>
              <a:t>https://data.gwsw.nl/</a:t>
            </a:r>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Deze data wordt door beheerders van deze data aan stichting RIONED geleverd en is dus niet voor alle gemeenten aanwezig en gepubliceerd.</a:t>
            </a:r>
          </a:p>
          <a:p>
            <a:r>
              <a:rPr lang="nl-NL" dirty="0">
                <a:latin typeface="Arial" panose="020B0604020202020204" pitchFamily="34" charset="0"/>
                <a:cs typeface="Arial" panose="020B0604020202020204" pitchFamily="34" charset="0"/>
              </a:rPr>
              <a:t>Je kan nu info vinden over de datasets via onderstaande webadres: </a:t>
            </a:r>
            <a:endParaRPr lang="nl-NL" b="1"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hlinkClick r:id="rId3"/>
              </a:rPr>
              <a:t>https://apps.gwsw.nl/</a:t>
            </a:r>
            <a:endParaRPr lang="nl-NL" dirty="0">
              <a:latin typeface="Arial" panose="020B0604020202020204" pitchFamily="34" charset="0"/>
              <a:cs typeface="Arial" panose="020B0604020202020204" pitchFamily="34" charset="0"/>
            </a:endParaRPr>
          </a:p>
          <a:p>
            <a:endParaRPr lang="nl-NL" b="1" dirty="0">
              <a:latin typeface="Arial" panose="020B0604020202020204" pitchFamily="34" charset="0"/>
              <a:cs typeface="Arial" panose="020B0604020202020204" pitchFamily="34" charset="0"/>
            </a:endParaRPr>
          </a:p>
        </p:txBody>
      </p:sp>
      <p:sp>
        <p:nvSpPr>
          <p:cNvPr id="11" name="Tijdelijke aanduiding voor inhoud 10">
            <a:extLst>
              <a:ext uri="{FF2B5EF4-FFF2-40B4-BE49-F238E27FC236}">
                <a16:creationId xmlns:a16="http://schemas.microsoft.com/office/drawing/2014/main" id="{FBF2A4A3-853F-BF68-5951-E39CE4A8191A}"/>
              </a:ext>
            </a:extLst>
          </p:cNvPr>
          <p:cNvSpPr>
            <a:spLocks noGrp="1"/>
          </p:cNvSpPr>
          <p:nvPr>
            <p:ph idx="1"/>
          </p:nvPr>
        </p:nvSpPr>
        <p:spPr/>
        <p:txBody>
          <a:bodyPr/>
          <a:lstStyle/>
          <a:p>
            <a:endParaRPr lang="nl-NL" dirty="0"/>
          </a:p>
        </p:txBody>
      </p:sp>
      <p:pic>
        <p:nvPicPr>
          <p:cNvPr id="5" name="Afbeelding 4">
            <a:extLst>
              <a:ext uri="{FF2B5EF4-FFF2-40B4-BE49-F238E27FC236}">
                <a16:creationId xmlns:a16="http://schemas.microsoft.com/office/drawing/2014/main" id="{8443EA35-D312-6834-8C95-5516D0852B6C}"/>
              </a:ext>
            </a:extLst>
          </p:cNvPr>
          <p:cNvPicPr>
            <a:picLocks noChangeAspect="1"/>
          </p:cNvPicPr>
          <p:nvPr/>
        </p:nvPicPr>
        <p:blipFill>
          <a:blip r:embed="rId4"/>
          <a:stretch>
            <a:fillRect/>
          </a:stretch>
        </p:blipFill>
        <p:spPr>
          <a:xfrm>
            <a:off x="5802498" y="226037"/>
            <a:ext cx="6120000" cy="4579556"/>
          </a:xfrm>
          <a:prstGeom prst="rect">
            <a:avLst/>
          </a:prstGeom>
          <a:effectLst>
            <a:outerShdw blurRad="635000" dist="127000" dir="2700000" algn="tl" rotWithShape="0">
              <a:prstClr val="black">
                <a:alpha val="70000"/>
              </a:prstClr>
            </a:outerShdw>
          </a:effectLst>
        </p:spPr>
      </p:pic>
      <p:pic>
        <p:nvPicPr>
          <p:cNvPr id="8" name="Afbeelding 7">
            <a:extLst>
              <a:ext uri="{FF2B5EF4-FFF2-40B4-BE49-F238E27FC236}">
                <a16:creationId xmlns:a16="http://schemas.microsoft.com/office/drawing/2014/main" id="{83FF3CB0-4AF1-696B-72BE-4748233D33C0}"/>
              </a:ext>
            </a:extLst>
          </p:cNvPr>
          <p:cNvPicPr>
            <a:picLocks noChangeAspect="1"/>
          </p:cNvPicPr>
          <p:nvPr/>
        </p:nvPicPr>
        <p:blipFill>
          <a:blip r:embed="rId5"/>
          <a:stretch>
            <a:fillRect/>
          </a:stretch>
        </p:blipFill>
        <p:spPr>
          <a:xfrm>
            <a:off x="5252849" y="1291017"/>
            <a:ext cx="6120000" cy="4579556"/>
          </a:xfrm>
          <a:prstGeom prst="rect">
            <a:avLst/>
          </a:prstGeom>
          <a:effectLst>
            <a:outerShdw blurRad="635000" dist="127000" dir="2700000" algn="tl" rotWithShape="0">
              <a:prstClr val="black">
                <a:alpha val="70000"/>
              </a:prstClr>
            </a:outerShdw>
          </a:effectLst>
        </p:spPr>
      </p:pic>
      <p:pic>
        <p:nvPicPr>
          <p:cNvPr id="12" name="Afbeelding 11">
            <a:extLst>
              <a:ext uri="{FF2B5EF4-FFF2-40B4-BE49-F238E27FC236}">
                <a16:creationId xmlns:a16="http://schemas.microsoft.com/office/drawing/2014/main" id="{7EBD0014-2885-690A-0D61-8CD5AE4F0F16}"/>
              </a:ext>
            </a:extLst>
          </p:cNvPr>
          <p:cNvPicPr>
            <a:picLocks noChangeAspect="1"/>
          </p:cNvPicPr>
          <p:nvPr/>
        </p:nvPicPr>
        <p:blipFill>
          <a:blip r:embed="rId6"/>
          <a:stretch>
            <a:fillRect/>
          </a:stretch>
        </p:blipFill>
        <p:spPr>
          <a:xfrm>
            <a:off x="5785037" y="2052407"/>
            <a:ext cx="6120000" cy="4579556"/>
          </a:xfrm>
          <a:prstGeom prst="rect">
            <a:avLst/>
          </a:prstGeom>
          <a:effectLst>
            <a:outerShdw blurRad="635000" dist="127000" dir="2700000" algn="tl" rotWithShape="0">
              <a:prstClr val="black">
                <a:alpha val="70000"/>
              </a:prstClr>
            </a:outerShdw>
          </a:effectLst>
        </p:spPr>
      </p:pic>
    </p:spTree>
    <p:extLst>
      <p:ext uri="{BB962C8B-B14F-4D97-AF65-F5344CB8AC3E}">
        <p14:creationId xmlns:p14="http://schemas.microsoft.com/office/powerpoint/2010/main" val="75368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2163EC9-18DA-FAFB-0CF9-F0FA0B1B6467}"/>
              </a:ext>
            </a:extLst>
          </p:cNvPr>
          <p:cNvPicPr>
            <a:picLocks noChangeAspect="1"/>
          </p:cNvPicPr>
          <p:nvPr/>
        </p:nvPicPr>
        <p:blipFill>
          <a:blip r:embed="rId2"/>
          <a:stretch>
            <a:fillRect/>
          </a:stretch>
        </p:blipFill>
        <p:spPr>
          <a:xfrm>
            <a:off x="6072000" y="1565030"/>
            <a:ext cx="6120000" cy="3561997"/>
          </a:xfrm>
          <a:prstGeom prst="rect">
            <a:avLst/>
          </a:prstGeom>
        </p:spPr>
      </p:pic>
      <p:sp>
        <p:nvSpPr>
          <p:cNvPr id="2" name="Titel 1"/>
          <p:cNvSpPr>
            <a:spLocks noGrp="1"/>
          </p:cNvSpPr>
          <p:nvPr>
            <p:ph type="title"/>
          </p:nvPr>
        </p:nvSpPr>
        <p:spPr>
          <a:xfrm>
            <a:off x="1072444" y="1565030"/>
            <a:ext cx="4028193" cy="1432198"/>
          </a:xfrm>
          <a:noFill/>
        </p:spPr>
        <p:txBody>
          <a:bodyPr>
            <a:normAutofit fontScale="90000"/>
          </a:bodyPr>
          <a:lstStyle/>
          <a:p>
            <a:r>
              <a:rPr lang="nl-NL" sz="2400" dirty="0">
                <a:latin typeface="Arial Black" panose="020B0A04020102020204" pitchFamily="34" charset="0"/>
              </a:rPr>
              <a:t>Importeer na het afronden van de importeer actie van BGT op dezelfde wijze GWSW</a:t>
            </a:r>
          </a:p>
        </p:txBody>
      </p:sp>
      <p:sp>
        <p:nvSpPr>
          <p:cNvPr id="11" name="Tijdelijke aanduiding voor inhoud 10">
            <a:extLst>
              <a:ext uri="{FF2B5EF4-FFF2-40B4-BE49-F238E27FC236}">
                <a16:creationId xmlns:a16="http://schemas.microsoft.com/office/drawing/2014/main" id="{FBF2A4A3-853F-BF68-5951-E39CE4A8191A}"/>
              </a:ext>
            </a:extLst>
          </p:cNvPr>
          <p:cNvSpPr>
            <a:spLocks noGrp="1"/>
          </p:cNvSpPr>
          <p:nvPr>
            <p:ph idx="1"/>
          </p:nvPr>
        </p:nvSpPr>
        <p:spPr/>
        <p:txBody>
          <a:bodyPr/>
          <a:lstStyle/>
          <a:p>
            <a:endParaRPr lang="nl-NL" dirty="0"/>
          </a:p>
        </p:txBody>
      </p:sp>
      <p:sp>
        <p:nvSpPr>
          <p:cNvPr id="9" name="Tijdelijke aanduiding voor tekst 3">
            <a:extLst>
              <a:ext uri="{FF2B5EF4-FFF2-40B4-BE49-F238E27FC236}">
                <a16:creationId xmlns:a16="http://schemas.microsoft.com/office/drawing/2014/main" id="{B89F4F02-30A6-27A1-70C6-5925FC359B76}"/>
              </a:ext>
            </a:extLst>
          </p:cNvPr>
          <p:cNvSpPr txBox="1">
            <a:spLocks/>
          </p:cNvSpPr>
          <p:nvPr/>
        </p:nvSpPr>
        <p:spPr>
          <a:xfrm>
            <a:off x="1072444" y="3165230"/>
            <a:ext cx="5023556" cy="3517792"/>
          </a:xfrm>
          <a:prstGeom prst="rect">
            <a:avLst/>
          </a:prstGeom>
          <a:noFill/>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dirty="0">
                <a:latin typeface="Arial" panose="020B0604020202020204" pitchFamily="34" charset="0"/>
                <a:cs typeface="Arial" panose="020B0604020202020204" pitchFamily="34" charset="0"/>
              </a:rPr>
              <a:t>Kies de optie </a:t>
            </a:r>
            <a:r>
              <a:rPr lang="nl-NL" b="1" dirty="0">
                <a:latin typeface="Arial" panose="020B0604020202020204" pitchFamily="34" charset="0"/>
                <a:cs typeface="Arial" panose="020B0604020202020204" pitchFamily="34" charset="0"/>
              </a:rPr>
              <a:t>GWSW (</a:t>
            </a:r>
            <a:r>
              <a:rPr lang="nl-NL" b="1" dirty="0" err="1">
                <a:latin typeface="Arial" panose="020B0604020202020204" pitchFamily="34" charset="0"/>
                <a:cs typeface="Arial" panose="020B0604020202020204" pitchFamily="34" charset="0"/>
              </a:rPr>
              <a:t>Rioned</a:t>
            </a:r>
            <a:r>
              <a:rPr lang="nl-NL" b="1" dirty="0">
                <a:latin typeface="Arial" panose="020B0604020202020204" pitchFamily="34" charset="0"/>
                <a:cs typeface="Arial" panose="020B0604020202020204" pitchFamily="34" charset="0"/>
              </a:rPr>
              <a:t>)</a:t>
            </a:r>
            <a:r>
              <a:rPr lang="nl-NL" dirty="0">
                <a:latin typeface="Arial" panose="020B0604020202020204" pitchFamily="34" charset="0"/>
                <a:cs typeface="Arial" panose="020B0604020202020204" pitchFamily="34" charset="0"/>
              </a:rPr>
              <a:t>.</a:t>
            </a:r>
          </a:p>
          <a:p>
            <a:r>
              <a:rPr lang="nl-NL" dirty="0">
                <a:latin typeface="Arial" panose="020B0604020202020204" pitchFamily="34" charset="0"/>
                <a:cs typeface="Arial" panose="020B0604020202020204" pitchFamily="34" charset="0"/>
              </a:rPr>
              <a:t>Stel bij gebied bepalen View in.</a:t>
            </a:r>
          </a:p>
          <a:p>
            <a:r>
              <a:rPr lang="nl-NL" dirty="0">
                <a:latin typeface="Arial" panose="020B0604020202020204" pitchFamily="34" charset="0"/>
                <a:cs typeface="Arial" panose="020B0604020202020204" pitchFamily="34" charset="0"/>
              </a:rPr>
              <a:t>Behoud het plaatsen in een Nieuw model. </a:t>
            </a:r>
          </a:p>
          <a:p>
            <a:r>
              <a:rPr lang="nl-NL" dirty="0">
                <a:latin typeface="Arial" panose="020B0604020202020204" pitchFamily="34" charset="0"/>
                <a:cs typeface="Arial" panose="020B0604020202020204" pitchFamily="34" charset="0"/>
              </a:rPr>
              <a:t>Kies voor de Optie</a:t>
            </a:r>
          </a:p>
          <a:p>
            <a:r>
              <a:rPr lang="nl-NL" b="1" dirty="0">
                <a:latin typeface="Arial" panose="020B0604020202020204" pitchFamily="34" charset="0"/>
                <a:cs typeface="Arial" panose="020B0604020202020204" pitchFamily="34" charset="0"/>
              </a:rPr>
              <a:t>WFS data</a:t>
            </a:r>
          </a:p>
          <a:p>
            <a:r>
              <a:rPr lang="nl-NL" dirty="0">
                <a:latin typeface="Arial" panose="020B0604020202020204" pitchFamily="34" charset="0"/>
                <a:cs typeface="Arial" panose="020B0604020202020204" pitchFamily="34" charset="0"/>
              </a:rPr>
              <a:t>Er wordt een extra scherm geopend.</a:t>
            </a:r>
          </a:p>
          <a:p>
            <a:r>
              <a:rPr lang="nl-NL" dirty="0">
                <a:latin typeface="Arial" panose="020B0604020202020204" pitchFamily="34" charset="0"/>
                <a:cs typeface="Arial" panose="020B0604020202020204" pitchFamily="34" charset="0"/>
              </a:rPr>
              <a:t>Stel de rest in, als naast staand voorbeeld, dus Toevoegen Administratieve data en NLCS Uitgebreid actief. Klik in de onderste grijze balk op:</a:t>
            </a:r>
          </a:p>
          <a:p>
            <a:r>
              <a:rPr lang="nl-NL" b="1" dirty="0">
                <a:latin typeface="Arial" panose="020B0604020202020204" pitchFamily="34" charset="0"/>
                <a:cs typeface="Arial" panose="020B0604020202020204" pitchFamily="34" charset="0"/>
              </a:rPr>
              <a:t>Plaatsen features in tekening</a:t>
            </a:r>
          </a:p>
          <a:p>
            <a:r>
              <a:rPr lang="nl-NL" dirty="0">
                <a:latin typeface="Arial" panose="020B0604020202020204" pitchFamily="34" charset="0"/>
                <a:cs typeface="Arial" panose="020B0604020202020204" pitchFamily="34" charset="0"/>
              </a:rPr>
              <a:t>Ga door met ja als een melding wordt getoond, in het Message Center zie je tellers lopen en dat de import beëindigd is. Ga verder met de volgende import.</a:t>
            </a:r>
          </a:p>
          <a:p>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pic>
        <p:nvPicPr>
          <p:cNvPr id="8" name="Afbeelding 7">
            <a:extLst>
              <a:ext uri="{FF2B5EF4-FFF2-40B4-BE49-F238E27FC236}">
                <a16:creationId xmlns:a16="http://schemas.microsoft.com/office/drawing/2014/main" id="{4045EFCB-49B6-C810-78E4-3EA3BDF45E5A}"/>
              </a:ext>
            </a:extLst>
          </p:cNvPr>
          <p:cNvPicPr>
            <a:picLocks noChangeAspect="1"/>
          </p:cNvPicPr>
          <p:nvPr/>
        </p:nvPicPr>
        <p:blipFill>
          <a:blip r:embed="rId3"/>
          <a:stretch>
            <a:fillRect/>
          </a:stretch>
        </p:blipFill>
        <p:spPr>
          <a:xfrm>
            <a:off x="6984812" y="2034822"/>
            <a:ext cx="4248150" cy="4648200"/>
          </a:xfrm>
          <a:prstGeom prst="rect">
            <a:avLst/>
          </a:prstGeom>
          <a:effectLst>
            <a:outerShdw blurRad="635000" dist="127000" dir="5400000" algn="ctr" rotWithShape="0">
              <a:srgbClr val="000000">
                <a:alpha val="70000"/>
              </a:srgbClr>
            </a:outerShdw>
          </a:effectLst>
        </p:spPr>
      </p:pic>
      <p:pic>
        <p:nvPicPr>
          <p:cNvPr id="6" name="Afbeelding 5">
            <a:extLst>
              <a:ext uri="{FF2B5EF4-FFF2-40B4-BE49-F238E27FC236}">
                <a16:creationId xmlns:a16="http://schemas.microsoft.com/office/drawing/2014/main" id="{51FBCAAD-F2A4-F821-E946-025DFEA71032}"/>
              </a:ext>
            </a:extLst>
          </p:cNvPr>
          <p:cNvPicPr>
            <a:picLocks noChangeAspect="1"/>
          </p:cNvPicPr>
          <p:nvPr/>
        </p:nvPicPr>
        <p:blipFill>
          <a:blip r:embed="rId4"/>
          <a:stretch>
            <a:fillRect/>
          </a:stretch>
        </p:blipFill>
        <p:spPr>
          <a:xfrm>
            <a:off x="7727421" y="3654670"/>
            <a:ext cx="3667125" cy="1638300"/>
          </a:xfrm>
          <a:prstGeom prst="rect">
            <a:avLst/>
          </a:prstGeom>
          <a:effectLst>
            <a:outerShdw blurRad="635000" dist="127000" dir="2700000" algn="tl" rotWithShape="0">
              <a:prstClr val="black">
                <a:alpha val="70000"/>
              </a:prstClr>
            </a:outerShdw>
          </a:effectLst>
        </p:spPr>
      </p:pic>
    </p:spTree>
    <p:extLst>
      <p:ext uri="{BB962C8B-B14F-4D97-AF65-F5344CB8AC3E}">
        <p14:creationId xmlns:p14="http://schemas.microsoft.com/office/powerpoint/2010/main" val="203598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FBF2A4A3-853F-BF68-5951-E39CE4A8191A}"/>
              </a:ext>
            </a:extLst>
          </p:cNvPr>
          <p:cNvSpPr>
            <a:spLocks noGrp="1"/>
          </p:cNvSpPr>
          <p:nvPr>
            <p:ph idx="1"/>
          </p:nvPr>
        </p:nvSpPr>
        <p:spPr>
          <a:effectLst>
            <a:outerShdw blurRad="635000" dist="127000" dir="5400000" algn="ctr" rotWithShape="0">
              <a:srgbClr val="000000">
                <a:alpha val="70000"/>
              </a:srgbClr>
            </a:outerShdw>
          </a:effectLst>
        </p:spPr>
        <p:txBody>
          <a:bodyPr/>
          <a:lstStyle/>
          <a:p>
            <a:endParaRPr lang="nl-NL" dirty="0"/>
          </a:p>
        </p:txBody>
      </p:sp>
      <p:pic>
        <p:nvPicPr>
          <p:cNvPr id="5" name="Afbeelding 4">
            <a:extLst>
              <a:ext uri="{FF2B5EF4-FFF2-40B4-BE49-F238E27FC236}">
                <a16:creationId xmlns:a16="http://schemas.microsoft.com/office/drawing/2014/main" id="{3845D4FF-48FD-7258-332C-A3ADB5A0AEEA}"/>
              </a:ext>
            </a:extLst>
          </p:cNvPr>
          <p:cNvPicPr>
            <a:picLocks noChangeAspect="1"/>
          </p:cNvPicPr>
          <p:nvPr/>
        </p:nvPicPr>
        <p:blipFill>
          <a:blip r:embed="rId2"/>
          <a:stretch>
            <a:fillRect/>
          </a:stretch>
        </p:blipFill>
        <p:spPr>
          <a:xfrm>
            <a:off x="6072000" y="1565030"/>
            <a:ext cx="6120000" cy="3561997"/>
          </a:xfrm>
          <a:prstGeom prst="rect">
            <a:avLst/>
          </a:prstGeom>
        </p:spPr>
      </p:pic>
      <p:sp>
        <p:nvSpPr>
          <p:cNvPr id="2" name="Titel 1"/>
          <p:cNvSpPr>
            <a:spLocks noGrp="1"/>
          </p:cNvSpPr>
          <p:nvPr>
            <p:ph type="title"/>
          </p:nvPr>
        </p:nvSpPr>
        <p:spPr>
          <a:xfrm>
            <a:off x="1072444" y="1565030"/>
            <a:ext cx="4028193" cy="1432198"/>
          </a:xfrm>
          <a:noFill/>
        </p:spPr>
        <p:txBody>
          <a:bodyPr>
            <a:normAutofit/>
          </a:bodyPr>
          <a:lstStyle/>
          <a:p>
            <a:r>
              <a:rPr lang="nl-NL" sz="2400" dirty="0">
                <a:latin typeface="Arial Black" panose="020B0A04020102020204" pitchFamily="34" charset="0"/>
              </a:rPr>
              <a:t>Importeer een KLIC melding</a:t>
            </a:r>
          </a:p>
        </p:txBody>
      </p:sp>
      <p:sp>
        <p:nvSpPr>
          <p:cNvPr id="9" name="Tijdelijke aanduiding voor tekst 3">
            <a:extLst>
              <a:ext uri="{FF2B5EF4-FFF2-40B4-BE49-F238E27FC236}">
                <a16:creationId xmlns:a16="http://schemas.microsoft.com/office/drawing/2014/main" id="{B89F4F02-30A6-27A1-70C6-5925FC359B76}"/>
              </a:ext>
            </a:extLst>
          </p:cNvPr>
          <p:cNvSpPr txBox="1">
            <a:spLocks/>
          </p:cNvSpPr>
          <p:nvPr/>
        </p:nvSpPr>
        <p:spPr>
          <a:xfrm>
            <a:off x="1072444" y="3165230"/>
            <a:ext cx="5023556" cy="3517792"/>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dirty="0">
                <a:latin typeface="Arial" panose="020B0604020202020204" pitchFamily="34" charset="0"/>
                <a:cs typeface="Arial" panose="020B0604020202020204" pitchFamily="34" charset="0"/>
              </a:rPr>
              <a:t>Kies de optie </a:t>
            </a:r>
            <a:r>
              <a:rPr lang="nl-NL" b="1" dirty="0">
                <a:latin typeface="Arial" panose="020B0604020202020204" pitchFamily="34" charset="0"/>
                <a:cs typeface="Arial" panose="020B0604020202020204" pitchFamily="34" charset="0"/>
              </a:rPr>
              <a:t>KLIC</a:t>
            </a:r>
            <a:r>
              <a:rPr lang="nl-NL" dirty="0">
                <a:latin typeface="Arial" panose="020B0604020202020204" pitchFamily="34" charset="0"/>
                <a:cs typeface="Arial" panose="020B0604020202020204" pitchFamily="34" charset="0"/>
              </a:rPr>
              <a:t>.</a:t>
            </a:r>
          </a:p>
          <a:p>
            <a:r>
              <a:rPr lang="nl-NL" dirty="0">
                <a:latin typeface="Arial" panose="020B0604020202020204" pitchFamily="34" charset="0"/>
                <a:cs typeface="Arial" panose="020B0604020202020204" pitchFamily="34" charset="0"/>
              </a:rPr>
              <a:t>Behoud het plaatsen in een Nieuw model. </a:t>
            </a:r>
          </a:p>
          <a:p>
            <a:r>
              <a:rPr lang="nl-NL" dirty="0">
                <a:latin typeface="Arial" panose="020B0604020202020204" pitchFamily="34" charset="0"/>
                <a:cs typeface="Arial" panose="020B0604020202020204" pitchFamily="34" charset="0"/>
              </a:rPr>
              <a:t>Kies voor de Optie</a:t>
            </a:r>
          </a:p>
          <a:p>
            <a:r>
              <a:rPr lang="nl-NL" b="1" dirty="0">
                <a:latin typeface="Arial" panose="020B0604020202020204" pitchFamily="34" charset="0"/>
                <a:cs typeface="Arial" panose="020B0604020202020204" pitchFamily="34" charset="0"/>
              </a:rPr>
              <a:t>Kadaster Zip file</a:t>
            </a:r>
          </a:p>
          <a:p>
            <a:r>
              <a:rPr lang="nl-NL" dirty="0">
                <a:latin typeface="Arial" panose="020B0604020202020204" pitchFamily="34" charset="0"/>
                <a:cs typeface="Arial" panose="020B0604020202020204" pitchFamily="34" charset="0"/>
              </a:rPr>
              <a:t>Er wordt een extra scherm geopend. Kies voor: Selecteer Zip-bestand.</a:t>
            </a:r>
          </a:p>
          <a:p>
            <a:r>
              <a:rPr lang="nl-NL" dirty="0">
                <a:latin typeface="Arial" panose="020B0604020202020204" pitchFamily="34" charset="0"/>
                <a:cs typeface="Arial" panose="020B0604020202020204" pitchFamily="34" charset="0"/>
              </a:rPr>
              <a:t>Stel de rest in, als naast staand voorbeeld, dus Toevoegen Administratieve data en NLCS Uitgebreid actief. NLCS thema actief. Klik in de grijze balk op:</a:t>
            </a:r>
          </a:p>
          <a:p>
            <a:r>
              <a:rPr lang="nl-NL" b="1" dirty="0">
                <a:latin typeface="Arial" panose="020B0604020202020204" pitchFamily="34" charset="0"/>
                <a:cs typeface="Arial" panose="020B0604020202020204" pitchFamily="34" charset="0"/>
              </a:rPr>
              <a:t>Importeren </a:t>
            </a:r>
            <a:r>
              <a:rPr lang="nl-NL" b="1" dirty="0" err="1">
                <a:latin typeface="Arial" panose="020B0604020202020204" pitchFamily="34" charset="0"/>
                <a:cs typeface="Arial" panose="020B0604020202020204" pitchFamily="34" charset="0"/>
              </a:rPr>
              <a:t>Klic</a:t>
            </a:r>
            <a:r>
              <a:rPr lang="nl-NL" b="1" dirty="0">
                <a:latin typeface="Arial" panose="020B0604020202020204" pitchFamily="34" charset="0"/>
                <a:cs typeface="Arial" panose="020B0604020202020204" pitchFamily="34" charset="0"/>
              </a:rPr>
              <a:t> meldingen</a:t>
            </a:r>
          </a:p>
          <a:p>
            <a:r>
              <a:rPr lang="nl-NL" dirty="0">
                <a:latin typeface="Arial" panose="020B0604020202020204" pitchFamily="34" charset="0"/>
                <a:cs typeface="Arial" panose="020B0604020202020204" pitchFamily="34" charset="0"/>
              </a:rPr>
              <a:t>In het Message Center zie de processen lopen en dat de import beëindigd is. Kijk tijdens het processen mee met de uitleg van NDW. </a:t>
            </a:r>
          </a:p>
          <a:p>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pic>
        <p:nvPicPr>
          <p:cNvPr id="3" name="Afbeelding 2">
            <a:extLst>
              <a:ext uri="{FF2B5EF4-FFF2-40B4-BE49-F238E27FC236}">
                <a16:creationId xmlns:a16="http://schemas.microsoft.com/office/drawing/2014/main" id="{4D003458-E4CD-5149-96CD-B56B3DA7097E}"/>
              </a:ext>
            </a:extLst>
          </p:cNvPr>
          <p:cNvPicPr>
            <a:picLocks noChangeAspect="1"/>
          </p:cNvPicPr>
          <p:nvPr/>
        </p:nvPicPr>
        <p:blipFill rotWithShape="1">
          <a:blip r:embed="rId3"/>
          <a:srcRect b="84127"/>
          <a:stretch/>
        </p:blipFill>
        <p:spPr>
          <a:xfrm>
            <a:off x="5403876" y="2254178"/>
            <a:ext cx="6094466" cy="1397028"/>
          </a:xfrm>
          <a:prstGeom prst="rect">
            <a:avLst/>
          </a:prstGeom>
          <a:effectLst>
            <a:outerShdw blurRad="635000" dist="127000" dir="5400000" algn="ctr" rotWithShape="0">
              <a:srgbClr val="000000">
                <a:alpha val="70000"/>
              </a:srgbClr>
            </a:outerShdw>
          </a:effectLst>
        </p:spPr>
      </p:pic>
      <p:pic>
        <p:nvPicPr>
          <p:cNvPr id="7" name="Afbeelding 6">
            <a:extLst>
              <a:ext uri="{FF2B5EF4-FFF2-40B4-BE49-F238E27FC236}">
                <a16:creationId xmlns:a16="http://schemas.microsoft.com/office/drawing/2014/main" id="{58D8E203-C130-77EF-DE06-78690ACE111B}"/>
              </a:ext>
            </a:extLst>
          </p:cNvPr>
          <p:cNvPicPr>
            <a:picLocks noChangeAspect="1"/>
          </p:cNvPicPr>
          <p:nvPr/>
        </p:nvPicPr>
        <p:blipFill>
          <a:blip r:embed="rId4"/>
          <a:stretch>
            <a:fillRect/>
          </a:stretch>
        </p:blipFill>
        <p:spPr>
          <a:xfrm>
            <a:off x="5803069" y="2623840"/>
            <a:ext cx="5915961" cy="2568065"/>
          </a:xfrm>
          <a:prstGeom prst="rect">
            <a:avLst/>
          </a:prstGeom>
          <a:effectLst>
            <a:outerShdw blurRad="635000" dist="127000" dir="5400000" algn="ctr" rotWithShape="0">
              <a:srgbClr val="000000">
                <a:alpha val="70000"/>
              </a:srgbClr>
            </a:outerShdw>
          </a:effectLst>
        </p:spPr>
      </p:pic>
      <p:pic>
        <p:nvPicPr>
          <p:cNvPr id="12" name="Afbeelding 11">
            <a:extLst>
              <a:ext uri="{FF2B5EF4-FFF2-40B4-BE49-F238E27FC236}">
                <a16:creationId xmlns:a16="http://schemas.microsoft.com/office/drawing/2014/main" id="{5E02FA0B-EEBD-5875-6470-02D7DD0E9AB4}"/>
              </a:ext>
            </a:extLst>
          </p:cNvPr>
          <p:cNvPicPr>
            <a:picLocks noChangeAspect="1"/>
          </p:cNvPicPr>
          <p:nvPr/>
        </p:nvPicPr>
        <p:blipFill>
          <a:blip r:embed="rId5"/>
          <a:stretch>
            <a:fillRect/>
          </a:stretch>
        </p:blipFill>
        <p:spPr>
          <a:xfrm>
            <a:off x="6764124" y="13205"/>
            <a:ext cx="4748574" cy="6858000"/>
          </a:xfrm>
          <a:prstGeom prst="rect">
            <a:avLst/>
          </a:prstGeom>
          <a:effectLst>
            <a:outerShdw blurRad="635000" dist="127000" dir="5400000" algn="ctr" rotWithShape="0">
              <a:srgbClr val="000000">
                <a:alpha val="70000"/>
              </a:srgbClr>
            </a:outerShdw>
          </a:effectLst>
        </p:spPr>
      </p:pic>
    </p:spTree>
    <p:extLst>
      <p:ext uri="{BB962C8B-B14F-4D97-AF65-F5344CB8AC3E}">
        <p14:creationId xmlns:p14="http://schemas.microsoft.com/office/powerpoint/2010/main" val="10482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1156" y="1565030"/>
            <a:ext cx="4039481" cy="1432198"/>
          </a:xfrm>
          <a:noFill/>
        </p:spPr>
        <p:txBody>
          <a:bodyPr>
            <a:normAutofit/>
          </a:bodyPr>
          <a:lstStyle/>
          <a:p>
            <a:r>
              <a:rPr lang="nl-NL" sz="2400" dirty="0">
                <a:latin typeface="Arial Black" panose="020B0A04020102020204" pitchFamily="34" charset="0"/>
              </a:rPr>
              <a:t>Volg tijdens de verwerkingstijd van de KLIC de uitleg:</a:t>
            </a:r>
            <a:br>
              <a:rPr lang="nl-NL" sz="2400" dirty="0">
                <a:latin typeface="Arial Black" panose="020B0A04020102020204" pitchFamily="34" charset="0"/>
              </a:rPr>
            </a:br>
            <a:r>
              <a:rPr lang="nl-NL" sz="2400" dirty="0">
                <a:latin typeface="Arial Black" panose="020B0A04020102020204" pitchFamily="34" charset="0"/>
              </a:rPr>
              <a:t>Wat is NDW?</a:t>
            </a:r>
          </a:p>
        </p:txBody>
      </p:sp>
      <p:sp>
        <p:nvSpPr>
          <p:cNvPr id="4" name="Tijdelijke aanduiding voor tekst 3"/>
          <p:cNvSpPr>
            <a:spLocks noGrp="1"/>
          </p:cNvSpPr>
          <p:nvPr>
            <p:ph type="body" sz="half" idx="2"/>
          </p:nvPr>
        </p:nvSpPr>
        <p:spPr>
          <a:xfrm>
            <a:off x="1061156" y="3165230"/>
            <a:ext cx="4122029" cy="3596814"/>
          </a:xfrm>
          <a:noFill/>
        </p:spPr>
        <p:txBody>
          <a:bodyPr>
            <a:normAutofit/>
          </a:bodyPr>
          <a:lstStyle/>
          <a:p>
            <a:r>
              <a:rPr lang="nl-NL" dirty="0">
                <a:latin typeface="Arial" panose="020B0604020202020204" pitchFamily="34" charset="0"/>
                <a:cs typeface="Arial" panose="020B0604020202020204" pitchFamily="34" charset="0"/>
              </a:rPr>
              <a:t>NDW is een website/database met verkeersborden in Nederland.</a:t>
            </a:r>
          </a:p>
          <a:p>
            <a:r>
              <a:rPr lang="nl-NL" dirty="0">
                <a:latin typeface="Arial" panose="020B0604020202020204" pitchFamily="34" charset="0"/>
                <a:cs typeface="Arial" panose="020B0604020202020204" pitchFamily="34" charset="0"/>
                <a:hlinkClick r:id="rId2"/>
              </a:rPr>
              <a:t>wegkenmerken.ndw.nu/verkeersborden</a:t>
            </a:r>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Deze data is ingewonnen voor het nationaal wegen bestand</a:t>
            </a:r>
          </a:p>
          <a:p>
            <a:r>
              <a:rPr lang="nl-NL" dirty="0">
                <a:latin typeface="Arial" panose="020B0604020202020204" pitchFamily="34" charset="0"/>
                <a:cs typeface="Arial" panose="020B0604020202020204" pitchFamily="34" charset="0"/>
              </a:rPr>
              <a:t>Je kan nu via een webbrowser bv de TMC locatie </a:t>
            </a:r>
            <a:r>
              <a:rPr lang="nl-NL" dirty="0" err="1">
                <a:latin typeface="Arial" panose="020B0604020202020204" pitchFamily="34" charset="0"/>
                <a:cs typeface="Arial" panose="020B0604020202020204" pitchFamily="34" charset="0"/>
              </a:rPr>
              <a:t>Vechtsebanen</a:t>
            </a:r>
            <a:r>
              <a:rPr lang="nl-NL" dirty="0">
                <a:latin typeface="Arial" panose="020B0604020202020204" pitchFamily="34" charset="0"/>
                <a:cs typeface="Arial" panose="020B0604020202020204" pitchFamily="34" charset="0"/>
              </a:rPr>
              <a:t> bekijken op adres </a:t>
            </a:r>
            <a:r>
              <a:rPr lang="nl-NL" b="1" dirty="0">
                <a:latin typeface="Arial" panose="020B0604020202020204" pitchFamily="34" charset="0"/>
                <a:cs typeface="Arial" panose="020B0604020202020204" pitchFamily="34" charset="0"/>
              </a:rPr>
              <a:t>Mississippidreef 151 Utrecht</a:t>
            </a:r>
          </a:p>
          <a:p>
            <a:r>
              <a:rPr lang="nl-NL" dirty="0">
                <a:latin typeface="Arial" panose="020B0604020202020204" pitchFamily="34" charset="0"/>
                <a:cs typeface="Arial" panose="020B0604020202020204" pitchFamily="34" charset="0"/>
              </a:rPr>
              <a:t>Probeer dit uit terwijl de import van de KLIC melding doorloopt. Is de KLIC melding geïmporteerd. </a:t>
            </a:r>
          </a:p>
          <a:p>
            <a:r>
              <a:rPr lang="nl-NL" dirty="0">
                <a:latin typeface="Arial" panose="020B0604020202020204" pitchFamily="34" charset="0"/>
                <a:cs typeface="Arial" panose="020B0604020202020204" pitchFamily="34" charset="0"/>
              </a:rPr>
              <a:t>Bekijk dan de Thema’s en Bijlagen. Ga daarna pas verder met de volgende import.</a:t>
            </a:r>
          </a:p>
          <a:p>
            <a:endParaRPr lang="nl-NL" dirty="0">
              <a:latin typeface="Arial" panose="020B0604020202020204" pitchFamily="34" charset="0"/>
              <a:cs typeface="Arial" panose="020B0604020202020204" pitchFamily="34" charset="0"/>
            </a:endParaRPr>
          </a:p>
        </p:txBody>
      </p:sp>
      <p:sp>
        <p:nvSpPr>
          <p:cNvPr id="11" name="Tijdelijke aanduiding voor inhoud 10">
            <a:extLst>
              <a:ext uri="{FF2B5EF4-FFF2-40B4-BE49-F238E27FC236}">
                <a16:creationId xmlns:a16="http://schemas.microsoft.com/office/drawing/2014/main" id="{FBF2A4A3-853F-BF68-5951-E39CE4A8191A}"/>
              </a:ext>
            </a:extLst>
          </p:cNvPr>
          <p:cNvSpPr>
            <a:spLocks noGrp="1"/>
          </p:cNvSpPr>
          <p:nvPr>
            <p:ph idx="1"/>
          </p:nvPr>
        </p:nvSpPr>
        <p:spPr/>
        <p:txBody>
          <a:bodyPr/>
          <a:lstStyle/>
          <a:p>
            <a:endParaRPr lang="nl-NL" dirty="0"/>
          </a:p>
        </p:txBody>
      </p:sp>
      <p:pic>
        <p:nvPicPr>
          <p:cNvPr id="6" name="Afbeelding 5">
            <a:extLst>
              <a:ext uri="{FF2B5EF4-FFF2-40B4-BE49-F238E27FC236}">
                <a16:creationId xmlns:a16="http://schemas.microsoft.com/office/drawing/2014/main" id="{F638DDA1-F026-686E-A713-E2E082DB227D}"/>
              </a:ext>
            </a:extLst>
          </p:cNvPr>
          <p:cNvPicPr>
            <a:picLocks noChangeAspect="1"/>
          </p:cNvPicPr>
          <p:nvPr/>
        </p:nvPicPr>
        <p:blipFill>
          <a:blip r:embed="rId3"/>
          <a:stretch>
            <a:fillRect/>
          </a:stretch>
        </p:blipFill>
        <p:spPr>
          <a:xfrm>
            <a:off x="5183187" y="1565030"/>
            <a:ext cx="7004991" cy="3794370"/>
          </a:xfrm>
          <a:prstGeom prst="rect">
            <a:avLst/>
          </a:prstGeom>
        </p:spPr>
      </p:pic>
      <p:pic>
        <p:nvPicPr>
          <p:cNvPr id="9" name="Afbeelding 8">
            <a:extLst>
              <a:ext uri="{FF2B5EF4-FFF2-40B4-BE49-F238E27FC236}">
                <a16:creationId xmlns:a16="http://schemas.microsoft.com/office/drawing/2014/main" id="{977365AA-EDA4-223D-CB50-26E7A6299AE0}"/>
              </a:ext>
            </a:extLst>
          </p:cNvPr>
          <p:cNvPicPr>
            <a:picLocks noChangeAspect="1"/>
          </p:cNvPicPr>
          <p:nvPr/>
        </p:nvPicPr>
        <p:blipFill>
          <a:blip r:embed="rId4"/>
          <a:stretch>
            <a:fillRect/>
          </a:stretch>
        </p:blipFill>
        <p:spPr>
          <a:xfrm>
            <a:off x="5371612" y="2716480"/>
            <a:ext cx="6628139" cy="3849419"/>
          </a:xfrm>
          <a:prstGeom prst="rect">
            <a:avLst/>
          </a:prstGeom>
          <a:effectLst>
            <a:outerShdw blurRad="635000" dist="127000" dir="2700000" algn="tl" rotWithShape="0">
              <a:prstClr val="black">
                <a:alpha val="70000"/>
              </a:prstClr>
            </a:outerShdw>
          </a:effectLst>
        </p:spPr>
      </p:pic>
    </p:spTree>
    <p:extLst>
      <p:ext uri="{BB962C8B-B14F-4D97-AF65-F5344CB8AC3E}">
        <p14:creationId xmlns:p14="http://schemas.microsoft.com/office/powerpoint/2010/main" val="240862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FBF2A4A3-853F-BF68-5951-E39CE4A8191A}"/>
              </a:ext>
            </a:extLst>
          </p:cNvPr>
          <p:cNvSpPr>
            <a:spLocks noGrp="1"/>
          </p:cNvSpPr>
          <p:nvPr>
            <p:ph idx="1"/>
          </p:nvPr>
        </p:nvSpPr>
        <p:spPr/>
        <p:txBody>
          <a:bodyPr/>
          <a:lstStyle/>
          <a:p>
            <a:endParaRPr lang="nl-NL" dirty="0"/>
          </a:p>
        </p:txBody>
      </p:sp>
      <p:sp>
        <p:nvSpPr>
          <p:cNvPr id="2" name="Titel 1"/>
          <p:cNvSpPr>
            <a:spLocks noGrp="1"/>
          </p:cNvSpPr>
          <p:nvPr>
            <p:ph type="title"/>
          </p:nvPr>
        </p:nvSpPr>
        <p:spPr>
          <a:xfrm>
            <a:off x="1072444" y="1565030"/>
            <a:ext cx="4028193" cy="1432198"/>
          </a:xfrm>
          <a:noFill/>
        </p:spPr>
        <p:txBody>
          <a:bodyPr>
            <a:normAutofit/>
          </a:bodyPr>
          <a:lstStyle/>
          <a:p>
            <a:r>
              <a:rPr lang="nl-NL" sz="2400" dirty="0">
                <a:latin typeface="Arial Black" panose="020B0A04020102020204" pitchFamily="34" charset="0"/>
              </a:rPr>
              <a:t>Bekijk een KLIC melding</a:t>
            </a:r>
          </a:p>
        </p:txBody>
      </p:sp>
      <p:sp>
        <p:nvSpPr>
          <p:cNvPr id="9" name="Tijdelijke aanduiding voor tekst 3">
            <a:extLst>
              <a:ext uri="{FF2B5EF4-FFF2-40B4-BE49-F238E27FC236}">
                <a16:creationId xmlns:a16="http://schemas.microsoft.com/office/drawing/2014/main" id="{B89F4F02-30A6-27A1-70C6-5925FC359B76}"/>
              </a:ext>
            </a:extLst>
          </p:cNvPr>
          <p:cNvSpPr txBox="1">
            <a:spLocks/>
          </p:cNvSpPr>
          <p:nvPr/>
        </p:nvSpPr>
        <p:spPr>
          <a:xfrm>
            <a:off x="1072444" y="3165230"/>
            <a:ext cx="5023556" cy="3517792"/>
          </a:xfrm>
          <a:prstGeom prst="rect">
            <a:avLst/>
          </a:prstGeom>
          <a:noFill/>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dirty="0">
                <a:latin typeface="Arial" panose="020B0604020202020204" pitchFamily="34" charset="0"/>
                <a:cs typeface="Arial" panose="020B0604020202020204" pitchFamily="34" charset="0"/>
              </a:rPr>
              <a:t>Nu de KLIC melding is geïmporteerd kan je de data bekijken. </a:t>
            </a:r>
          </a:p>
          <a:p>
            <a:r>
              <a:rPr lang="nl-NL" dirty="0">
                <a:latin typeface="Arial" panose="020B0604020202020204" pitchFamily="34" charset="0"/>
                <a:cs typeface="Arial" panose="020B0604020202020204" pitchFamily="34" charset="0"/>
              </a:rPr>
              <a:t>De Bijlagen kunnen ook bekeken worden voordat je data importeert. </a:t>
            </a:r>
          </a:p>
          <a:p>
            <a:r>
              <a:rPr lang="nl-NL" dirty="0">
                <a:latin typeface="Arial" panose="020B0604020202020204" pitchFamily="34" charset="0"/>
                <a:cs typeface="Arial" panose="020B0604020202020204" pitchFamily="34" charset="0"/>
              </a:rPr>
              <a:t>Open een Bijlagen door op het driehoekje te klikken voor de bv de Leveringsbrief en </a:t>
            </a:r>
            <a:r>
              <a:rPr lang="nl-NL" dirty="0" err="1">
                <a:latin typeface="Arial" panose="020B0604020202020204" pitchFamily="34" charset="0"/>
                <a:cs typeface="Arial" panose="020B0604020202020204" pitchFamily="34" charset="0"/>
              </a:rPr>
              <a:t>rechtmuisklik</a:t>
            </a:r>
            <a:r>
              <a:rPr lang="nl-NL" dirty="0">
                <a:latin typeface="Arial" panose="020B0604020202020204" pitchFamily="34" charset="0"/>
                <a:cs typeface="Arial" panose="020B0604020202020204" pitchFamily="34" charset="0"/>
              </a:rPr>
              <a:t> op de naam van de PDF en je kan dan met Open bijlage de pdf direct weergeven.</a:t>
            </a:r>
          </a:p>
          <a:p>
            <a:r>
              <a:rPr lang="nl-NL" dirty="0">
                <a:latin typeface="Arial" panose="020B0604020202020204" pitchFamily="34" charset="0"/>
                <a:cs typeface="Arial" panose="020B0604020202020204" pitchFamily="34" charset="0"/>
              </a:rPr>
              <a:t>Zet eerst alle referenties uit op de KLIC na uit. </a:t>
            </a:r>
          </a:p>
          <a:p>
            <a:r>
              <a:rPr lang="nl-NL" dirty="0">
                <a:latin typeface="Arial" panose="020B0604020202020204" pitchFamily="34" charset="0"/>
                <a:cs typeface="Arial" panose="020B0604020202020204" pitchFamily="34" charset="0"/>
              </a:rPr>
              <a:t>Met het tabblad kan je Thema’s snel aan en uit zetten. Probeer er een uit. </a:t>
            </a:r>
          </a:p>
          <a:p>
            <a:r>
              <a:rPr lang="nl-NL" dirty="0">
                <a:latin typeface="Arial" panose="020B0604020202020204" pitchFamily="34" charset="0"/>
                <a:cs typeface="Arial" panose="020B0604020202020204" pitchFamily="34" charset="0"/>
              </a:rPr>
              <a:t>Schakel alle 4 de opties aan de rechterzijde uit. En zet bv alleen de 2 gas lagen aan. Zoom in op het resultaat.</a:t>
            </a:r>
          </a:p>
          <a:p>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pic>
        <p:nvPicPr>
          <p:cNvPr id="10" name="Afbeelding 9">
            <a:extLst>
              <a:ext uri="{FF2B5EF4-FFF2-40B4-BE49-F238E27FC236}">
                <a16:creationId xmlns:a16="http://schemas.microsoft.com/office/drawing/2014/main" id="{928572AD-B4E0-676B-314D-2E948117F517}"/>
              </a:ext>
            </a:extLst>
          </p:cNvPr>
          <p:cNvPicPr>
            <a:picLocks noChangeAspect="1"/>
          </p:cNvPicPr>
          <p:nvPr/>
        </p:nvPicPr>
        <p:blipFill rotWithShape="1">
          <a:blip r:embed="rId2"/>
          <a:srcRect l="3404" t="39177" r="3166" b="43704"/>
          <a:stretch/>
        </p:blipFill>
        <p:spPr>
          <a:xfrm>
            <a:off x="6196164" y="2067667"/>
            <a:ext cx="4467402" cy="1182174"/>
          </a:xfrm>
          <a:prstGeom prst="rect">
            <a:avLst/>
          </a:prstGeom>
          <a:effectLst>
            <a:outerShdw blurRad="635000" dist="127000" dir="5400000" algn="ctr" rotWithShape="0">
              <a:srgbClr val="000000">
                <a:alpha val="70000"/>
              </a:srgbClr>
            </a:outerShdw>
          </a:effectLst>
        </p:spPr>
      </p:pic>
      <p:pic>
        <p:nvPicPr>
          <p:cNvPr id="6" name="Afbeelding 5">
            <a:extLst>
              <a:ext uri="{FF2B5EF4-FFF2-40B4-BE49-F238E27FC236}">
                <a16:creationId xmlns:a16="http://schemas.microsoft.com/office/drawing/2014/main" id="{35993CC9-C4C3-E06D-84C7-E4E8DC41CDC7}"/>
              </a:ext>
            </a:extLst>
          </p:cNvPr>
          <p:cNvPicPr>
            <a:picLocks noChangeAspect="1"/>
          </p:cNvPicPr>
          <p:nvPr/>
        </p:nvPicPr>
        <p:blipFill rotWithShape="1">
          <a:blip r:embed="rId3"/>
          <a:srcRect l="3465" t="39457" r="3632" b="43580"/>
          <a:stretch/>
        </p:blipFill>
        <p:spPr>
          <a:xfrm>
            <a:off x="6178551" y="2078440"/>
            <a:ext cx="4442203" cy="1171401"/>
          </a:xfrm>
          <a:prstGeom prst="rect">
            <a:avLst/>
          </a:prstGeom>
          <a:effectLst>
            <a:outerShdw blurRad="635000" dist="127000" dir="5400000" algn="ctr" rotWithShape="0">
              <a:srgbClr val="000000">
                <a:alpha val="70000"/>
              </a:srgbClr>
            </a:outerShdw>
          </a:effectLst>
        </p:spPr>
      </p:pic>
      <p:pic>
        <p:nvPicPr>
          <p:cNvPr id="14" name="Afbeelding 13">
            <a:extLst>
              <a:ext uri="{FF2B5EF4-FFF2-40B4-BE49-F238E27FC236}">
                <a16:creationId xmlns:a16="http://schemas.microsoft.com/office/drawing/2014/main" id="{7EBD4198-A61F-1414-8B04-EABDB4AC7679}"/>
              </a:ext>
            </a:extLst>
          </p:cNvPr>
          <p:cNvPicPr>
            <a:picLocks noChangeAspect="1"/>
          </p:cNvPicPr>
          <p:nvPr/>
        </p:nvPicPr>
        <p:blipFill>
          <a:blip r:embed="rId4"/>
          <a:stretch>
            <a:fillRect/>
          </a:stretch>
        </p:blipFill>
        <p:spPr>
          <a:xfrm>
            <a:off x="5888615" y="2054606"/>
            <a:ext cx="6303385" cy="1885244"/>
          </a:xfrm>
          <a:prstGeom prst="rect">
            <a:avLst/>
          </a:prstGeom>
        </p:spPr>
      </p:pic>
      <p:pic>
        <p:nvPicPr>
          <p:cNvPr id="16" name="Afbeelding 15">
            <a:extLst>
              <a:ext uri="{FF2B5EF4-FFF2-40B4-BE49-F238E27FC236}">
                <a16:creationId xmlns:a16="http://schemas.microsoft.com/office/drawing/2014/main" id="{E2B90B7C-D5E8-456D-1CDA-4DBC2187F8EB}"/>
              </a:ext>
            </a:extLst>
          </p:cNvPr>
          <p:cNvPicPr>
            <a:picLocks noChangeAspect="1"/>
          </p:cNvPicPr>
          <p:nvPr/>
        </p:nvPicPr>
        <p:blipFill>
          <a:blip r:embed="rId5"/>
          <a:stretch>
            <a:fillRect/>
          </a:stretch>
        </p:blipFill>
        <p:spPr>
          <a:xfrm>
            <a:off x="6254751" y="2997228"/>
            <a:ext cx="5806064" cy="3570311"/>
          </a:xfrm>
          <a:prstGeom prst="rect">
            <a:avLst/>
          </a:prstGeom>
          <a:effectLst>
            <a:outerShdw blurRad="635000" dist="127000" dir="5400000" algn="ctr" rotWithShape="0">
              <a:srgbClr val="000000">
                <a:alpha val="70000"/>
              </a:srgbClr>
            </a:outerShdw>
          </a:effectLst>
        </p:spPr>
      </p:pic>
    </p:spTree>
    <p:extLst>
      <p:ext uri="{BB962C8B-B14F-4D97-AF65-F5344CB8AC3E}">
        <p14:creationId xmlns:p14="http://schemas.microsoft.com/office/powerpoint/2010/main" val="425777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2444" y="1565030"/>
            <a:ext cx="4028193" cy="1432198"/>
          </a:xfrm>
          <a:noFill/>
        </p:spPr>
        <p:txBody>
          <a:bodyPr>
            <a:normAutofit fontScale="90000"/>
          </a:bodyPr>
          <a:lstStyle/>
          <a:p>
            <a:r>
              <a:rPr lang="nl-NL" sz="2400" dirty="0">
                <a:latin typeface="Arial Black" panose="020B0A04020102020204" pitchFamily="34" charset="0"/>
              </a:rPr>
              <a:t>Importeer na het afronden van de importeer actie van KLIC de Verkeersbordlocaties</a:t>
            </a:r>
          </a:p>
        </p:txBody>
      </p:sp>
      <p:sp>
        <p:nvSpPr>
          <p:cNvPr id="11" name="Tijdelijke aanduiding voor inhoud 10">
            <a:extLst>
              <a:ext uri="{FF2B5EF4-FFF2-40B4-BE49-F238E27FC236}">
                <a16:creationId xmlns:a16="http://schemas.microsoft.com/office/drawing/2014/main" id="{FBF2A4A3-853F-BF68-5951-E39CE4A8191A}"/>
              </a:ext>
            </a:extLst>
          </p:cNvPr>
          <p:cNvSpPr>
            <a:spLocks noGrp="1"/>
          </p:cNvSpPr>
          <p:nvPr>
            <p:ph idx="1"/>
          </p:nvPr>
        </p:nvSpPr>
        <p:spPr/>
        <p:txBody>
          <a:bodyPr/>
          <a:lstStyle/>
          <a:p>
            <a:endParaRPr lang="nl-NL" dirty="0"/>
          </a:p>
        </p:txBody>
      </p:sp>
      <p:sp>
        <p:nvSpPr>
          <p:cNvPr id="9" name="Tijdelijke aanduiding voor tekst 3">
            <a:extLst>
              <a:ext uri="{FF2B5EF4-FFF2-40B4-BE49-F238E27FC236}">
                <a16:creationId xmlns:a16="http://schemas.microsoft.com/office/drawing/2014/main" id="{B89F4F02-30A6-27A1-70C6-5925FC359B76}"/>
              </a:ext>
            </a:extLst>
          </p:cNvPr>
          <p:cNvSpPr txBox="1">
            <a:spLocks/>
          </p:cNvSpPr>
          <p:nvPr/>
        </p:nvSpPr>
        <p:spPr>
          <a:xfrm>
            <a:off x="1072444" y="3165230"/>
            <a:ext cx="5023556" cy="3517792"/>
          </a:xfrm>
          <a:prstGeom prst="rect">
            <a:avLst/>
          </a:prstGeom>
          <a:noFill/>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dirty="0">
                <a:latin typeface="Arial" panose="020B0604020202020204" pitchFamily="34" charset="0"/>
                <a:cs typeface="Arial" panose="020B0604020202020204" pitchFamily="34" charset="0"/>
              </a:rPr>
              <a:t>Kies de optie </a:t>
            </a:r>
            <a:r>
              <a:rPr lang="nl-NL" b="1" dirty="0">
                <a:latin typeface="Arial" panose="020B0604020202020204" pitchFamily="34" charset="0"/>
                <a:cs typeface="Arial" panose="020B0604020202020204" pitchFamily="34" charset="0"/>
              </a:rPr>
              <a:t>NDW</a:t>
            </a:r>
            <a:r>
              <a:rPr lang="nl-NL" dirty="0">
                <a:latin typeface="Arial" panose="020B0604020202020204" pitchFamily="34" charset="0"/>
                <a:cs typeface="Arial" panose="020B0604020202020204" pitchFamily="34" charset="0"/>
              </a:rPr>
              <a:t>.</a:t>
            </a:r>
          </a:p>
          <a:p>
            <a:r>
              <a:rPr lang="nl-NL" dirty="0">
                <a:latin typeface="Arial" panose="020B0604020202020204" pitchFamily="34" charset="0"/>
                <a:cs typeface="Arial" panose="020B0604020202020204" pitchFamily="34" charset="0"/>
              </a:rPr>
              <a:t>Kies voor de Optie</a:t>
            </a:r>
          </a:p>
          <a:p>
            <a:r>
              <a:rPr lang="nl-NL" b="1" dirty="0">
                <a:latin typeface="Arial" panose="020B0604020202020204" pitchFamily="34" charset="0"/>
                <a:cs typeface="Arial" panose="020B0604020202020204" pitchFamily="34" charset="0"/>
              </a:rPr>
              <a:t>RVV Verkeersborden</a:t>
            </a:r>
          </a:p>
          <a:p>
            <a:r>
              <a:rPr lang="nl-NL" dirty="0">
                <a:latin typeface="Arial" panose="020B0604020202020204" pitchFamily="34" charset="0"/>
                <a:cs typeface="Arial" panose="020B0604020202020204" pitchFamily="34" charset="0"/>
              </a:rPr>
              <a:t>Er wordt een extra scherm geopend.</a:t>
            </a:r>
          </a:p>
          <a:p>
            <a:r>
              <a:rPr lang="nl-NL" dirty="0">
                <a:latin typeface="Arial" panose="020B0604020202020204" pitchFamily="34" charset="0"/>
                <a:cs typeface="Arial" panose="020B0604020202020204" pitchFamily="34" charset="0"/>
              </a:rPr>
              <a:t>Maak een </a:t>
            </a:r>
            <a:r>
              <a:rPr lang="nl-NL" dirty="0" err="1">
                <a:latin typeface="Arial" panose="020B0604020202020204" pitchFamily="34" charset="0"/>
                <a:cs typeface="Arial" panose="020B0604020202020204" pitchFamily="34" charset="0"/>
              </a:rPr>
              <a:t>Fence</a:t>
            </a:r>
            <a:r>
              <a:rPr lang="nl-NL" dirty="0">
                <a:latin typeface="Arial" panose="020B0604020202020204" pitchFamily="34" charset="0"/>
                <a:cs typeface="Arial" panose="020B0604020202020204" pitchFamily="34" charset="0"/>
              </a:rPr>
              <a:t> aan rond een kruispunt nabij de </a:t>
            </a:r>
            <a:r>
              <a:rPr lang="nl-NL" dirty="0" err="1">
                <a:latin typeface="Arial" panose="020B0604020202020204" pitchFamily="34" charset="0"/>
                <a:cs typeface="Arial" panose="020B0604020202020204" pitchFamily="34" charset="0"/>
              </a:rPr>
              <a:t>Vechtsebanen</a:t>
            </a:r>
            <a:r>
              <a:rPr lang="nl-NL" dirty="0">
                <a:latin typeface="Arial" panose="020B0604020202020204" pitchFamily="34" charset="0"/>
                <a:cs typeface="Arial" panose="020B0604020202020204" pitchFamily="34" charset="0"/>
              </a:rPr>
              <a:t>. Zoom in als nodig is.</a:t>
            </a:r>
          </a:p>
          <a:p>
            <a:r>
              <a:rPr lang="nl-NL" dirty="0">
                <a:latin typeface="Arial" panose="020B0604020202020204" pitchFamily="34" charset="0"/>
                <a:cs typeface="Arial" panose="020B0604020202020204" pitchFamily="34" charset="0"/>
              </a:rPr>
              <a:t>Stel de gemeente in op Utrecht. </a:t>
            </a:r>
          </a:p>
          <a:p>
            <a:r>
              <a:rPr lang="nl-NL" dirty="0">
                <a:latin typeface="Arial" panose="020B0604020202020204" pitchFamily="34" charset="0"/>
                <a:cs typeface="Arial" panose="020B0604020202020204" pitchFamily="34" charset="0"/>
              </a:rPr>
              <a:t>Klik in onderste grijze balk op Verkeersborden ophalen.</a:t>
            </a:r>
          </a:p>
          <a:p>
            <a:r>
              <a:rPr lang="nl-NL" dirty="0">
                <a:latin typeface="Arial" panose="020B0604020202020204" pitchFamily="34" charset="0"/>
                <a:cs typeface="Arial" panose="020B0604020202020204" pitchFamily="34" charset="0"/>
              </a:rPr>
              <a:t>Onderin wordt getoond ophalen data beëindigd. </a:t>
            </a:r>
          </a:p>
          <a:p>
            <a:r>
              <a:rPr lang="nl-NL" dirty="0">
                <a:latin typeface="Arial" panose="020B0604020202020204" pitchFamily="34" charset="0"/>
                <a:cs typeface="Arial" panose="020B0604020202020204" pitchFamily="34" charset="0"/>
              </a:rPr>
              <a:t>Zoom verder in op een </a:t>
            </a:r>
            <a:r>
              <a:rPr lang="nl-NL" dirty="0" err="1">
                <a:latin typeface="Arial" panose="020B0604020202020204" pitchFamily="34" charset="0"/>
                <a:cs typeface="Arial" panose="020B0604020202020204" pitchFamily="34" charset="0"/>
              </a:rPr>
              <a:t>TextBlock</a:t>
            </a:r>
            <a:r>
              <a:rPr lang="nl-NL" dirty="0">
                <a:latin typeface="Arial" panose="020B0604020202020204" pitchFamily="34" charset="0"/>
                <a:cs typeface="Arial" panose="020B0604020202020204" pitchFamily="34" charset="0"/>
              </a:rPr>
              <a:t> en klik het eerste icoon in het NDW scherm, selecteer een </a:t>
            </a:r>
            <a:r>
              <a:rPr lang="nl-NL" dirty="0" err="1">
                <a:latin typeface="Arial" panose="020B0604020202020204" pitchFamily="34" charset="0"/>
                <a:cs typeface="Arial" panose="020B0604020202020204" pitchFamily="34" charset="0"/>
              </a:rPr>
              <a:t>textblock</a:t>
            </a:r>
            <a:r>
              <a:rPr lang="nl-NL" dirty="0">
                <a:latin typeface="Arial" panose="020B0604020202020204" pitchFamily="34" charset="0"/>
                <a:cs typeface="Arial" panose="020B0604020202020204" pitchFamily="34" charset="0"/>
              </a:rPr>
              <a:t>, de waarde eerder gezien op de NDW website wordt nu weergegeven. Sluit het scherm.</a:t>
            </a:r>
          </a:p>
          <a:p>
            <a:endParaRPr lang="nl-NL" dirty="0">
              <a:latin typeface="Arial" panose="020B060402020202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A47DBE05-5176-471A-6C39-4BFE10D0BA6D}"/>
              </a:ext>
            </a:extLst>
          </p:cNvPr>
          <p:cNvPicPr>
            <a:picLocks noChangeAspect="1"/>
          </p:cNvPicPr>
          <p:nvPr/>
        </p:nvPicPr>
        <p:blipFill>
          <a:blip r:embed="rId2"/>
          <a:stretch>
            <a:fillRect/>
          </a:stretch>
        </p:blipFill>
        <p:spPr>
          <a:xfrm>
            <a:off x="6072000" y="1565030"/>
            <a:ext cx="6120000" cy="3561997"/>
          </a:xfrm>
          <a:prstGeom prst="rect">
            <a:avLst/>
          </a:prstGeom>
        </p:spPr>
      </p:pic>
      <p:pic>
        <p:nvPicPr>
          <p:cNvPr id="5" name="Afbeelding 4">
            <a:extLst>
              <a:ext uri="{FF2B5EF4-FFF2-40B4-BE49-F238E27FC236}">
                <a16:creationId xmlns:a16="http://schemas.microsoft.com/office/drawing/2014/main" id="{854DF2FA-B909-0AC1-9FCF-D598AB119C2E}"/>
              </a:ext>
            </a:extLst>
          </p:cNvPr>
          <p:cNvPicPr>
            <a:picLocks noChangeAspect="1"/>
          </p:cNvPicPr>
          <p:nvPr/>
        </p:nvPicPr>
        <p:blipFill>
          <a:blip r:embed="rId3"/>
          <a:stretch>
            <a:fillRect/>
          </a:stretch>
        </p:blipFill>
        <p:spPr>
          <a:xfrm>
            <a:off x="6984812" y="2494845"/>
            <a:ext cx="4729359" cy="2893306"/>
          </a:xfrm>
          <a:prstGeom prst="rect">
            <a:avLst/>
          </a:prstGeom>
          <a:effectLst>
            <a:outerShdw blurRad="635000" dist="127000" dir="5400000" algn="ctr" rotWithShape="0">
              <a:srgbClr val="000000">
                <a:alpha val="70000"/>
              </a:srgbClr>
            </a:outerShdw>
          </a:effectLst>
        </p:spPr>
      </p:pic>
      <p:pic>
        <p:nvPicPr>
          <p:cNvPr id="8" name="Afbeelding 7">
            <a:extLst>
              <a:ext uri="{FF2B5EF4-FFF2-40B4-BE49-F238E27FC236}">
                <a16:creationId xmlns:a16="http://schemas.microsoft.com/office/drawing/2014/main" id="{EA5B84CC-0F9C-4A02-F074-E7485BF1AB11}"/>
              </a:ext>
            </a:extLst>
          </p:cNvPr>
          <p:cNvPicPr>
            <a:picLocks noChangeAspect="1"/>
          </p:cNvPicPr>
          <p:nvPr/>
        </p:nvPicPr>
        <p:blipFill>
          <a:blip r:embed="rId4"/>
          <a:stretch>
            <a:fillRect/>
          </a:stretch>
        </p:blipFill>
        <p:spPr>
          <a:xfrm>
            <a:off x="6448421" y="2489184"/>
            <a:ext cx="2914650" cy="2743200"/>
          </a:xfrm>
          <a:prstGeom prst="rect">
            <a:avLst/>
          </a:prstGeom>
          <a:effectLst>
            <a:outerShdw blurRad="635000" dist="127000" dir="5400000" algn="ctr" rotWithShape="0">
              <a:srgbClr val="000000">
                <a:alpha val="70000"/>
              </a:srgbClr>
            </a:outerShdw>
          </a:effectLst>
        </p:spPr>
      </p:pic>
      <p:pic>
        <p:nvPicPr>
          <p:cNvPr id="7" name="Afbeelding 6">
            <a:extLst>
              <a:ext uri="{FF2B5EF4-FFF2-40B4-BE49-F238E27FC236}">
                <a16:creationId xmlns:a16="http://schemas.microsoft.com/office/drawing/2014/main" id="{381DE2BD-1A07-23FE-1480-66706E5FB481}"/>
              </a:ext>
            </a:extLst>
          </p:cNvPr>
          <p:cNvPicPr>
            <a:picLocks noChangeAspect="1"/>
          </p:cNvPicPr>
          <p:nvPr/>
        </p:nvPicPr>
        <p:blipFill>
          <a:blip r:embed="rId5"/>
          <a:stretch>
            <a:fillRect/>
          </a:stretch>
        </p:blipFill>
        <p:spPr>
          <a:xfrm>
            <a:off x="5183188" y="428252"/>
            <a:ext cx="6747028" cy="3705754"/>
          </a:xfrm>
          <a:prstGeom prst="rect">
            <a:avLst/>
          </a:prstGeom>
          <a:effectLst>
            <a:outerShdw blurRad="635000" dist="127000" dir="5400000" algn="ctr" rotWithShape="0">
              <a:srgbClr val="000000">
                <a:alpha val="70000"/>
              </a:srgbClr>
            </a:outerShdw>
          </a:effectLst>
        </p:spPr>
      </p:pic>
    </p:spTree>
    <p:extLst>
      <p:ext uri="{BB962C8B-B14F-4D97-AF65-F5344CB8AC3E}">
        <p14:creationId xmlns:p14="http://schemas.microsoft.com/office/powerpoint/2010/main" val="407925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2444" y="1565030"/>
            <a:ext cx="4684544" cy="1432198"/>
          </a:xfrm>
          <a:noFill/>
        </p:spPr>
        <p:txBody>
          <a:bodyPr>
            <a:normAutofit/>
          </a:bodyPr>
          <a:lstStyle/>
          <a:p>
            <a:r>
              <a:rPr lang="nl-NL" sz="2400" dirty="0">
                <a:latin typeface="Arial Black" panose="020B0A04020102020204" pitchFamily="34" charset="0"/>
              </a:rPr>
              <a:t>Importeer een willekeurige WFS via</a:t>
            </a:r>
            <a:br>
              <a:rPr lang="nl-NL" sz="2400" dirty="0">
                <a:latin typeface="Arial Black" panose="020B0A04020102020204" pitchFamily="34" charset="0"/>
              </a:rPr>
            </a:br>
            <a:r>
              <a:rPr lang="nl-NL" sz="2400" dirty="0">
                <a:latin typeface="Arial Black" panose="020B0A04020102020204" pitchFamily="34" charset="0"/>
              </a:rPr>
              <a:t>WFS data</a:t>
            </a:r>
          </a:p>
        </p:txBody>
      </p:sp>
      <p:sp>
        <p:nvSpPr>
          <p:cNvPr id="11" name="Tijdelijke aanduiding voor inhoud 10">
            <a:extLst>
              <a:ext uri="{FF2B5EF4-FFF2-40B4-BE49-F238E27FC236}">
                <a16:creationId xmlns:a16="http://schemas.microsoft.com/office/drawing/2014/main" id="{FBF2A4A3-853F-BF68-5951-E39CE4A8191A}"/>
              </a:ext>
            </a:extLst>
          </p:cNvPr>
          <p:cNvSpPr>
            <a:spLocks noGrp="1"/>
          </p:cNvSpPr>
          <p:nvPr>
            <p:ph idx="1"/>
          </p:nvPr>
        </p:nvSpPr>
        <p:spPr/>
        <p:txBody>
          <a:bodyPr/>
          <a:lstStyle/>
          <a:p>
            <a:endParaRPr lang="nl-NL" dirty="0"/>
          </a:p>
        </p:txBody>
      </p:sp>
      <p:sp>
        <p:nvSpPr>
          <p:cNvPr id="9" name="Tijdelijke aanduiding voor tekst 3">
            <a:extLst>
              <a:ext uri="{FF2B5EF4-FFF2-40B4-BE49-F238E27FC236}">
                <a16:creationId xmlns:a16="http://schemas.microsoft.com/office/drawing/2014/main" id="{B89F4F02-30A6-27A1-70C6-5925FC359B76}"/>
              </a:ext>
            </a:extLst>
          </p:cNvPr>
          <p:cNvSpPr txBox="1">
            <a:spLocks/>
          </p:cNvSpPr>
          <p:nvPr/>
        </p:nvSpPr>
        <p:spPr>
          <a:xfrm>
            <a:off x="1072444" y="3165230"/>
            <a:ext cx="5023556" cy="3692770"/>
          </a:xfrm>
          <a:prstGeom prst="rect">
            <a:avLst/>
          </a:prstGeom>
          <a:noFill/>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dirty="0">
                <a:latin typeface="Arial" panose="020B0604020202020204" pitchFamily="34" charset="0"/>
                <a:cs typeface="Arial" panose="020B0604020202020204" pitchFamily="34" charset="0"/>
              </a:rPr>
              <a:t>Kies de optie </a:t>
            </a:r>
            <a:r>
              <a:rPr lang="nl-NL" b="1" dirty="0">
                <a:latin typeface="Arial" panose="020B0604020202020204" pitchFamily="34" charset="0"/>
                <a:cs typeface="Arial" panose="020B0604020202020204" pitchFamily="34" charset="0"/>
              </a:rPr>
              <a:t>WFS</a:t>
            </a:r>
            <a:r>
              <a:rPr lang="nl-NL" dirty="0">
                <a:latin typeface="Arial" panose="020B0604020202020204" pitchFamily="34" charset="0"/>
                <a:cs typeface="Arial" panose="020B0604020202020204" pitchFamily="34" charset="0"/>
              </a:rPr>
              <a:t>.</a:t>
            </a:r>
          </a:p>
          <a:p>
            <a:r>
              <a:rPr lang="nl-NL" dirty="0">
                <a:latin typeface="Arial" panose="020B0604020202020204" pitchFamily="34" charset="0"/>
                <a:cs typeface="Arial" panose="020B0604020202020204" pitchFamily="34" charset="0"/>
              </a:rPr>
              <a:t>Stel bij gebied bepalen </a:t>
            </a:r>
            <a:r>
              <a:rPr lang="nl-NL" dirty="0" err="1">
                <a:latin typeface="Arial" panose="020B0604020202020204" pitchFamily="34" charset="0"/>
                <a:cs typeface="Arial" panose="020B0604020202020204" pitchFamily="34" charset="0"/>
              </a:rPr>
              <a:t>Fence</a:t>
            </a:r>
            <a:r>
              <a:rPr lang="nl-NL" dirty="0">
                <a:latin typeface="Arial" panose="020B0604020202020204" pitchFamily="34" charset="0"/>
                <a:cs typeface="Arial" panose="020B0604020202020204" pitchFamily="34" charset="0"/>
              </a:rPr>
              <a:t> in.</a:t>
            </a:r>
          </a:p>
          <a:p>
            <a:r>
              <a:rPr lang="nl-NL" dirty="0">
                <a:latin typeface="Arial" panose="020B0604020202020204" pitchFamily="34" charset="0"/>
                <a:cs typeface="Arial" panose="020B0604020202020204" pitchFamily="34" charset="0"/>
              </a:rPr>
              <a:t>Behoud het plaatsen in een Nieuw model. </a:t>
            </a:r>
          </a:p>
          <a:p>
            <a:r>
              <a:rPr lang="nl-NL" dirty="0">
                <a:latin typeface="Arial" panose="020B0604020202020204" pitchFamily="34" charset="0"/>
                <a:cs typeface="Arial" panose="020B0604020202020204" pitchFamily="34" charset="0"/>
              </a:rPr>
              <a:t>Kies voor de Optie</a:t>
            </a:r>
          </a:p>
          <a:p>
            <a:r>
              <a:rPr lang="nl-NL" b="1" dirty="0">
                <a:latin typeface="Arial" panose="020B0604020202020204" pitchFamily="34" charset="0"/>
                <a:cs typeface="Arial" panose="020B0604020202020204" pitchFamily="34" charset="0"/>
              </a:rPr>
              <a:t>WFS data</a:t>
            </a:r>
          </a:p>
          <a:p>
            <a:r>
              <a:rPr lang="nl-NL" dirty="0">
                <a:latin typeface="Arial" panose="020B0604020202020204" pitchFamily="34" charset="0"/>
                <a:cs typeface="Arial" panose="020B0604020202020204" pitchFamily="34" charset="0"/>
              </a:rPr>
              <a:t>Er wordt een extra scherm geopend.</a:t>
            </a:r>
          </a:p>
          <a:p>
            <a:r>
              <a:rPr lang="nl-NL" dirty="0">
                <a:latin typeface="Arial" panose="020B0604020202020204" pitchFamily="34" charset="0"/>
                <a:cs typeface="Arial" panose="020B0604020202020204" pitchFamily="34" charset="0"/>
              </a:rPr>
              <a:t>Plak een WFS URL in de </a:t>
            </a:r>
            <a:r>
              <a:rPr lang="nl-NL" dirty="0" err="1">
                <a:latin typeface="Arial" panose="020B0604020202020204" pitchFamily="34" charset="0"/>
                <a:cs typeface="Arial" panose="020B0604020202020204" pitchFamily="34" charset="0"/>
              </a:rPr>
              <a:t>Url</a:t>
            </a:r>
            <a:r>
              <a:rPr lang="nl-NL" dirty="0">
                <a:latin typeface="Arial" panose="020B0604020202020204" pitchFamily="34" charset="0"/>
                <a:cs typeface="Arial" panose="020B0604020202020204" pitchFamily="34" charset="0"/>
              </a:rPr>
              <a:t> regel, kopieer b.v. de onderstaande PDOK URL en Plak deze bij Url:</a:t>
            </a:r>
          </a:p>
          <a:p>
            <a:r>
              <a:rPr lang="nl-NL" sz="1300" dirty="0">
                <a:latin typeface="Arial" panose="020B0604020202020204" pitchFamily="34" charset="0"/>
                <a:cs typeface="Arial" panose="020B0604020202020204" pitchFamily="34" charset="0"/>
                <a:hlinkClick r:id="rId2"/>
              </a:rPr>
              <a:t>https://service.pdok.nl/prorail/spoorwegen/wfs/v1_0?service=WFS&amp;version=2.0.0</a:t>
            </a:r>
            <a:endParaRPr lang="nl-NL" sz="1300"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Klik op toon features. Stel de waarden in, als naast staand voorbeeld, dus Toevoegen Administratieve data, we maken geen Gebruik van NLCS levels, bij een willekeurige WFS is geen NLCS </a:t>
            </a:r>
            <a:r>
              <a:rPr lang="nl-NL" dirty="0" err="1">
                <a:latin typeface="Arial" panose="020B0604020202020204" pitchFamily="34" charset="0"/>
                <a:cs typeface="Arial" panose="020B0604020202020204" pitchFamily="34" charset="0"/>
              </a:rPr>
              <a:t>mapping</a:t>
            </a:r>
            <a:r>
              <a:rPr lang="nl-NL" dirty="0">
                <a:latin typeface="Arial" panose="020B0604020202020204" pitchFamily="34" charset="0"/>
                <a:cs typeface="Arial" panose="020B0604020202020204" pitchFamily="34" charset="0"/>
              </a:rPr>
              <a:t> opgebouwd. Klik op Toon </a:t>
            </a:r>
            <a:r>
              <a:rPr lang="nl-NL" dirty="0" err="1">
                <a:latin typeface="Arial" panose="020B0604020202020204" pitchFamily="34" charset="0"/>
                <a:cs typeface="Arial" panose="020B0604020202020204" pitchFamily="34" charset="0"/>
              </a:rPr>
              <a:t>featrues</a:t>
            </a:r>
            <a:r>
              <a:rPr lang="nl-NL" dirty="0">
                <a:latin typeface="Arial" panose="020B0604020202020204" pitchFamily="34" charset="0"/>
                <a:cs typeface="Arial" panose="020B0604020202020204" pitchFamily="34" charset="0"/>
              </a:rPr>
              <a:t>. Selecteer een feature, bv </a:t>
            </a:r>
            <a:r>
              <a:rPr lang="nl-NL" dirty="0" err="1">
                <a:latin typeface="Arial" panose="020B0604020202020204" pitchFamily="34" charset="0"/>
                <a:cs typeface="Arial" panose="020B0604020202020204" pitchFamily="34" charset="0"/>
              </a:rPr>
              <a:t>spoorwegen:trace</a:t>
            </a:r>
            <a:r>
              <a:rPr lang="nl-NL" dirty="0">
                <a:latin typeface="Arial" panose="020B0604020202020204" pitchFamily="34" charset="0"/>
                <a:cs typeface="Arial" panose="020B0604020202020204" pitchFamily="34" charset="0"/>
              </a:rPr>
              <a:t>, zoom naar het station van Utrecht en Klik in de onderste grijze balk op:</a:t>
            </a:r>
          </a:p>
          <a:p>
            <a:r>
              <a:rPr lang="nl-NL" b="1" dirty="0">
                <a:latin typeface="Arial" panose="020B0604020202020204" pitchFamily="34" charset="0"/>
                <a:cs typeface="Arial" panose="020B0604020202020204" pitchFamily="34" charset="0"/>
              </a:rPr>
              <a:t>Plaatsen features in tekening</a:t>
            </a:r>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In het Message Center zie je tellers lopen en dat de import beëindigd is.</a:t>
            </a:r>
          </a:p>
          <a:p>
            <a:r>
              <a:rPr lang="nl-NL" dirty="0">
                <a:latin typeface="Arial" panose="020B0604020202020204" pitchFamily="34" charset="0"/>
                <a:cs typeface="Arial" panose="020B0604020202020204" pitchFamily="34" charset="0"/>
              </a:rPr>
              <a:t>Je kunt nu de tracés herkennen. Sluit eventueel de luchtfoto via Optimize Tools. Sluit het scherm en a verder met de volgende import. </a:t>
            </a:r>
          </a:p>
          <a:p>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24620427-9597-F2A6-9123-0A3A20330FD0}"/>
              </a:ext>
            </a:extLst>
          </p:cNvPr>
          <p:cNvPicPr>
            <a:picLocks noChangeAspect="1"/>
          </p:cNvPicPr>
          <p:nvPr/>
        </p:nvPicPr>
        <p:blipFill>
          <a:blip r:embed="rId3"/>
          <a:stretch>
            <a:fillRect/>
          </a:stretch>
        </p:blipFill>
        <p:spPr>
          <a:xfrm>
            <a:off x="6072000" y="1565030"/>
            <a:ext cx="6120000" cy="3561997"/>
          </a:xfrm>
          <a:prstGeom prst="rect">
            <a:avLst/>
          </a:prstGeom>
        </p:spPr>
      </p:pic>
      <p:pic>
        <p:nvPicPr>
          <p:cNvPr id="12" name="Afbeelding 11">
            <a:extLst>
              <a:ext uri="{FF2B5EF4-FFF2-40B4-BE49-F238E27FC236}">
                <a16:creationId xmlns:a16="http://schemas.microsoft.com/office/drawing/2014/main" id="{62284153-BCB4-8200-DDA6-0092140431D8}"/>
              </a:ext>
            </a:extLst>
          </p:cNvPr>
          <p:cNvPicPr>
            <a:picLocks noChangeAspect="1"/>
          </p:cNvPicPr>
          <p:nvPr/>
        </p:nvPicPr>
        <p:blipFill>
          <a:blip r:embed="rId4"/>
          <a:stretch>
            <a:fillRect/>
          </a:stretch>
        </p:blipFill>
        <p:spPr>
          <a:xfrm>
            <a:off x="7109531" y="899936"/>
            <a:ext cx="4972050" cy="5848350"/>
          </a:xfrm>
          <a:prstGeom prst="rect">
            <a:avLst/>
          </a:prstGeom>
          <a:effectLst>
            <a:outerShdw blurRad="635000" dist="127000" dir="5400000" algn="ctr" rotWithShape="0">
              <a:srgbClr val="000000">
                <a:alpha val="70000"/>
              </a:srgbClr>
            </a:outerShdw>
          </a:effectLst>
        </p:spPr>
      </p:pic>
      <p:pic>
        <p:nvPicPr>
          <p:cNvPr id="14" name="Afbeelding 13">
            <a:extLst>
              <a:ext uri="{FF2B5EF4-FFF2-40B4-BE49-F238E27FC236}">
                <a16:creationId xmlns:a16="http://schemas.microsoft.com/office/drawing/2014/main" id="{6A5233F7-258F-5C25-60B5-3275E51B1EDF}"/>
              </a:ext>
            </a:extLst>
          </p:cNvPr>
          <p:cNvPicPr>
            <a:picLocks noChangeAspect="1"/>
          </p:cNvPicPr>
          <p:nvPr/>
        </p:nvPicPr>
        <p:blipFill>
          <a:blip r:embed="rId5"/>
          <a:stretch>
            <a:fillRect/>
          </a:stretch>
        </p:blipFill>
        <p:spPr>
          <a:xfrm>
            <a:off x="6503635" y="2402768"/>
            <a:ext cx="5084010" cy="3229328"/>
          </a:xfrm>
          <a:prstGeom prst="rect">
            <a:avLst/>
          </a:prstGeom>
          <a:effectLst>
            <a:outerShdw blurRad="635000" dist="127000" dir="5400000" algn="ctr" rotWithShape="0">
              <a:srgbClr val="000000">
                <a:alpha val="70000"/>
              </a:srgbClr>
            </a:outerShdw>
          </a:effectLst>
        </p:spPr>
      </p:pic>
    </p:spTree>
    <p:extLst>
      <p:ext uri="{BB962C8B-B14F-4D97-AF65-F5344CB8AC3E}">
        <p14:creationId xmlns:p14="http://schemas.microsoft.com/office/powerpoint/2010/main" val="8486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D67D96-7621-4B26-AA00-96CED3933400}"/>
              </a:ext>
            </a:extLst>
          </p:cNvPr>
          <p:cNvSpPr>
            <a:spLocks noGrp="1"/>
          </p:cNvSpPr>
          <p:nvPr>
            <p:ph type="title"/>
          </p:nvPr>
        </p:nvSpPr>
        <p:spPr>
          <a:xfrm>
            <a:off x="853898" y="1210602"/>
            <a:ext cx="10976857" cy="1325563"/>
          </a:xfrm>
        </p:spPr>
        <p:txBody>
          <a:bodyPr/>
          <a:lstStyle/>
          <a:p>
            <a:r>
              <a:rPr lang="nl-NL" dirty="0">
                <a:latin typeface="Arial Black" panose="020B0A04020102020204" pitchFamily="34" charset="0"/>
              </a:rPr>
              <a:t>Wat gaan we deze workshop doen?</a:t>
            </a:r>
          </a:p>
        </p:txBody>
      </p:sp>
      <p:sp>
        <p:nvSpPr>
          <p:cNvPr id="3" name="Tijdelijke aanduiding voor inhoud 2">
            <a:extLst>
              <a:ext uri="{FF2B5EF4-FFF2-40B4-BE49-F238E27FC236}">
                <a16:creationId xmlns:a16="http://schemas.microsoft.com/office/drawing/2014/main" id="{EE92BCF9-708F-434F-ACFF-F1C8D5912D52}"/>
              </a:ext>
            </a:extLst>
          </p:cNvPr>
          <p:cNvSpPr>
            <a:spLocks noGrp="1"/>
          </p:cNvSpPr>
          <p:nvPr>
            <p:ph idx="1"/>
          </p:nvPr>
        </p:nvSpPr>
        <p:spPr>
          <a:xfrm>
            <a:off x="1061156" y="2586971"/>
            <a:ext cx="10292644" cy="3589991"/>
          </a:xfrm>
        </p:spPr>
        <p:txBody>
          <a:bodyPr>
            <a:normAutofit fontScale="47500" lnSpcReduction="20000"/>
          </a:bodyPr>
          <a:lstStyle/>
          <a:p>
            <a:r>
              <a:rPr lang="nl-NL" dirty="0">
                <a:latin typeface="Arial" panose="020B0604020202020204" pitchFamily="34" charset="0"/>
                <a:cs typeface="Arial" panose="020B0604020202020204" pitchFamily="34" charset="0"/>
              </a:rPr>
              <a:t>BAG importeren via WFS</a:t>
            </a:r>
          </a:p>
          <a:p>
            <a:r>
              <a:rPr lang="nl-NL" dirty="0">
                <a:latin typeface="Arial" panose="020B0604020202020204" pitchFamily="34" charset="0"/>
                <a:cs typeface="Arial" panose="020B0604020202020204" pitchFamily="34" charset="0"/>
              </a:rPr>
              <a:t>Attribuut data bekijken</a:t>
            </a:r>
          </a:p>
          <a:p>
            <a:r>
              <a:rPr lang="nl-NL" dirty="0">
                <a:latin typeface="Arial" panose="020B0604020202020204" pitchFamily="34" charset="0"/>
                <a:cs typeface="Arial" panose="020B0604020202020204" pitchFamily="34" charset="0"/>
              </a:rPr>
              <a:t>Kadaster importeren via WFS</a:t>
            </a:r>
          </a:p>
          <a:p>
            <a:r>
              <a:rPr lang="nl-NL" dirty="0">
                <a:latin typeface="Arial" panose="020B0604020202020204" pitchFamily="34" charset="0"/>
                <a:cs typeface="Arial" panose="020B0604020202020204" pitchFamily="34" charset="0"/>
              </a:rPr>
              <a:t>BGT importeren via API (ca 5 tot 10 minuten procestijd)</a:t>
            </a:r>
          </a:p>
          <a:p>
            <a:r>
              <a:rPr lang="nl-NL" dirty="0">
                <a:latin typeface="Arial" panose="020B0604020202020204" pitchFamily="34" charset="0"/>
                <a:cs typeface="Arial" panose="020B0604020202020204" pitchFamily="34" charset="0"/>
              </a:rPr>
              <a:t>Uitleg GWSW</a:t>
            </a:r>
          </a:p>
          <a:p>
            <a:r>
              <a:rPr lang="nl-NL" dirty="0">
                <a:latin typeface="Arial" panose="020B0604020202020204" pitchFamily="34" charset="0"/>
                <a:cs typeface="Arial" panose="020B0604020202020204" pitchFamily="34" charset="0"/>
              </a:rPr>
              <a:t>GWSW importeren via WFS</a:t>
            </a:r>
          </a:p>
          <a:p>
            <a:r>
              <a:rPr lang="nl-NL" dirty="0">
                <a:latin typeface="Arial" panose="020B0604020202020204" pitchFamily="34" charset="0"/>
                <a:cs typeface="Arial" panose="020B0604020202020204" pitchFamily="34" charset="0"/>
              </a:rPr>
              <a:t>KLIC melding importeren (ca 6 minuten procestijd)</a:t>
            </a:r>
          </a:p>
          <a:p>
            <a:r>
              <a:rPr lang="nl-NL" dirty="0">
                <a:latin typeface="Arial" panose="020B0604020202020204" pitchFamily="34" charset="0"/>
                <a:cs typeface="Arial" panose="020B0604020202020204" pitchFamily="34" charset="0"/>
              </a:rPr>
              <a:t>Uitleg NDW</a:t>
            </a:r>
          </a:p>
          <a:p>
            <a:r>
              <a:rPr lang="nl-NL" dirty="0">
                <a:latin typeface="Arial" panose="020B0604020202020204" pitchFamily="34" charset="0"/>
                <a:cs typeface="Arial" panose="020B0604020202020204" pitchFamily="34" charset="0"/>
              </a:rPr>
              <a:t>NDW ophalen</a:t>
            </a:r>
          </a:p>
          <a:p>
            <a:r>
              <a:rPr lang="nl-NL" dirty="0">
                <a:latin typeface="Arial" panose="020B0604020202020204" pitchFamily="34" charset="0"/>
                <a:cs typeface="Arial" panose="020B0604020202020204" pitchFamily="34" charset="0"/>
              </a:rPr>
              <a:t>Willekeurige WFS ophalen</a:t>
            </a:r>
          </a:p>
          <a:p>
            <a:r>
              <a:rPr lang="nl-NL" dirty="0" err="1">
                <a:latin typeface="Arial" panose="020B0604020202020204" pitchFamily="34" charset="0"/>
                <a:cs typeface="Arial" panose="020B0604020202020204" pitchFamily="34" charset="0"/>
              </a:rPr>
              <a:t>GeoJSON</a:t>
            </a:r>
            <a:r>
              <a:rPr lang="nl-NL" dirty="0">
                <a:latin typeface="Arial" panose="020B0604020202020204" pitchFamily="34" charset="0"/>
                <a:cs typeface="Arial" panose="020B0604020202020204" pitchFamily="34" charset="0"/>
              </a:rPr>
              <a:t> bestanden importeren</a:t>
            </a:r>
          </a:p>
          <a:p>
            <a:r>
              <a:rPr lang="nl-NL" dirty="0" err="1">
                <a:latin typeface="Arial" panose="020B0604020202020204" pitchFamily="34" charset="0"/>
                <a:cs typeface="Arial" panose="020B0604020202020204" pitchFamily="34" charset="0"/>
              </a:rPr>
              <a:t>GeoPackage</a:t>
            </a:r>
            <a:r>
              <a:rPr lang="nl-NL" dirty="0">
                <a:latin typeface="Arial" panose="020B0604020202020204" pitchFamily="34" charset="0"/>
                <a:cs typeface="Arial" panose="020B0604020202020204" pitchFamily="34" charset="0"/>
              </a:rPr>
              <a:t> bestand importeren</a:t>
            </a:r>
          </a:p>
          <a:p>
            <a:r>
              <a:rPr lang="nl-NL" dirty="0">
                <a:latin typeface="Arial" panose="020B0604020202020204" pitchFamily="34" charset="0"/>
                <a:cs typeface="Arial" panose="020B0604020202020204" pitchFamily="34" charset="0"/>
              </a:rPr>
              <a:t>Data bekijken en visualiseren</a:t>
            </a:r>
          </a:p>
          <a:p>
            <a:endParaRPr lang="nl-NL" dirty="0"/>
          </a:p>
        </p:txBody>
      </p:sp>
    </p:spTree>
    <p:extLst>
      <p:ext uri="{BB962C8B-B14F-4D97-AF65-F5344CB8AC3E}">
        <p14:creationId xmlns:p14="http://schemas.microsoft.com/office/powerpoint/2010/main" val="308437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15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20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250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300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350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400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450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500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550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600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2444" y="1565030"/>
            <a:ext cx="4684544" cy="1432198"/>
          </a:xfrm>
          <a:noFill/>
        </p:spPr>
        <p:txBody>
          <a:bodyPr>
            <a:normAutofit/>
          </a:bodyPr>
          <a:lstStyle/>
          <a:p>
            <a:r>
              <a:rPr lang="nl-NL" sz="2400" dirty="0">
                <a:latin typeface="Arial Black" panose="020B0A04020102020204" pitchFamily="34" charset="0"/>
              </a:rPr>
              <a:t>Importeer een </a:t>
            </a:r>
            <a:r>
              <a:rPr lang="nl-NL" sz="2400" dirty="0" err="1">
                <a:latin typeface="Arial Black" panose="020B0A04020102020204" pitchFamily="34" charset="0"/>
              </a:rPr>
              <a:t>voorgedefineerde</a:t>
            </a:r>
            <a:r>
              <a:rPr lang="nl-NL" sz="2400" dirty="0">
                <a:latin typeface="Arial Black" panose="020B0A04020102020204" pitchFamily="34" charset="0"/>
              </a:rPr>
              <a:t> WFS via</a:t>
            </a:r>
            <a:br>
              <a:rPr lang="nl-NL" sz="2400" dirty="0">
                <a:latin typeface="Arial Black" panose="020B0A04020102020204" pitchFamily="34" charset="0"/>
              </a:rPr>
            </a:br>
            <a:r>
              <a:rPr lang="nl-NL" sz="2400" dirty="0">
                <a:latin typeface="Arial Black" panose="020B0A04020102020204" pitchFamily="34" charset="0"/>
              </a:rPr>
              <a:t>WFS data</a:t>
            </a:r>
          </a:p>
        </p:txBody>
      </p:sp>
      <p:sp>
        <p:nvSpPr>
          <p:cNvPr id="11" name="Tijdelijke aanduiding voor inhoud 10">
            <a:extLst>
              <a:ext uri="{FF2B5EF4-FFF2-40B4-BE49-F238E27FC236}">
                <a16:creationId xmlns:a16="http://schemas.microsoft.com/office/drawing/2014/main" id="{FBF2A4A3-853F-BF68-5951-E39CE4A8191A}"/>
              </a:ext>
            </a:extLst>
          </p:cNvPr>
          <p:cNvSpPr>
            <a:spLocks noGrp="1"/>
          </p:cNvSpPr>
          <p:nvPr>
            <p:ph idx="1"/>
          </p:nvPr>
        </p:nvSpPr>
        <p:spPr/>
        <p:txBody>
          <a:bodyPr/>
          <a:lstStyle/>
          <a:p>
            <a:endParaRPr lang="nl-NL" dirty="0"/>
          </a:p>
        </p:txBody>
      </p:sp>
      <p:sp>
        <p:nvSpPr>
          <p:cNvPr id="9" name="Tijdelijke aanduiding voor tekst 3">
            <a:extLst>
              <a:ext uri="{FF2B5EF4-FFF2-40B4-BE49-F238E27FC236}">
                <a16:creationId xmlns:a16="http://schemas.microsoft.com/office/drawing/2014/main" id="{B89F4F02-30A6-27A1-70C6-5925FC359B76}"/>
              </a:ext>
            </a:extLst>
          </p:cNvPr>
          <p:cNvSpPr txBox="1">
            <a:spLocks/>
          </p:cNvSpPr>
          <p:nvPr/>
        </p:nvSpPr>
        <p:spPr>
          <a:xfrm>
            <a:off x="1072444" y="3165230"/>
            <a:ext cx="4865512" cy="3692770"/>
          </a:xfrm>
          <a:prstGeom prst="rect">
            <a:avLst/>
          </a:prstGeom>
          <a:noFill/>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dirty="0">
                <a:latin typeface="Arial" panose="020B0604020202020204" pitchFamily="34" charset="0"/>
                <a:cs typeface="Arial" panose="020B0604020202020204" pitchFamily="34" charset="0"/>
              </a:rPr>
              <a:t>Kies de optie </a:t>
            </a:r>
            <a:r>
              <a:rPr lang="nl-NL" b="1" dirty="0">
                <a:latin typeface="Arial" panose="020B0604020202020204" pitchFamily="34" charset="0"/>
                <a:cs typeface="Arial" panose="020B0604020202020204" pitchFamily="34" charset="0"/>
              </a:rPr>
              <a:t>WFS</a:t>
            </a:r>
            <a:r>
              <a:rPr lang="nl-NL" dirty="0">
                <a:latin typeface="Arial" panose="020B0604020202020204" pitchFamily="34" charset="0"/>
                <a:cs typeface="Arial" panose="020B0604020202020204" pitchFamily="34" charset="0"/>
              </a:rPr>
              <a:t>.</a:t>
            </a:r>
          </a:p>
          <a:p>
            <a:r>
              <a:rPr lang="nl-NL" dirty="0">
                <a:latin typeface="Arial" panose="020B0604020202020204" pitchFamily="34" charset="0"/>
                <a:cs typeface="Arial" panose="020B0604020202020204" pitchFamily="34" charset="0"/>
              </a:rPr>
              <a:t>Stel bij gebied bepalen </a:t>
            </a:r>
            <a:r>
              <a:rPr lang="nl-NL" dirty="0" err="1">
                <a:latin typeface="Arial" panose="020B0604020202020204" pitchFamily="34" charset="0"/>
                <a:cs typeface="Arial" panose="020B0604020202020204" pitchFamily="34" charset="0"/>
              </a:rPr>
              <a:t>Fence</a:t>
            </a:r>
            <a:r>
              <a:rPr lang="nl-NL" dirty="0">
                <a:latin typeface="Arial" panose="020B0604020202020204" pitchFamily="34" charset="0"/>
                <a:cs typeface="Arial" panose="020B0604020202020204" pitchFamily="34" charset="0"/>
              </a:rPr>
              <a:t> in.</a:t>
            </a:r>
          </a:p>
          <a:p>
            <a:r>
              <a:rPr lang="nl-NL" dirty="0">
                <a:latin typeface="Arial" panose="020B0604020202020204" pitchFamily="34" charset="0"/>
                <a:cs typeface="Arial" panose="020B0604020202020204" pitchFamily="34" charset="0"/>
              </a:rPr>
              <a:t>Behoud het plaatsen in een Nieuw model. </a:t>
            </a:r>
          </a:p>
          <a:p>
            <a:r>
              <a:rPr lang="nl-NL" dirty="0">
                <a:latin typeface="Arial" panose="020B0604020202020204" pitchFamily="34" charset="0"/>
                <a:cs typeface="Arial" panose="020B0604020202020204" pitchFamily="34" charset="0"/>
              </a:rPr>
              <a:t>Kies voor de Optie</a:t>
            </a:r>
          </a:p>
          <a:p>
            <a:r>
              <a:rPr lang="nl-NL" b="1" dirty="0">
                <a:latin typeface="Arial" panose="020B0604020202020204" pitchFamily="34" charset="0"/>
                <a:cs typeface="Arial" panose="020B0604020202020204" pitchFamily="34" charset="0"/>
              </a:rPr>
              <a:t>WFS data</a:t>
            </a:r>
          </a:p>
          <a:p>
            <a:r>
              <a:rPr lang="nl-NL" dirty="0">
                <a:latin typeface="Arial" panose="020B0604020202020204" pitchFamily="34" charset="0"/>
                <a:cs typeface="Arial" panose="020B0604020202020204" pitchFamily="34" charset="0"/>
              </a:rPr>
              <a:t>Er wordt een extra scherm geopend.</a:t>
            </a:r>
          </a:p>
          <a:p>
            <a:r>
              <a:rPr lang="nl-NL" dirty="0">
                <a:latin typeface="Arial" panose="020B0604020202020204" pitchFamily="34" charset="0"/>
                <a:cs typeface="Arial" panose="020B0604020202020204" pitchFamily="34" charset="0"/>
              </a:rPr>
              <a:t>Open de </a:t>
            </a:r>
            <a:r>
              <a:rPr lang="nl-NL" dirty="0" err="1">
                <a:latin typeface="Arial" panose="020B0604020202020204" pitchFamily="34" charset="0"/>
                <a:cs typeface="Arial" panose="020B0604020202020204" pitchFamily="34" charset="0"/>
              </a:rPr>
              <a:t>pulldownlijst</a:t>
            </a:r>
            <a:r>
              <a:rPr lang="nl-NL" dirty="0">
                <a:latin typeface="Arial" panose="020B0604020202020204" pitchFamily="34" charset="0"/>
                <a:cs typeface="Arial" panose="020B0604020202020204" pitchFamily="34" charset="0"/>
              </a:rPr>
              <a:t> en kies de </a:t>
            </a:r>
            <a:r>
              <a:rPr lang="nl-NL" dirty="0" err="1">
                <a:latin typeface="Arial" panose="020B0604020202020204" pitchFamily="34" charset="0"/>
                <a:cs typeface="Arial" panose="020B0604020202020204" pitchFamily="34" charset="0"/>
              </a:rPr>
              <a:t>Ruimtelijkeplannen</a:t>
            </a:r>
            <a:r>
              <a:rPr lang="nl-NL" dirty="0">
                <a:latin typeface="Arial" panose="020B0604020202020204" pitchFamily="34" charset="0"/>
                <a:cs typeface="Arial" panose="020B0604020202020204" pitchFamily="34" charset="0"/>
              </a:rPr>
              <a:t> de PDOK URL wordt nu gevuld:</a:t>
            </a:r>
          </a:p>
          <a:p>
            <a:r>
              <a:rPr lang="nl-NL" dirty="0">
                <a:latin typeface="Arial" panose="020B0604020202020204" pitchFamily="34" charset="0"/>
                <a:cs typeface="Arial" panose="020B0604020202020204" pitchFamily="34" charset="0"/>
              </a:rPr>
              <a:t>Stel de waarden in, als naast staand voorbeeld, dus Toevoegen Administratieve data, we maken geen Gebruik van NLCS levels, bij een willekeurige WFS is geen NLCS </a:t>
            </a:r>
            <a:r>
              <a:rPr lang="nl-NL" dirty="0" err="1">
                <a:latin typeface="Arial" panose="020B0604020202020204" pitchFamily="34" charset="0"/>
                <a:cs typeface="Arial" panose="020B0604020202020204" pitchFamily="34" charset="0"/>
              </a:rPr>
              <a:t>mapping</a:t>
            </a:r>
            <a:r>
              <a:rPr lang="nl-NL" dirty="0">
                <a:latin typeface="Arial" panose="020B0604020202020204" pitchFamily="34" charset="0"/>
                <a:cs typeface="Arial" panose="020B0604020202020204" pitchFamily="34" charset="0"/>
              </a:rPr>
              <a:t> opgebouwd. Selecteer een feature, bv </a:t>
            </a:r>
            <a:r>
              <a:rPr lang="nl-NL" dirty="0" err="1">
                <a:latin typeface="Arial" panose="020B0604020202020204" pitchFamily="34" charset="0"/>
                <a:cs typeface="Arial" panose="020B0604020202020204" pitchFamily="34" charset="0"/>
              </a:rPr>
              <a:t>app:Bouwvlak</a:t>
            </a:r>
            <a:r>
              <a:rPr lang="nl-NL" dirty="0">
                <a:latin typeface="Arial" panose="020B0604020202020204" pitchFamily="34" charset="0"/>
                <a:cs typeface="Arial" panose="020B0604020202020204" pitchFamily="34" charset="0"/>
              </a:rPr>
              <a:t>, zoom in op de </a:t>
            </a:r>
            <a:r>
              <a:rPr lang="nl-NL" dirty="0" err="1">
                <a:latin typeface="Arial" panose="020B0604020202020204" pitchFamily="34" charset="0"/>
                <a:cs typeface="Arial" panose="020B0604020202020204" pitchFamily="34" charset="0"/>
              </a:rPr>
              <a:t>Vechtsebanen</a:t>
            </a:r>
            <a:r>
              <a:rPr lang="nl-NL" dirty="0">
                <a:latin typeface="Arial" panose="020B0604020202020204" pitchFamily="34" charset="0"/>
                <a:cs typeface="Arial" panose="020B0604020202020204" pitchFamily="34" charset="0"/>
              </a:rPr>
              <a:t> en Klik in de onderste grijze balk op:</a:t>
            </a:r>
          </a:p>
          <a:p>
            <a:r>
              <a:rPr lang="nl-NL" b="1" dirty="0">
                <a:latin typeface="Arial" panose="020B0604020202020204" pitchFamily="34" charset="0"/>
                <a:cs typeface="Arial" panose="020B0604020202020204" pitchFamily="34" charset="0"/>
              </a:rPr>
              <a:t>Plaatsen features in tekening</a:t>
            </a:r>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In het Message Center zie je tellers lopen en dat de import beëindigd is. </a:t>
            </a:r>
          </a:p>
          <a:p>
            <a:r>
              <a:rPr lang="nl-NL" dirty="0">
                <a:latin typeface="Arial" panose="020B0604020202020204" pitchFamily="34" charset="0"/>
                <a:cs typeface="Arial" panose="020B0604020202020204" pitchFamily="34" charset="0"/>
              </a:rPr>
              <a:t>Je kunt nu de bouwvlakken herkennen. Ga verder met de volgende import. </a:t>
            </a:r>
          </a:p>
          <a:p>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24620427-9597-F2A6-9123-0A3A20330FD0}"/>
              </a:ext>
            </a:extLst>
          </p:cNvPr>
          <p:cNvPicPr>
            <a:picLocks noChangeAspect="1"/>
          </p:cNvPicPr>
          <p:nvPr/>
        </p:nvPicPr>
        <p:blipFill>
          <a:blip r:embed="rId2"/>
          <a:stretch>
            <a:fillRect/>
          </a:stretch>
        </p:blipFill>
        <p:spPr>
          <a:xfrm>
            <a:off x="6072000" y="1565030"/>
            <a:ext cx="6120000" cy="3561997"/>
          </a:xfrm>
          <a:prstGeom prst="rect">
            <a:avLst/>
          </a:prstGeom>
        </p:spPr>
      </p:pic>
      <p:pic>
        <p:nvPicPr>
          <p:cNvPr id="5" name="Afbeelding 4">
            <a:extLst>
              <a:ext uri="{FF2B5EF4-FFF2-40B4-BE49-F238E27FC236}">
                <a16:creationId xmlns:a16="http://schemas.microsoft.com/office/drawing/2014/main" id="{3320EA71-8A69-D2E4-327C-F558D206DDCE}"/>
              </a:ext>
            </a:extLst>
          </p:cNvPr>
          <p:cNvPicPr>
            <a:picLocks noChangeAspect="1"/>
          </p:cNvPicPr>
          <p:nvPr/>
        </p:nvPicPr>
        <p:blipFill>
          <a:blip r:embed="rId3"/>
          <a:stretch>
            <a:fillRect/>
          </a:stretch>
        </p:blipFill>
        <p:spPr>
          <a:xfrm>
            <a:off x="6411012" y="2898777"/>
            <a:ext cx="5676900" cy="2962275"/>
          </a:xfrm>
          <a:prstGeom prst="rect">
            <a:avLst/>
          </a:prstGeom>
          <a:effectLst>
            <a:outerShdw blurRad="635000" dist="127000" dir="5400000" algn="ctr" rotWithShape="0">
              <a:srgbClr val="000000">
                <a:alpha val="70000"/>
              </a:srgbClr>
            </a:outerShdw>
          </a:effectLst>
        </p:spPr>
      </p:pic>
      <p:pic>
        <p:nvPicPr>
          <p:cNvPr id="7" name="Afbeelding 6">
            <a:extLst>
              <a:ext uri="{FF2B5EF4-FFF2-40B4-BE49-F238E27FC236}">
                <a16:creationId xmlns:a16="http://schemas.microsoft.com/office/drawing/2014/main" id="{5D265D3D-96DE-009A-A07E-95EF368E8278}"/>
              </a:ext>
            </a:extLst>
          </p:cNvPr>
          <p:cNvPicPr>
            <a:picLocks noChangeAspect="1"/>
          </p:cNvPicPr>
          <p:nvPr/>
        </p:nvPicPr>
        <p:blipFill>
          <a:blip r:embed="rId4"/>
          <a:stretch>
            <a:fillRect/>
          </a:stretch>
        </p:blipFill>
        <p:spPr>
          <a:xfrm>
            <a:off x="7030508" y="854781"/>
            <a:ext cx="4972050" cy="5848350"/>
          </a:xfrm>
          <a:prstGeom prst="rect">
            <a:avLst/>
          </a:prstGeom>
          <a:effectLst>
            <a:outerShdw blurRad="635000" dist="127000" dir="5400000" algn="ctr" rotWithShape="0">
              <a:srgbClr val="000000">
                <a:alpha val="70000"/>
              </a:srgbClr>
            </a:outerShdw>
          </a:effectLst>
        </p:spPr>
      </p:pic>
      <p:pic>
        <p:nvPicPr>
          <p:cNvPr id="12" name="Afbeelding 11">
            <a:extLst>
              <a:ext uri="{FF2B5EF4-FFF2-40B4-BE49-F238E27FC236}">
                <a16:creationId xmlns:a16="http://schemas.microsoft.com/office/drawing/2014/main" id="{7D849BE2-4973-85F9-4421-11684325D4EC}"/>
              </a:ext>
            </a:extLst>
          </p:cNvPr>
          <p:cNvPicPr>
            <a:picLocks noChangeAspect="1"/>
          </p:cNvPicPr>
          <p:nvPr/>
        </p:nvPicPr>
        <p:blipFill>
          <a:blip r:embed="rId5"/>
          <a:stretch>
            <a:fillRect/>
          </a:stretch>
        </p:blipFill>
        <p:spPr>
          <a:xfrm>
            <a:off x="6306924" y="2997228"/>
            <a:ext cx="4248150" cy="2171700"/>
          </a:xfrm>
          <a:prstGeom prst="rect">
            <a:avLst/>
          </a:prstGeom>
          <a:effectLst>
            <a:outerShdw blurRad="635000" dist="127000" dir="5400000" algn="ctr" rotWithShape="0">
              <a:srgbClr val="000000">
                <a:alpha val="70000"/>
              </a:srgbClr>
            </a:outerShdw>
          </a:effectLst>
        </p:spPr>
      </p:pic>
    </p:spTree>
    <p:extLst>
      <p:ext uri="{BB962C8B-B14F-4D97-AF65-F5344CB8AC3E}">
        <p14:creationId xmlns:p14="http://schemas.microsoft.com/office/powerpoint/2010/main" val="151297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FBF2A4A3-853F-BF68-5951-E39CE4A8191A}"/>
              </a:ext>
            </a:extLst>
          </p:cNvPr>
          <p:cNvSpPr>
            <a:spLocks noGrp="1"/>
          </p:cNvSpPr>
          <p:nvPr>
            <p:ph idx="1"/>
          </p:nvPr>
        </p:nvSpPr>
        <p:spPr/>
        <p:txBody>
          <a:bodyPr/>
          <a:lstStyle/>
          <a:p>
            <a:endParaRPr lang="nl-NL" dirty="0"/>
          </a:p>
        </p:txBody>
      </p:sp>
      <p:pic>
        <p:nvPicPr>
          <p:cNvPr id="5" name="Afbeelding 4">
            <a:extLst>
              <a:ext uri="{FF2B5EF4-FFF2-40B4-BE49-F238E27FC236}">
                <a16:creationId xmlns:a16="http://schemas.microsoft.com/office/drawing/2014/main" id="{8CD514FE-7147-51D0-4062-7F2B13FF370D}"/>
              </a:ext>
            </a:extLst>
          </p:cNvPr>
          <p:cNvPicPr>
            <a:picLocks noChangeAspect="1"/>
          </p:cNvPicPr>
          <p:nvPr/>
        </p:nvPicPr>
        <p:blipFill>
          <a:blip r:embed="rId2"/>
          <a:stretch>
            <a:fillRect/>
          </a:stretch>
        </p:blipFill>
        <p:spPr>
          <a:xfrm>
            <a:off x="6072000" y="1565030"/>
            <a:ext cx="6120000" cy="3561997"/>
          </a:xfrm>
          <a:prstGeom prst="rect">
            <a:avLst/>
          </a:prstGeom>
        </p:spPr>
      </p:pic>
      <p:sp>
        <p:nvSpPr>
          <p:cNvPr id="2" name="Titel 1"/>
          <p:cNvSpPr>
            <a:spLocks noGrp="1"/>
          </p:cNvSpPr>
          <p:nvPr>
            <p:ph type="title"/>
          </p:nvPr>
        </p:nvSpPr>
        <p:spPr>
          <a:xfrm>
            <a:off x="1072444" y="1565030"/>
            <a:ext cx="4684544" cy="1432198"/>
          </a:xfrm>
          <a:noFill/>
        </p:spPr>
        <p:txBody>
          <a:bodyPr>
            <a:normAutofit/>
          </a:bodyPr>
          <a:lstStyle/>
          <a:p>
            <a:r>
              <a:rPr lang="nl-NL" sz="2400" dirty="0">
                <a:latin typeface="Arial Black" panose="020B0A04020102020204" pitchFamily="34" charset="0"/>
              </a:rPr>
              <a:t>Importeer een 2D </a:t>
            </a:r>
            <a:r>
              <a:rPr lang="nl-NL" sz="2400" dirty="0" err="1">
                <a:latin typeface="Arial Black" panose="020B0A04020102020204" pitchFamily="34" charset="0"/>
              </a:rPr>
              <a:t>GeoJSON</a:t>
            </a:r>
            <a:r>
              <a:rPr lang="nl-NL" sz="2400" dirty="0">
                <a:latin typeface="Arial Black" panose="020B0A04020102020204" pitchFamily="34" charset="0"/>
              </a:rPr>
              <a:t> bestand</a:t>
            </a:r>
          </a:p>
        </p:txBody>
      </p:sp>
      <p:sp>
        <p:nvSpPr>
          <p:cNvPr id="9" name="Tijdelijke aanduiding voor tekst 3">
            <a:extLst>
              <a:ext uri="{FF2B5EF4-FFF2-40B4-BE49-F238E27FC236}">
                <a16:creationId xmlns:a16="http://schemas.microsoft.com/office/drawing/2014/main" id="{B89F4F02-30A6-27A1-70C6-5925FC359B76}"/>
              </a:ext>
            </a:extLst>
          </p:cNvPr>
          <p:cNvSpPr txBox="1">
            <a:spLocks/>
          </p:cNvSpPr>
          <p:nvPr/>
        </p:nvSpPr>
        <p:spPr>
          <a:xfrm>
            <a:off x="1072444" y="3165230"/>
            <a:ext cx="4999556" cy="3692770"/>
          </a:xfrm>
          <a:prstGeom prst="rect">
            <a:avLst/>
          </a:prstGeom>
          <a:noFill/>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dirty="0">
                <a:latin typeface="Arial" panose="020B0604020202020204" pitchFamily="34" charset="0"/>
                <a:cs typeface="Arial" panose="020B0604020202020204" pitchFamily="34" charset="0"/>
              </a:rPr>
              <a:t>Kies de optie </a:t>
            </a:r>
            <a:r>
              <a:rPr lang="nl-NL" b="1" dirty="0" err="1">
                <a:latin typeface="Arial" panose="020B0604020202020204" pitchFamily="34" charset="0"/>
                <a:cs typeface="Arial" panose="020B0604020202020204" pitchFamily="34" charset="0"/>
              </a:rPr>
              <a:t>GeoJSON</a:t>
            </a:r>
            <a:r>
              <a:rPr lang="nl-NL" dirty="0">
                <a:latin typeface="Arial" panose="020B0604020202020204" pitchFamily="34" charset="0"/>
                <a:cs typeface="Arial" panose="020B0604020202020204" pitchFamily="34" charset="0"/>
              </a:rPr>
              <a:t>.</a:t>
            </a:r>
          </a:p>
          <a:p>
            <a:r>
              <a:rPr lang="nl-NL" dirty="0">
                <a:latin typeface="Arial" panose="020B0604020202020204" pitchFamily="34" charset="0"/>
                <a:cs typeface="Arial" panose="020B0604020202020204" pitchFamily="34" charset="0"/>
              </a:rPr>
              <a:t>Behoud het plaatsen in een Nieuw model. </a:t>
            </a:r>
          </a:p>
          <a:p>
            <a:r>
              <a:rPr lang="nl-NL" dirty="0">
                <a:latin typeface="Arial" panose="020B0604020202020204" pitchFamily="34" charset="0"/>
                <a:cs typeface="Arial" panose="020B0604020202020204" pitchFamily="34" charset="0"/>
              </a:rPr>
              <a:t>Kies voor de Optie</a:t>
            </a:r>
          </a:p>
          <a:p>
            <a:r>
              <a:rPr lang="nl-NL" b="1" dirty="0" err="1">
                <a:latin typeface="Arial" panose="020B0604020202020204" pitchFamily="34" charset="0"/>
                <a:cs typeface="Arial" panose="020B0604020202020204" pitchFamily="34" charset="0"/>
              </a:rPr>
              <a:t>GeoJSON</a:t>
            </a:r>
            <a:r>
              <a:rPr lang="nl-NL" b="1" dirty="0">
                <a:latin typeface="Arial" panose="020B0604020202020204" pitchFamily="34" charset="0"/>
                <a:cs typeface="Arial" panose="020B0604020202020204" pitchFamily="34" charset="0"/>
              </a:rPr>
              <a:t> file</a:t>
            </a:r>
          </a:p>
          <a:p>
            <a:r>
              <a:rPr lang="nl-NL" dirty="0">
                <a:latin typeface="Arial" panose="020B0604020202020204" pitchFamily="34" charset="0"/>
                <a:cs typeface="Arial" panose="020B0604020202020204" pitchFamily="34" charset="0"/>
              </a:rPr>
              <a:t>(De data is beschikbaar in de eerder gedownloade dataset, afkomstig van </a:t>
            </a:r>
            <a:r>
              <a:rPr lang="nl-NL" dirty="0">
                <a:latin typeface="Arial" panose="020B0604020202020204" pitchFamily="34" charset="0"/>
                <a:cs typeface="Arial" panose="020B0604020202020204" pitchFamily="34" charset="0"/>
                <a:hlinkClick r:id="rId3"/>
              </a:rPr>
              <a:t>https://data.utrecht.nl/datasets</a:t>
            </a:r>
            <a:r>
              <a:rPr lang="nl-NL" dirty="0">
                <a:latin typeface="Arial" panose="020B0604020202020204" pitchFamily="34" charset="0"/>
                <a:cs typeface="Arial" panose="020B0604020202020204" pitchFamily="34" charset="0"/>
              </a:rPr>
              <a:t>)</a:t>
            </a:r>
          </a:p>
          <a:p>
            <a:r>
              <a:rPr lang="nl-NL" dirty="0">
                <a:latin typeface="Arial" panose="020B0604020202020204" pitchFamily="34" charset="0"/>
                <a:cs typeface="Arial" panose="020B0604020202020204" pitchFamily="34" charset="0"/>
              </a:rPr>
              <a:t>Er wordt een extra scherm geopend.</a:t>
            </a:r>
          </a:p>
          <a:p>
            <a:r>
              <a:rPr lang="nl-NL" dirty="0">
                <a:latin typeface="Arial" panose="020B0604020202020204" pitchFamily="34" charset="0"/>
                <a:cs typeface="Arial" panose="020B0604020202020204" pitchFamily="34" charset="0"/>
              </a:rPr>
              <a:t>Selecteer de 3 </a:t>
            </a:r>
            <a:r>
              <a:rPr lang="nl-NL" dirty="0" err="1">
                <a:latin typeface="Arial" panose="020B0604020202020204" pitchFamily="34" charset="0"/>
                <a:cs typeface="Arial" panose="020B0604020202020204" pitchFamily="34" charset="0"/>
              </a:rPr>
              <a:t>geojson</a:t>
            </a:r>
            <a:r>
              <a:rPr lang="nl-NL" dirty="0">
                <a:latin typeface="Arial" panose="020B0604020202020204" pitchFamily="34" charset="0"/>
                <a:cs typeface="Arial" panose="020B0604020202020204" pitchFamily="34" charset="0"/>
              </a:rPr>
              <a:t> files en klik op openen.</a:t>
            </a:r>
          </a:p>
          <a:p>
            <a:r>
              <a:rPr lang="nl-NL" dirty="0">
                <a:latin typeface="Arial" panose="020B0604020202020204" pitchFamily="34" charset="0"/>
                <a:cs typeface="Arial" panose="020B0604020202020204" pitchFamily="34" charset="0"/>
              </a:rPr>
              <a:t>Er wordt een extra scherm geopend. Stel de waarden in, als naast staand voorbeeld, dus selecteer de 3 files en check het Toevoegen Administratieve data. Klik in de onderste grijze balk op:</a:t>
            </a:r>
          </a:p>
          <a:p>
            <a:r>
              <a:rPr lang="nl-NL" b="1" dirty="0">
                <a:latin typeface="Arial" panose="020B0604020202020204" pitchFamily="34" charset="0"/>
                <a:cs typeface="Arial" panose="020B0604020202020204" pitchFamily="34" charset="0"/>
              </a:rPr>
              <a:t>Plaatsen features in tekening</a:t>
            </a:r>
          </a:p>
          <a:p>
            <a:r>
              <a:rPr lang="nl-NL" dirty="0">
                <a:latin typeface="Arial" panose="020B0604020202020204" pitchFamily="34" charset="0"/>
                <a:cs typeface="Arial" panose="020B0604020202020204" pitchFamily="34" charset="0"/>
              </a:rPr>
              <a:t>In het Message Center zie je tellers lopen en dat de import beëindigd is. </a:t>
            </a:r>
          </a:p>
          <a:p>
            <a:r>
              <a:rPr lang="nl-NL" dirty="0">
                <a:latin typeface="Arial" panose="020B0604020202020204" pitchFamily="34" charset="0"/>
                <a:cs typeface="Arial" panose="020B0604020202020204" pitchFamily="34" charset="0"/>
              </a:rPr>
              <a:t>o.a. de wijken en buurten van Utrecht zijn nu beschikbaar. Ga verder met de volgende import. </a:t>
            </a:r>
          </a:p>
          <a:p>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pic>
        <p:nvPicPr>
          <p:cNvPr id="7" name="Afbeelding 6">
            <a:extLst>
              <a:ext uri="{FF2B5EF4-FFF2-40B4-BE49-F238E27FC236}">
                <a16:creationId xmlns:a16="http://schemas.microsoft.com/office/drawing/2014/main" id="{7E285A6B-E730-470E-BCB4-FB95B4E7A10F}"/>
              </a:ext>
            </a:extLst>
          </p:cNvPr>
          <p:cNvPicPr>
            <a:picLocks noChangeAspect="1"/>
          </p:cNvPicPr>
          <p:nvPr/>
        </p:nvPicPr>
        <p:blipFill>
          <a:blip r:embed="rId4"/>
          <a:stretch>
            <a:fillRect/>
          </a:stretch>
        </p:blipFill>
        <p:spPr>
          <a:xfrm>
            <a:off x="5444568" y="1736781"/>
            <a:ext cx="6655051" cy="2888897"/>
          </a:xfrm>
          <a:prstGeom prst="rect">
            <a:avLst/>
          </a:prstGeom>
          <a:effectLst>
            <a:outerShdw blurRad="635000" dist="127000" dir="5400000" algn="ctr" rotWithShape="0">
              <a:srgbClr val="000000">
                <a:alpha val="70000"/>
              </a:srgbClr>
            </a:outerShdw>
          </a:effectLst>
        </p:spPr>
      </p:pic>
      <p:pic>
        <p:nvPicPr>
          <p:cNvPr id="12" name="Afbeelding 11">
            <a:extLst>
              <a:ext uri="{FF2B5EF4-FFF2-40B4-BE49-F238E27FC236}">
                <a16:creationId xmlns:a16="http://schemas.microsoft.com/office/drawing/2014/main" id="{8D119B43-7A81-64E9-DDC3-72AD209B2AB1}"/>
              </a:ext>
            </a:extLst>
          </p:cNvPr>
          <p:cNvPicPr>
            <a:picLocks noChangeAspect="1"/>
          </p:cNvPicPr>
          <p:nvPr/>
        </p:nvPicPr>
        <p:blipFill>
          <a:blip r:embed="rId5"/>
          <a:stretch>
            <a:fillRect/>
          </a:stretch>
        </p:blipFill>
        <p:spPr>
          <a:xfrm>
            <a:off x="7107238" y="1987401"/>
            <a:ext cx="4248150" cy="4124325"/>
          </a:xfrm>
          <a:prstGeom prst="rect">
            <a:avLst/>
          </a:prstGeom>
          <a:effectLst>
            <a:outerShdw blurRad="635000" dist="127000" dir="5400000" algn="ctr" rotWithShape="0">
              <a:srgbClr val="000000">
                <a:alpha val="70000"/>
              </a:srgbClr>
            </a:outerShdw>
          </a:effectLst>
        </p:spPr>
      </p:pic>
      <p:pic>
        <p:nvPicPr>
          <p:cNvPr id="14" name="Afbeelding 13">
            <a:extLst>
              <a:ext uri="{FF2B5EF4-FFF2-40B4-BE49-F238E27FC236}">
                <a16:creationId xmlns:a16="http://schemas.microsoft.com/office/drawing/2014/main" id="{C1ABF605-47B7-7500-B1EB-4E9F6F15DED5}"/>
              </a:ext>
            </a:extLst>
          </p:cNvPr>
          <p:cNvPicPr>
            <a:picLocks noChangeAspect="1"/>
          </p:cNvPicPr>
          <p:nvPr/>
        </p:nvPicPr>
        <p:blipFill>
          <a:blip r:embed="rId6"/>
          <a:stretch>
            <a:fillRect/>
          </a:stretch>
        </p:blipFill>
        <p:spPr>
          <a:xfrm>
            <a:off x="6333380" y="1834098"/>
            <a:ext cx="5688297" cy="4797547"/>
          </a:xfrm>
          <a:prstGeom prst="rect">
            <a:avLst/>
          </a:prstGeom>
          <a:effectLst>
            <a:outerShdw blurRad="635000" dist="127000" dir="5400000" algn="ctr" rotWithShape="0">
              <a:srgbClr val="000000">
                <a:alpha val="70000"/>
              </a:srgbClr>
            </a:outerShdw>
          </a:effectLst>
        </p:spPr>
      </p:pic>
    </p:spTree>
    <p:extLst>
      <p:ext uri="{BB962C8B-B14F-4D97-AF65-F5344CB8AC3E}">
        <p14:creationId xmlns:p14="http://schemas.microsoft.com/office/powerpoint/2010/main" val="166191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FBF2A4A3-853F-BF68-5951-E39CE4A8191A}"/>
              </a:ext>
            </a:extLst>
          </p:cNvPr>
          <p:cNvSpPr>
            <a:spLocks noGrp="1"/>
          </p:cNvSpPr>
          <p:nvPr>
            <p:ph idx="1"/>
          </p:nvPr>
        </p:nvSpPr>
        <p:spPr/>
        <p:txBody>
          <a:bodyPr/>
          <a:lstStyle/>
          <a:p>
            <a:endParaRPr lang="nl-NL" dirty="0"/>
          </a:p>
        </p:txBody>
      </p:sp>
      <p:sp>
        <p:nvSpPr>
          <p:cNvPr id="2" name="Titel 1"/>
          <p:cNvSpPr>
            <a:spLocks noGrp="1"/>
          </p:cNvSpPr>
          <p:nvPr>
            <p:ph type="title"/>
          </p:nvPr>
        </p:nvSpPr>
        <p:spPr>
          <a:xfrm>
            <a:off x="1072444" y="1565030"/>
            <a:ext cx="4684544" cy="1432198"/>
          </a:xfrm>
          <a:noFill/>
        </p:spPr>
        <p:txBody>
          <a:bodyPr>
            <a:normAutofit/>
          </a:bodyPr>
          <a:lstStyle/>
          <a:p>
            <a:r>
              <a:rPr lang="nl-NL" sz="2400" dirty="0">
                <a:latin typeface="Arial Black" panose="020B0A04020102020204" pitchFamily="34" charset="0"/>
              </a:rPr>
              <a:t>Importeer een </a:t>
            </a:r>
            <a:r>
              <a:rPr lang="nl-NL" sz="2400" dirty="0" err="1">
                <a:latin typeface="Arial Black" panose="020B0A04020102020204" pitchFamily="34" charset="0"/>
              </a:rPr>
              <a:t>GeoPackage</a:t>
            </a:r>
            <a:r>
              <a:rPr lang="nl-NL" sz="2400" dirty="0">
                <a:latin typeface="Arial Black" panose="020B0A04020102020204" pitchFamily="34" charset="0"/>
              </a:rPr>
              <a:t> bestand</a:t>
            </a:r>
            <a:br>
              <a:rPr lang="nl-NL" sz="2400" dirty="0">
                <a:latin typeface="Arial Black" panose="020B0A04020102020204" pitchFamily="34" charset="0"/>
              </a:rPr>
            </a:br>
            <a:r>
              <a:rPr lang="nl-NL" sz="2400" dirty="0">
                <a:latin typeface="Arial Black" panose="020B0A04020102020204" pitchFamily="34" charset="0"/>
              </a:rPr>
              <a:t>(2D of 3D)</a:t>
            </a:r>
          </a:p>
        </p:txBody>
      </p:sp>
      <p:sp>
        <p:nvSpPr>
          <p:cNvPr id="9" name="Tijdelijke aanduiding voor tekst 3">
            <a:extLst>
              <a:ext uri="{FF2B5EF4-FFF2-40B4-BE49-F238E27FC236}">
                <a16:creationId xmlns:a16="http://schemas.microsoft.com/office/drawing/2014/main" id="{B89F4F02-30A6-27A1-70C6-5925FC359B76}"/>
              </a:ext>
            </a:extLst>
          </p:cNvPr>
          <p:cNvSpPr txBox="1">
            <a:spLocks/>
          </p:cNvSpPr>
          <p:nvPr/>
        </p:nvSpPr>
        <p:spPr>
          <a:xfrm>
            <a:off x="1072444" y="3165230"/>
            <a:ext cx="5177891" cy="3692770"/>
          </a:xfrm>
          <a:prstGeom prst="rect">
            <a:avLst/>
          </a:prstGeom>
          <a:noFill/>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dirty="0">
                <a:latin typeface="Arial" panose="020B0604020202020204" pitchFamily="34" charset="0"/>
                <a:cs typeface="Arial" panose="020B0604020202020204" pitchFamily="34" charset="0"/>
              </a:rPr>
              <a:t>Pak vooraf de PDOK BRO </a:t>
            </a:r>
            <a:r>
              <a:rPr lang="nl-NL" dirty="0" err="1">
                <a:latin typeface="Arial" panose="020B0604020202020204" pitchFamily="34" charset="0"/>
                <a:cs typeface="Arial" panose="020B0604020202020204" pitchFamily="34" charset="0"/>
              </a:rPr>
              <a:t>geomorfo</a:t>
            </a:r>
            <a:r>
              <a:rPr lang="nl-NL" dirty="0">
                <a:latin typeface="Arial" panose="020B0604020202020204" pitchFamily="34" charset="0"/>
                <a:cs typeface="Arial" panose="020B0604020202020204" pitchFamily="34" charset="0"/>
              </a:rPr>
              <a:t>.. zip uit: </a:t>
            </a:r>
          </a:p>
          <a:p>
            <a:r>
              <a:rPr lang="nl-NL" dirty="0">
                <a:latin typeface="Arial" panose="020B0604020202020204" pitchFamily="34" charset="0"/>
                <a:cs typeface="Arial" panose="020B0604020202020204" pitchFamily="34" charset="0"/>
              </a:rPr>
              <a:t>…\Data </a:t>
            </a:r>
            <a:r>
              <a:rPr lang="nl-NL" dirty="0" err="1">
                <a:latin typeface="Arial" panose="020B0604020202020204" pitchFamily="34" charset="0"/>
                <a:cs typeface="Arial" panose="020B0604020202020204" pitchFamily="34" charset="0"/>
              </a:rPr>
              <a:t>tbv</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GeoDATA</a:t>
            </a:r>
            <a:r>
              <a:rPr lang="nl-NL" dirty="0">
                <a:latin typeface="Arial" panose="020B0604020202020204" pitchFamily="34" charset="0"/>
                <a:cs typeface="Arial" panose="020B0604020202020204" pitchFamily="34" charset="0"/>
              </a:rPr>
              <a:t> Sessie\bro-geomorfologischekaart.zip</a:t>
            </a:r>
          </a:p>
          <a:p>
            <a:r>
              <a:rPr lang="nl-NL" dirty="0">
                <a:latin typeface="Arial" panose="020B0604020202020204" pitchFamily="34" charset="0"/>
                <a:cs typeface="Arial" panose="020B0604020202020204" pitchFamily="34" charset="0"/>
              </a:rPr>
              <a:t>Kies de optie </a:t>
            </a:r>
            <a:r>
              <a:rPr lang="nl-NL" b="1" dirty="0" err="1">
                <a:latin typeface="Arial" panose="020B0604020202020204" pitchFamily="34" charset="0"/>
                <a:cs typeface="Arial" panose="020B0604020202020204" pitchFamily="34" charset="0"/>
              </a:rPr>
              <a:t>GeoPackage</a:t>
            </a:r>
            <a:r>
              <a:rPr lang="nl-NL" dirty="0">
                <a:latin typeface="Arial" panose="020B0604020202020204" pitchFamily="34" charset="0"/>
                <a:cs typeface="Arial" panose="020B0604020202020204" pitchFamily="34" charset="0"/>
              </a:rPr>
              <a:t>.</a:t>
            </a:r>
          </a:p>
          <a:p>
            <a:r>
              <a:rPr lang="nl-NL" dirty="0">
                <a:latin typeface="Arial" panose="020B0604020202020204" pitchFamily="34" charset="0"/>
                <a:cs typeface="Arial" panose="020B0604020202020204" pitchFamily="34" charset="0"/>
              </a:rPr>
              <a:t>Stel bij gebied bepalen </a:t>
            </a:r>
            <a:r>
              <a:rPr lang="nl-NL" dirty="0" err="1">
                <a:latin typeface="Arial" panose="020B0604020202020204" pitchFamily="34" charset="0"/>
                <a:cs typeface="Arial" panose="020B0604020202020204" pitchFamily="34" charset="0"/>
              </a:rPr>
              <a:t>Fence</a:t>
            </a:r>
            <a:r>
              <a:rPr lang="nl-NL" dirty="0">
                <a:latin typeface="Arial" panose="020B0604020202020204" pitchFamily="34" charset="0"/>
                <a:cs typeface="Arial" panose="020B0604020202020204" pitchFamily="34" charset="0"/>
              </a:rPr>
              <a:t> in. (maak een </a:t>
            </a:r>
            <a:r>
              <a:rPr lang="nl-NL" dirty="0" err="1">
                <a:latin typeface="Arial" panose="020B0604020202020204" pitchFamily="34" charset="0"/>
                <a:cs typeface="Arial" panose="020B0604020202020204" pitchFamily="34" charset="0"/>
              </a:rPr>
              <a:t>Fence</a:t>
            </a:r>
            <a:r>
              <a:rPr lang="nl-NL" dirty="0">
                <a:latin typeface="Arial" panose="020B0604020202020204" pitchFamily="34" charset="0"/>
                <a:cs typeface="Arial" panose="020B0604020202020204" pitchFamily="34" charset="0"/>
              </a:rPr>
              <a:t> rondom de </a:t>
            </a:r>
            <a:r>
              <a:rPr lang="nl-NL" dirty="0" err="1">
                <a:latin typeface="Arial" panose="020B0604020202020204" pitchFamily="34" charset="0"/>
                <a:cs typeface="Arial" panose="020B0604020202020204" pitchFamily="34" charset="0"/>
              </a:rPr>
              <a:t>Vechtsebanen</a:t>
            </a:r>
            <a:r>
              <a:rPr lang="nl-NL" dirty="0">
                <a:latin typeface="Arial" panose="020B0604020202020204" pitchFamily="34" charset="0"/>
                <a:cs typeface="Arial" panose="020B0604020202020204" pitchFamily="34" charset="0"/>
              </a:rPr>
              <a:t>.</a:t>
            </a:r>
          </a:p>
          <a:p>
            <a:r>
              <a:rPr lang="nl-NL" dirty="0">
                <a:latin typeface="Arial" panose="020B0604020202020204" pitchFamily="34" charset="0"/>
                <a:cs typeface="Arial" panose="020B0604020202020204" pitchFamily="34" charset="0"/>
              </a:rPr>
              <a:t>Behoud het plaatsen in een Nieuw model. </a:t>
            </a:r>
          </a:p>
          <a:p>
            <a:r>
              <a:rPr lang="nl-NL" dirty="0">
                <a:latin typeface="Arial" panose="020B0604020202020204" pitchFamily="34" charset="0"/>
                <a:cs typeface="Arial" panose="020B0604020202020204" pitchFamily="34" charset="0"/>
              </a:rPr>
              <a:t>Kies voor de Optie</a:t>
            </a:r>
          </a:p>
          <a:p>
            <a:r>
              <a:rPr lang="nl-NL" b="1" dirty="0" err="1">
                <a:latin typeface="Arial" panose="020B0604020202020204" pitchFamily="34" charset="0"/>
                <a:cs typeface="Arial" panose="020B0604020202020204" pitchFamily="34" charset="0"/>
              </a:rPr>
              <a:t>GeoPackage</a:t>
            </a:r>
            <a:r>
              <a:rPr lang="nl-NL" b="1" dirty="0">
                <a:latin typeface="Arial" panose="020B0604020202020204" pitchFamily="34" charset="0"/>
                <a:cs typeface="Arial" panose="020B0604020202020204" pitchFamily="34" charset="0"/>
              </a:rPr>
              <a:t> file</a:t>
            </a:r>
          </a:p>
          <a:p>
            <a:r>
              <a:rPr lang="nl-NL" dirty="0">
                <a:latin typeface="Arial" panose="020B0604020202020204" pitchFamily="34" charset="0"/>
                <a:cs typeface="Arial" panose="020B0604020202020204" pitchFamily="34" charset="0"/>
              </a:rPr>
              <a:t>Er wordt een extra scherm geopend.</a:t>
            </a:r>
          </a:p>
          <a:p>
            <a:r>
              <a:rPr lang="nl-NL" dirty="0">
                <a:latin typeface="Arial" panose="020B0604020202020204" pitchFamily="34" charset="0"/>
                <a:cs typeface="Arial" panose="020B0604020202020204" pitchFamily="34" charset="0"/>
              </a:rPr>
              <a:t>Kies de </a:t>
            </a:r>
            <a:r>
              <a:rPr lang="nl-NL" dirty="0" err="1">
                <a:latin typeface="Arial" panose="020B0604020202020204" pitchFamily="34" charset="0"/>
                <a:cs typeface="Arial" panose="020B0604020202020204" pitchFamily="34" charset="0"/>
              </a:rPr>
              <a:t>bro-geomorfologischekaart.gpkg</a:t>
            </a:r>
            <a:r>
              <a:rPr lang="nl-NL" dirty="0">
                <a:latin typeface="Arial" panose="020B0604020202020204" pitchFamily="34" charset="0"/>
                <a:cs typeface="Arial" panose="020B0604020202020204" pitchFamily="34" charset="0"/>
              </a:rPr>
              <a:t> en klik op openen.</a:t>
            </a:r>
          </a:p>
          <a:p>
            <a:r>
              <a:rPr lang="nl-NL" dirty="0">
                <a:latin typeface="Arial" panose="020B0604020202020204" pitchFamily="34" charset="0"/>
                <a:cs typeface="Arial" panose="020B0604020202020204" pitchFamily="34" charset="0"/>
              </a:rPr>
              <a:t>Er wordt een extra scherm geopend. Stel de waarden in, als naast staand voorbeeld, dus selecteer de 3 files en check het Toevoegen Administratieve data. Klik in de onderste grijze balk op:</a:t>
            </a:r>
          </a:p>
          <a:p>
            <a:r>
              <a:rPr lang="nl-NL" b="1" dirty="0">
                <a:latin typeface="Arial" panose="020B0604020202020204" pitchFamily="34" charset="0"/>
                <a:cs typeface="Arial" panose="020B0604020202020204" pitchFamily="34" charset="0"/>
              </a:rPr>
              <a:t>Plaatsen features in tekening</a:t>
            </a:r>
          </a:p>
          <a:p>
            <a:r>
              <a:rPr lang="nl-NL" dirty="0">
                <a:latin typeface="Arial" panose="020B0604020202020204" pitchFamily="34" charset="0"/>
                <a:cs typeface="Arial" panose="020B0604020202020204" pitchFamily="34" charset="0"/>
              </a:rPr>
              <a:t>In het Message Center zie je tellers lopen en dat de import beëindigd is in een 3D model. </a:t>
            </a:r>
          </a:p>
          <a:p>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63238935-F9C0-0AF9-FB52-411F8470932D}"/>
              </a:ext>
            </a:extLst>
          </p:cNvPr>
          <p:cNvPicPr>
            <a:picLocks noChangeAspect="1"/>
          </p:cNvPicPr>
          <p:nvPr/>
        </p:nvPicPr>
        <p:blipFill>
          <a:blip r:embed="rId2"/>
          <a:stretch>
            <a:fillRect/>
          </a:stretch>
        </p:blipFill>
        <p:spPr>
          <a:xfrm>
            <a:off x="6072000" y="1565030"/>
            <a:ext cx="6120000" cy="3561997"/>
          </a:xfrm>
          <a:prstGeom prst="rect">
            <a:avLst/>
          </a:prstGeom>
        </p:spPr>
      </p:pic>
      <p:pic>
        <p:nvPicPr>
          <p:cNvPr id="8" name="Afbeelding 7">
            <a:extLst>
              <a:ext uri="{FF2B5EF4-FFF2-40B4-BE49-F238E27FC236}">
                <a16:creationId xmlns:a16="http://schemas.microsoft.com/office/drawing/2014/main" id="{40C4C9AC-0F33-7A47-A1EF-E6E90DC9A632}"/>
              </a:ext>
            </a:extLst>
          </p:cNvPr>
          <p:cNvPicPr>
            <a:picLocks noChangeAspect="1"/>
          </p:cNvPicPr>
          <p:nvPr/>
        </p:nvPicPr>
        <p:blipFill>
          <a:blip r:embed="rId3"/>
          <a:stretch>
            <a:fillRect/>
          </a:stretch>
        </p:blipFill>
        <p:spPr>
          <a:xfrm>
            <a:off x="5856379" y="2778106"/>
            <a:ext cx="6256599" cy="2715933"/>
          </a:xfrm>
          <a:prstGeom prst="rect">
            <a:avLst/>
          </a:prstGeom>
          <a:effectLst>
            <a:outerShdw blurRad="635000" dist="127000" dir="5400000" algn="ctr" rotWithShape="0">
              <a:srgbClr val="000000">
                <a:alpha val="70000"/>
              </a:srgbClr>
            </a:outerShdw>
          </a:effectLst>
        </p:spPr>
      </p:pic>
      <p:pic>
        <p:nvPicPr>
          <p:cNvPr id="13" name="Afbeelding 12">
            <a:extLst>
              <a:ext uri="{FF2B5EF4-FFF2-40B4-BE49-F238E27FC236}">
                <a16:creationId xmlns:a16="http://schemas.microsoft.com/office/drawing/2014/main" id="{A7DD2D84-77AB-7F47-75DF-C31093ACF2F0}"/>
              </a:ext>
            </a:extLst>
          </p:cNvPr>
          <p:cNvPicPr>
            <a:picLocks noChangeAspect="1"/>
          </p:cNvPicPr>
          <p:nvPr/>
        </p:nvPicPr>
        <p:blipFill>
          <a:blip r:embed="rId4"/>
          <a:stretch>
            <a:fillRect/>
          </a:stretch>
        </p:blipFill>
        <p:spPr>
          <a:xfrm>
            <a:off x="7007925" y="2262227"/>
            <a:ext cx="4248150" cy="4124325"/>
          </a:xfrm>
          <a:prstGeom prst="rect">
            <a:avLst/>
          </a:prstGeom>
          <a:effectLst>
            <a:outerShdw blurRad="635000" dist="127000" dir="5400000" algn="ctr" rotWithShape="0">
              <a:srgbClr val="000000">
                <a:alpha val="70000"/>
              </a:srgbClr>
            </a:outerShdw>
          </a:effectLst>
        </p:spPr>
      </p:pic>
    </p:spTree>
    <p:extLst>
      <p:ext uri="{BB962C8B-B14F-4D97-AF65-F5344CB8AC3E}">
        <p14:creationId xmlns:p14="http://schemas.microsoft.com/office/powerpoint/2010/main" val="123456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061156" y="1402619"/>
            <a:ext cx="8978194" cy="1325563"/>
          </a:xfrm>
          <a:noFill/>
        </p:spPr>
        <p:txBody>
          <a:bodyPr>
            <a:normAutofit/>
          </a:bodyPr>
          <a:lstStyle/>
          <a:p>
            <a:r>
              <a:rPr lang="nl-NL" sz="2800" dirty="0">
                <a:latin typeface="Arial Black" panose="020B0A04020102020204" pitchFamily="34" charset="0"/>
              </a:rPr>
              <a:t>Resultaat bekijken</a:t>
            </a:r>
          </a:p>
        </p:txBody>
      </p:sp>
      <p:sp>
        <p:nvSpPr>
          <p:cNvPr id="4" name="Tijdelijke aanduiding voor inhoud 3"/>
          <p:cNvSpPr>
            <a:spLocks noGrp="1"/>
          </p:cNvSpPr>
          <p:nvPr>
            <p:ph idx="1"/>
          </p:nvPr>
        </p:nvSpPr>
        <p:spPr>
          <a:xfrm>
            <a:off x="1061156" y="2370667"/>
            <a:ext cx="8978194" cy="4263557"/>
          </a:xfrm>
          <a:noFill/>
        </p:spPr>
        <p:txBody>
          <a:bodyPr>
            <a:normAutofit/>
          </a:bodyPr>
          <a:lstStyle/>
          <a:p>
            <a:pPr marL="0" indent="0">
              <a:buNone/>
            </a:pPr>
            <a:r>
              <a:rPr lang="nl-NL" sz="2000" dirty="0">
                <a:latin typeface="Arial" panose="020B0604020202020204" pitchFamily="34" charset="0"/>
                <a:cs typeface="Arial" panose="020B0604020202020204" pitchFamily="34" charset="0"/>
              </a:rPr>
              <a:t>Sluit de eerste </a:t>
            </a:r>
            <a:r>
              <a:rPr lang="nl-NL" sz="2000" dirty="0" err="1">
                <a:latin typeface="Arial" panose="020B0604020202020204" pitchFamily="34" charset="0"/>
                <a:cs typeface="Arial" panose="020B0604020202020204" pitchFamily="34" charset="0"/>
              </a:rPr>
              <a:t>MicroStation</a:t>
            </a:r>
            <a:r>
              <a:rPr lang="nl-NL" sz="2000" dirty="0">
                <a:latin typeface="Arial" panose="020B0604020202020204" pitchFamily="34" charset="0"/>
                <a:cs typeface="Arial" panose="020B0604020202020204" pitchFamily="34" charset="0"/>
              </a:rPr>
              <a:t> sessie als de data import gereed is. Laat deze sessie anders open staan.</a:t>
            </a:r>
          </a:p>
          <a:p>
            <a:pPr marL="0" indent="0">
              <a:buNone/>
            </a:pPr>
            <a:r>
              <a:rPr lang="nl-NL" sz="2000" dirty="0">
                <a:latin typeface="Arial" panose="020B0604020202020204" pitchFamily="34" charset="0"/>
                <a:cs typeface="Arial" panose="020B0604020202020204" pitchFamily="34" charset="0"/>
              </a:rPr>
              <a:t>Open in een 2</a:t>
            </a:r>
            <a:r>
              <a:rPr lang="nl-NL" sz="2000" baseline="30000" dirty="0">
                <a:latin typeface="Arial" panose="020B0604020202020204" pitchFamily="34" charset="0"/>
                <a:cs typeface="Arial" panose="020B0604020202020204" pitchFamily="34" charset="0"/>
              </a:rPr>
              <a:t>e</a:t>
            </a:r>
            <a:r>
              <a:rPr lang="nl-NL" sz="2000" dirty="0">
                <a:latin typeface="Arial" panose="020B0604020202020204" pitchFamily="34" charset="0"/>
                <a:cs typeface="Arial" panose="020B0604020202020204" pitchFamily="34" charset="0"/>
              </a:rPr>
              <a:t> sessie van </a:t>
            </a:r>
            <a:r>
              <a:rPr lang="nl-NL" sz="2000" dirty="0" err="1">
                <a:latin typeface="Arial" panose="020B0604020202020204" pitchFamily="34" charset="0"/>
                <a:cs typeface="Arial" panose="020B0604020202020204" pitchFamily="34" charset="0"/>
              </a:rPr>
              <a:t>MicroStation</a:t>
            </a:r>
            <a:r>
              <a:rPr lang="nl-NL" sz="2000" dirty="0">
                <a:latin typeface="Arial" panose="020B0604020202020204" pitchFamily="34" charset="0"/>
                <a:cs typeface="Arial" panose="020B0604020202020204" pitchFamily="34" charset="0"/>
              </a:rPr>
              <a:t> de </a:t>
            </a:r>
            <a:r>
              <a:rPr lang="nl-NL" sz="2000" dirty="0" err="1">
                <a:latin typeface="Arial" panose="020B0604020202020204" pitchFamily="34" charset="0"/>
                <a:cs typeface="Arial" panose="020B0604020202020204" pitchFamily="34" charset="0"/>
              </a:rPr>
              <a:t>dgn</a:t>
            </a:r>
            <a:r>
              <a:rPr lang="nl-NL" sz="2000" dirty="0">
                <a:latin typeface="Arial" panose="020B0604020202020204" pitchFamily="34" charset="0"/>
                <a:cs typeface="Arial" panose="020B0604020202020204" pitchFamily="34" charset="0"/>
              </a:rPr>
              <a:t> meegekomen met de gedownloade set genaamd:</a:t>
            </a:r>
          </a:p>
          <a:p>
            <a:pPr marL="0" indent="0">
              <a:buNone/>
            </a:pPr>
            <a:r>
              <a:rPr lang="en-US" sz="2000" b="1" dirty="0">
                <a:latin typeface="Arial" panose="020B0604020202020204" pitchFamily="34" charset="0"/>
                <a:cs typeface="Arial" panose="020B0604020202020204" pitchFamily="34" charset="0"/>
              </a:rPr>
              <a:t>Workshop Optimize </a:t>
            </a:r>
            <a:r>
              <a:rPr lang="en-US" sz="2000" b="1" dirty="0" err="1">
                <a:latin typeface="Arial" panose="020B0604020202020204" pitchFamily="34" charset="0"/>
                <a:cs typeface="Arial" panose="020B0604020202020204" pitchFamily="34" charset="0"/>
              </a:rPr>
              <a:t>GeoDATA</a:t>
            </a:r>
            <a:r>
              <a:rPr lang="en-US" sz="2000" b="1" dirty="0">
                <a:latin typeface="Arial" panose="020B0604020202020204" pitchFamily="34" charset="0"/>
                <a:cs typeface="Arial" panose="020B0604020202020204" pitchFamily="34" charset="0"/>
              </a:rPr>
              <a:t> TMC </a:t>
            </a:r>
            <a:r>
              <a:rPr lang="en-US" sz="2000" b="1" dirty="0" err="1">
                <a:latin typeface="Arial" panose="020B0604020202020204" pitchFamily="34" charset="0"/>
                <a:cs typeface="Arial" panose="020B0604020202020204" pitchFamily="34" charset="0"/>
              </a:rPr>
              <a:t>Winterschool</a:t>
            </a:r>
            <a:r>
              <a:rPr lang="en-US" sz="2000" b="1" dirty="0">
                <a:latin typeface="Arial" panose="020B0604020202020204" pitchFamily="34" charset="0"/>
                <a:cs typeface="Arial" panose="020B0604020202020204" pitchFamily="34" charset="0"/>
              </a:rPr>
              <a:t> 2023.dgn</a:t>
            </a:r>
          </a:p>
          <a:p>
            <a:pPr marL="0" indent="0">
              <a:buNone/>
            </a:pPr>
            <a:r>
              <a:rPr lang="en-US" sz="2000" dirty="0" err="1">
                <a:latin typeface="Arial" panose="020B0604020202020204" pitchFamily="34" charset="0"/>
                <a:cs typeface="Arial" panose="020B0604020202020204" pitchFamily="34" charset="0"/>
              </a:rPr>
              <a:t>Deze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dgn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bevat</a:t>
            </a:r>
            <a:r>
              <a:rPr lang="en-US" sz="2000" dirty="0">
                <a:latin typeface="Arial" panose="020B0604020202020204" pitchFamily="34" charset="0"/>
                <a:cs typeface="Arial" panose="020B0604020202020204" pitchFamily="34" charset="0"/>
              </a:rPr>
              <a:t> de data </a:t>
            </a:r>
            <a:r>
              <a:rPr lang="en-US" sz="2000" dirty="0" err="1">
                <a:latin typeface="Arial" panose="020B0604020202020204" pitchFamily="34" charset="0"/>
                <a:cs typeface="Arial" panose="020B0604020202020204" pitchFamily="34" charset="0"/>
              </a:rPr>
              <a:t>eerder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geïmporteerd</a:t>
            </a:r>
            <a:r>
              <a:rPr lang="en-US" sz="2000" dirty="0">
                <a:latin typeface="Arial" panose="020B0604020202020204" pitchFamily="34" charset="0"/>
                <a:cs typeface="Arial" panose="020B0604020202020204" pitchFamily="34" charset="0"/>
              </a:rPr>
              <a:t> in de </a:t>
            </a:r>
            <a:r>
              <a:rPr lang="en-US" sz="2000" dirty="0" err="1">
                <a:latin typeface="Arial" panose="020B0604020202020204" pitchFamily="34" charset="0"/>
                <a:cs typeface="Arial" panose="020B0604020202020204" pitchFamily="34" charset="0"/>
              </a:rPr>
              <a:t>vorige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stappen</a:t>
            </a:r>
            <a:r>
              <a:rPr lang="en-US" sz="2000" dirty="0">
                <a:latin typeface="Arial" panose="020B0604020202020204" pitchFamily="34" charset="0"/>
                <a:cs typeface="Arial" panose="020B0604020202020204" pitchFamily="34" charset="0"/>
              </a:rPr>
              <a:t>.</a:t>
            </a:r>
          </a:p>
          <a:p>
            <a:pPr marL="0" indent="0">
              <a:buNone/>
            </a:pPr>
            <a:r>
              <a:rPr lang="en-US" sz="2000" dirty="0">
                <a:latin typeface="Arial" panose="020B0604020202020204" pitchFamily="34" charset="0"/>
                <a:cs typeface="Arial" panose="020B0604020202020204" pitchFamily="34" charset="0"/>
              </a:rPr>
              <a:t>Via de knop Tonen info </a:t>
            </a:r>
            <a:r>
              <a:rPr lang="en-US" sz="2000" dirty="0" err="1">
                <a:latin typeface="Arial" panose="020B0604020202020204" pitchFamily="34" charset="0"/>
                <a:cs typeface="Arial" panose="020B0604020202020204" pitchFamily="34" charset="0"/>
              </a:rPr>
              <a:t>gekoppeld</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aan</a:t>
            </a:r>
            <a:r>
              <a:rPr lang="en-US" sz="2000" dirty="0">
                <a:latin typeface="Arial" panose="020B0604020202020204" pitchFamily="34" charset="0"/>
                <a:cs typeface="Arial" panose="020B0604020202020204" pitchFamily="34" charset="0"/>
              </a:rPr>
              <a:t> element is het </a:t>
            </a:r>
            <a:r>
              <a:rPr lang="en-US" sz="2000" dirty="0" err="1">
                <a:latin typeface="Arial" panose="020B0604020202020204" pitchFamily="34" charset="0"/>
                <a:cs typeface="Arial" panose="020B0604020202020204" pitchFamily="34" charset="0"/>
              </a:rPr>
              <a:t>resultaat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zien</a:t>
            </a:r>
            <a:r>
              <a:rPr lang="en-US" sz="2000" dirty="0">
                <a:latin typeface="Arial" panose="020B0604020202020204" pitchFamily="34" charset="0"/>
                <a:cs typeface="Arial" panose="020B0604020202020204" pitchFamily="34" charset="0"/>
              </a:rPr>
              <a:t> van de </a:t>
            </a:r>
            <a:r>
              <a:rPr lang="en-US" sz="2000" dirty="0" err="1">
                <a:latin typeface="Arial" panose="020B0604020202020204" pitchFamily="34" charset="0"/>
                <a:cs typeface="Arial" panose="020B0604020202020204" pitchFamily="34" charset="0"/>
              </a:rPr>
              <a:t>toegevoegde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administratieve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kenmerken</a:t>
            </a:r>
            <a:r>
              <a:rPr lang="en-US" sz="2000" dirty="0">
                <a:latin typeface="Arial" panose="020B0604020202020204" pitchFamily="34" charset="0"/>
                <a:cs typeface="Arial" panose="020B0604020202020204" pitchFamily="34" charset="0"/>
              </a:rPr>
              <a:t>.</a:t>
            </a: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nl-NL" sz="2000" b="1" dirty="0">
              <a:latin typeface="Arial" panose="020B0604020202020204" pitchFamily="34" charset="0"/>
              <a:cs typeface="Arial" panose="020B0604020202020204" pitchFamily="34" charset="0"/>
            </a:endParaRPr>
          </a:p>
        </p:txBody>
      </p:sp>
      <p:pic>
        <p:nvPicPr>
          <p:cNvPr id="5" name="Afbeelding 4">
            <a:extLst>
              <a:ext uri="{FF2B5EF4-FFF2-40B4-BE49-F238E27FC236}">
                <a16:creationId xmlns:a16="http://schemas.microsoft.com/office/drawing/2014/main" id="{00724381-997D-3963-F9F2-CFD1270338D3}"/>
              </a:ext>
            </a:extLst>
          </p:cNvPr>
          <p:cNvPicPr>
            <a:picLocks noChangeAspect="1"/>
          </p:cNvPicPr>
          <p:nvPr/>
        </p:nvPicPr>
        <p:blipFill>
          <a:blip r:embed="rId2"/>
          <a:stretch>
            <a:fillRect/>
          </a:stretch>
        </p:blipFill>
        <p:spPr>
          <a:xfrm>
            <a:off x="1095022" y="5371570"/>
            <a:ext cx="3166267" cy="1051808"/>
          </a:xfrm>
          <a:prstGeom prst="rect">
            <a:avLst/>
          </a:prstGeom>
        </p:spPr>
      </p:pic>
    </p:spTree>
    <p:extLst>
      <p:ext uri="{BB962C8B-B14F-4D97-AF65-F5344CB8AC3E}">
        <p14:creationId xmlns:p14="http://schemas.microsoft.com/office/powerpoint/2010/main" val="2247590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E3838B74-BB24-19F2-A10B-FD77E689CC14}"/>
              </a:ext>
            </a:extLst>
          </p:cNvPr>
          <p:cNvPicPr>
            <a:picLocks noGrp="1" noChangeAspect="1"/>
          </p:cNvPicPr>
          <p:nvPr>
            <p:ph idx="1"/>
          </p:nvPr>
        </p:nvPicPr>
        <p:blipFill>
          <a:blip r:embed="rId2"/>
          <a:stretch>
            <a:fillRect/>
          </a:stretch>
        </p:blipFill>
        <p:spPr>
          <a:xfrm>
            <a:off x="4116754" y="1151467"/>
            <a:ext cx="7780501" cy="5464981"/>
          </a:xfrm>
          <a:effectLst>
            <a:outerShdw blurRad="635000" dist="127000" dir="5400000" algn="ctr" rotWithShape="0">
              <a:srgbClr val="000000">
                <a:alpha val="70000"/>
              </a:srgbClr>
            </a:outerShdw>
          </a:effectLst>
        </p:spPr>
      </p:pic>
      <p:sp>
        <p:nvSpPr>
          <p:cNvPr id="2" name="Titel 1"/>
          <p:cNvSpPr>
            <a:spLocks noGrp="1"/>
          </p:cNvSpPr>
          <p:nvPr>
            <p:ph type="title"/>
          </p:nvPr>
        </p:nvSpPr>
        <p:spPr>
          <a:xfrm>
            <a:off x="1072444" y="1565030"/>
            <a:ext cx="2912534" cy="1432198"/>
          </a:xfrm>
          <a:noFill/>
        </p:spPr>
        <p:txBody>
          <a:bodyPr>
            <a:normAutofit/>
          </a:bodyPr>
          <a:lstStyle/>
          <a:p>
            <a:r>
              <a:rPr lang="nl-NL" sz="2400" dirty="0">
                <a:latin typeface="Arial Black" panose="020B0A04020102020204" pitchFamily="34" charset="0"/>
              </a:rPr>
              <a:t>Automatisch opgebouwde Item Types</a:t>
            </a:r>
          </a:p>
        </p:txBody>
      </p:sp>
      <p:sp>
        <p:nvSpPr>
          <p:cNvPr id="9" name="Tijdelijke aanduiding voor tekst 3">
            <a:extLst>
              <a:ext uri="{FF2B5EF4-FFF2-40B4-BE49-F238E27FC236}">
                <a16:creationId xmlns:a16="http://schemas.microsoft.com/office/drawing/2014/main" id="{B89F4F02-30A6-27A1-70C6-5925FC359B76}"/>
              </a:ext>
            </a:extLst>
          </p:cNvPr>
          <p:cNvSpPr txBox="1">
            <a:spLocks/>
          </p:cNvSpPr>
          <p:nvPr/>
        </p:nvSpPr>
        <p:spPr>
          <a:xfrm>
            <a:off x="1072445" y="3165230"/>
            <a:ext cx="2731912" cy="3692770"/>
          </a:xfrm>
          <a:prstGeom prst="rect">
            <a:avLst/>
          </a:prstGeom>
          <a:no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l-NL" dirty="0">
                <a:latin typeface="Arial" panose="020B0604020202020204" pitchFamily="34" charset="0"/>
                <a:cs typeface="Arial" panose="020B0604020202020204" pitchFamily="34" charset="0"/>
              </a:rPr>
              <a:t>Door een vinkje te zetten bij Toevoegen administratieve data wordt de data uit de bron gekoppeld aan het element in </a:t>
            </a:r>
            <a:r>
              <a:rPr lang="nl-NL" dirty="0" err="1">
                <a:latin typeface="Arial" panose="020B0604020202020204" pitchFamily="34" charset="0"/>
                <a:cs typeface="Arial" panose="020B0604020202020204" pitchFamily="34" charset="0"/>
              </a:rPr>
              <a:t>MicroStation</a:t>
            </a:r>
            <a:r>
              <a:rPr lang="nl-NL" dirty="0">
                <a:latin typeface="Arial" panose="020B0604020202020204" pitchFamily="34" charset="0"/>
                <a:cs typeface="Arial" panose="020B0604020202020204" pitchFamily="34" charset="0"/>
              </a:rPr>
              <a:t>.</a:t>
            </a:r>
          </a:p>
          <a:p>
            <a:r>
              <a:rPr lang="nl-NL" dirty="0">
                <a:latin typeface="Arial" panose="020B0604020202020204" pitchFamily="34" charset="0"/>
                <a:cs typeface="Arial" panose="020B0604020202020204" pitchFamily="34" charset="0"/>
              </a:rPr>
              <a:t>Deze data kan b.v. worden bevraagd </a:t>
            </a:r>
          </a:p>
          <a:p>
            <a:r>
              <a:rPr lang="nl-NL" dirty="0">
                <a:latin typeface="Arial" panose="020B0604020202020204" pitchFamily="34" charset="0"/>
                <a:cs typeface="Arial" panose="020B0604020202020204" pitchFamily="34" charset="0"/>
              </a:rPr>
              <a:t>en </a:t>
            </a:r>
            <a:r>
              <a:rPr lang="nl-NL" dirty="0" err="1">
                <a:latin typeface="Arial" panose="020B0604020202020204" pitchFamily="34" charset="0"/>
                <a:cs typeface="Arial" panose="020B0604020202020204" pitchFamily="34" charset="0"/>
              </a:rPr>
              <a:t>gestyled</a:t>
            </a:r>
            <a:r>
              <a:rPr lang="nl-NL" dirty="0">
                <a:latin typeface="Arial" panose="020B0604020202020204" pitchFamily="34" charset="0"/>
                <a:cs typeface="Arial" panose="020B0604020202020204" pitchFamily="34" charset="0"/>
              </a:rPr>
              <a:t> met standaard Bentley functies.</a:t>
            </a:r>
          </a:p>
          <a:p>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pic>
        <p:nvPicPr>
          <p:cNvPr id="7" name="Afbeelding 6">
            <a:extLst>
              <a:ext uri="{FF2B5EF4-FFF2-40B4-BE49-F238E27FC236}">
                <a16:creationId xmlns:a16="http://schemas.microsoft.com/office/drawing/2014/main" id="{A18BE136-9F7A-DEB8-DAB7-483C90241650}"/>
              </a:ext>
            </a:extLst>
          </p:cNvPr>
          <p:cNvPicPr>
            <a:picLocks noChangeAspect="1"/>
          </p:cNvPicPr>
          <p:nvPr/>
        </p:nvPicPr>
        <p:blipFill>
          <a:blip r:embed="rId3"/>
          <a:stretch>
            <a:fillRect/>
          </a:stretch>
        </p:blipFill>
        <p:spPr>
          <a:xfrm>
            <a:off x="4116753" y="1151467"/>
            <a:ext cx="7780501" cy="5464981"/>
          </a:xfrm>
          <a:prstGeom prst="rect">
            <a:avLst/>
          </a:prstGeom>
          <a:effectLst>
            <a:outerShdw blurRad="635000" dist="127000" dir="5400000" algn="ctr" rotWithShape="0">
              <a:srgbClr val="000000">
                <a:alpha val="70000"/>
              </a:srgbClr>
            </a:outerShdw>
          </a:effectLst>
        </p:spPr>
      </p:pic>
      <p:pic>
        <p:nvPicPr>
          <p:cNvPr id="12" name="Afbeelding 11">
            <a:extLst>
              <a:ext uri="{FF2B5EF4-FFF2-40B4-BE49-F238E27FC236}">
                <a16:creationId xmlns:a16="http://schemas.microsoft.com/office/drawing/2014/main" id="{7FE58BDD-2980-44E5-B12D-40B7A2EA1A21}"/>
              </a:ext>
            </a:extLst>
          </p:cNvPr>
          <p:cNvPicPr>
            <a:picLocks noChangeAspect="1"/>
          </p:cNvPicPr>
          <p:nvPr/>
        </p:nvPicPr>
        <p:blipFill>
          <a:blip r:embed="rId4"/>
          <a:stretch>
            <a:fillRect/>
          </a:stretch>
        </p:blipFill>
        <p:spPr>
          <a:xfrm>
            <a:off x="3740903" y="2997228"/>
            <a:ext cx="8451097" cy="3168478"/>
          </a:xfrm>
          <a:prstGeom prst="rect">
            <a:avLst/>
          </a:prstGeom>
          <a:effectLst>
            <a:outerShdw blurRad="635000" dist="127000" dir="5400000" algn="ctr" rotWithShape="0">
              <a:srgbClr val="000000">
                <a:alpha val="70000"/>
              </a:srgbClr>
            </a:outerShdw>
          </a:effectLst>
        </p:spPr>
      </p:pic>
      <p:pic>
        <p:nvPicPr>
          <p:cNvPr id="15" name="Afbeelding 14">
            <a:extLst>
              <a:ext uri="{FF2B5EF4-FFF2-40B4-BE49-F238E27FC236}">
                <a16:creationId xmlns:a16="http://schemas.microsoft.com/office/drawing/2014/main" id="{3D0381A5-ACA5-534E-7994-27F0CCB0576D}"/>
              </a:ext>
            </a:extLst>
          </p:cNvPr>
          <p:cNvPicPr>
            <a:picLocks noChangeAspect="1"/>
          </p:cNvPicPr>
          <p:nvPr/>
        </p:nvPicPr>
        <p:blipFill>
          <a:blip r:embed="rId5"/>
          <a:stretch>
            <a:fillRect/>
          </a:stretch>
        </p:blipFill>
        <p:spPr>
          <a:xfrm>
            <a:off x="3740903" y="1727200"/>
            <a:ext cx="8778528" cy="5156785"/>
          </a:xfrm>
          <a:prstGeom prst="rect">
            <a:avLst/>
          </a:prstGeom>
        </p:spPr>
      </p:pic>
      <p:pic>
        <p:nvPicPr>
          <p:cNvPr id="17" name="Afbeelding 16">
            <a:extLst>
              <a:ext uri="{FF2B5EF4-FFF2-40B4-BE49-F238E27FC236}">
                <a16:creationId xmlns:a16="http://schemas.microsoft.com/office/drawing/2014/main" id="{53599DFE-B7F0-3FCA-1DAE-41F018968FC6}"/>
              </a:ext>
            </a:extLst>
          </p:cNvPr>
          <p:cNvPicPr>
            <a:picLocks noChangeAspect="1"/>
          </p:cNvPicPr>
          <p:nvPr/>
        </p:nvPicPr>
        <p:blipFill>
          <a:blip r:embed="rId6"/>
          <a:stretch>
            <a:fillRect/>
          </a:stretch>
        </p:blipFill>
        <p:spPr>
          <a:xfrm>
            <a:off x="3740903" y="1151467"/>
            <a:ext cx="8513659" cy="6488874"/>
          </a:xfrm>
          <a:prstGeom prst="rect">
            <a:avLst/>
          </a:prstGeom>
          <a:effectLst>
            <a:outerShdw blurRad="635000" dist="127000" dir="5400000" algn="ctr" rotWithShape="0">
              <a:srgbClr val="000000">
                <a:alpha val="70000"/>
              </a:srgbClr>
            </a:outerShdw>
          </a:effectLst>
        </p:spPr>
      </p:pic>
    </p:spTree>
    <p:extLst>
      <p:ext uri="{BB962C8B-B14F-4D97-AF65-F5344CB8AC3E}">
        <p14:creationId xmlns:p14="http://schemas.microsoft.com/office/powerpoint/2010/main" val="400277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061156" y="1402619"/>
            <a:ext cx="8978194" cy="1325563"/>
          </a:xfrm>
          <a:noFill/>
        </p:spPr>
        <p:txBody>
          <a:bodyPr>
            <a:normAutofit/>
          </a:bodyPr>
          <a:lstStyle/>
          <a:p>
            <a:r>
              <a:rPr lang="nl-NL" sz="2800" dirty="0">
                <a:latin typeface="Arial Black" panose="020B0A04020102020204" pitchFamily="34" charset="0"/>
              </a:rPr>
              <a:t>Dank voor jullie aandacht. </a:t>
            </a:r>
            <a:br>
              <a:rPr lang="nl-NL" sz="2800" dirty="0">
                <a:latin typeface="Arial Black" panose="020B0A04020102020204" pitchFamily="34" charset="0"/>
              </a:rPr>
            </a:br>
            <a:r>
              <a:rPr lang="nl-NL" sz="2800" dirty="0">
                <a:latin typeface="Arial Black" panose="020B0A04020102020204" pitchFamily="34" charset="0"/>
              </a:rPr>
              <a:t>Zijn er nog vragen?</a:t>
            </a:r>
          </a:p>
        </p:txBody>
      </p:sp>
      <p:sp>
        <p:nvSpPr>
          <p:cNvPr id="4" name="Tijdelijke aanduiding voor inhoud 3"/>
          <p:cNvSpPr>
            <a:spLocks noGrp="1"/>
          </p:cNvSpPr>
          <p:nvPr>
            <p:ph idx="1"/>
          </p:nvPr>
        </p:nvSpPr>
        <p:spPr>
          <a:xfrm>
            <a:off x="1061156" y="2370667"/>
            <a:ext cx="8978194" cy="4263557"/>
          </a:xfrm>
          <a:noFill/>
        </p:spPr>
        <p:txBody>
          <a:bodyPr>
            <a:normAutofit/>
          </a:bodyPr>
          <a:lstStyle/>
          <a:p>
            <a:pPr marL="0" indent="0">
              <a:buNone/>
            </a:pPr>
            <a:endParaRPr lang="nl-NL"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1411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Afbeelding 17">
            <a:extLst>
              <a:ext uri="{FF2B5EF4-FFF2-40B4-BE49-F238E27FC236}">
                <a16:creationId xmlns:a16="http://schemas.microsoft.com/office/drawing/2014/main" id="{ABA98D4F-CD2F-9AF7-C243-BD3AE5D31CEB}"/>
              </a:ext>
            </a:extLst>
          </p:cNvPr>
          <p:cNvPicPr>
            <a:picLocks noChangeAspect="1"/>
          </p:cNvPicPr>
          <p:nvPr/>
        </p:nvPicPr>
        <p:blipFill>
          <a:blip r:embed="rId2"/>
          <a:stretch>
            <a:fillRect/>
          </a:stretch>
        </p:blipFill>
        <p:spPr>
          <a:xfrm>
            <a:off x="6072000" y="1565030"/>
            <a:ext cx="6120000" cy="3294983"/>
          </a:xfrm>
          <a:prstGeom prst="rect">
            <a:avLst/>
          </a:prstGeom>
        </p:spPr>
      </p:pic>
      <p:sp>
        <p:nvSpPr>
          <p:cNvPr id="2" name="Titel 1"/>
          <p:cNvSpPr>
            <a:spLocks noGrp="1"/>
          </p:cNvSpPr>
          <p:nvPr>
            <p:ph type="title"/>
          </p:nvPr>
        </p:nvSpPr>
        <p:spPr>
          <a:xfrm>
            <a:off x="1072444" y="1565030"/>
            <a:ext cx="4028193" cy="1432198"/>
          </a:xfrm>
          <a:noFill/>
        </p:spPr>
        <p:txBody>
          <a:bodyPr>
            <a:normAutofit/>
          </a:bodyPr>
          <a:lstStyle/>
          <a:p>
            <a:r>
              <a:rPr lang="nl-NL" sz="2400" dirty="0">
                <a:latin typeface="Arial Black" panose="020B0A04020102020204" pitchFamily="34" charset="0"/>
              </a:rPr>
              <a:t>Download de data bestanden</a:t>
            </a:r>
          </a:p>
        </p:txBody>
      </p:sp>
      <p:sp>
        <p:nvSpPr>
          <p:cNvPr id="4" name="Tijdelijke aanduiding voor tekst 3"/>
          <p:cNvSpPr>
            <a:spLocks noGrp="1"/>
          </p:cNvSpPr>
          <p:nvPr>
            <p:ph type="body" sz="half" idx="2"/>
          </p:nvPr>
        </p:nvSpPr>
        <p:spPr>
          <a:xfrm>
            <a:off x="1072443" y="3165230"/>
            <a:ext cx="4028193" cy="3411416"/>
          </a:xfrm>
          <a:noFill/>
        </p:spPr>
        <p:txBody>
          <a:bodyPr>
            <a:normAutofit lnSpcReduction="10000"/>
          </a:bodyPr>
          <a:lstStyle/>
          <a:p>
            <a:r>
              <a:rPr lang="nl-NL" dirty="0">
                <a:latin typeface="Arial" panose="020B0604020202020204" pitchFamily="34" charset="0"/>
                <a:cs typeface="Arial" panose="020B0604020202020204" pitchFamily="34" charset="0"/>
              </a:rPr>
              <a:t>Voor deze workshop hebben we bestanden geplaatst op een download URL:</a:t>
            </a:r>
          </a:p>
          <a:p>
            <a:r>
              <a:rPr lang="nl-NL" dirty="0">
                <a:latin typeface="Arial" panose="020B0604020202020204" pitchFamily="34" charset="0"/>
                <a:cs typeface="Arial" panose="020B0604020202020204" pitchFamily="34" charset="0"/>
              </a:rPr>
              <a:t>Browse via </a:t>
            </a:r>
            <a:r>
              <a:rPr lang="nl-NL" dirty="0" err="1">
                <a:latin typeface="Arial" panose="020B0604020202020204" pitchFamily="34" charset="0"/>
                <a:cs typeface="Arial" panose="020B0604020202020204" pitchFamily="34" charset="0"/>
              </a:rPr>
              <a:t>Edge</a:t>
            </a:r>
            <a:r>
              <a:rPr lang="nl-NL" dirty="0">
                <a:latin typeface="Arial" panose="020B0604020202020204" pitchFamily="34" charset="0"/>
                <a:cs typeface="Arial" panose="020B0604020202020204" pitchFamily="34" charset="0"/>
              </a:rPr>
              <a:t> of een andere browser naar:</a:t>
            </a:r>
          </a:p>
          <a:p>
            <a:endParaRPr lang="nl-NL" dirty="0">
              <a:latin typeface="Arial" panose="020B0604020202020204" pitchFamily="34" charset="0"/>
              <a:cs typeface="Arial" panose="020B0604020202020204" pitchFamily="34" charset="0"/>
            </a:endParaRPr>
          </a:p>
          <a:p>
            <a:r>
              <a:rPr lang="nl-NL" dirty="0">
                <a:solidFill>
                  <a:srgbClr val="0070C0"/>
                </a:solidFill>
                <a:latin typeface="Arial" panose="020B0604020202020204" pitchFamily="34" charset="0"/>
                <a:cs typeface="Arial" panose="020B0604020202020204" pitchFamily="34" charset="0"/>
                <a:hlinkClick r:id="rId3"/>
              </a:rPr>
              <a:t>www.tpgst.nl/s/TMC2023</a:t>
            </a:r>
            <a:endParaRPr lang="nl-NL" dirty="0">
              <a:solidFill>
                <a:srgbClr val="0070C0"/>
              </a:solidFill>
              <a:latin typeface="Arial" panose="020B0604020202020204" pitchFamily="34" charset="0"/>
              <a:cs typeface="Arial" panose="020B0604020202020204" pitchFamily="34" charset="0"/>
            </a:endParaRPr>
          </a:p>
          <a:p>
            <a:endParaRPr lang="nl-NL" dirty="0">
              <a:solidFill>
                <a:srgbClr val="0070C0"/>
              </a:solidFill>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Kies voor de optie: Download alles, er wordt nu een zip aangemaakt met alle benodigde data voor deze sessie. </a:t>
            </a:r>
          </a:p>
          <a:p>
            <a:r>
              <a:rPr lang="nl-NL" dirty="0">
                <a:latin typeface="Arial" panose="020B0604020202020204" pitchFamily="34" charset="0"/>
                <a:cs typeface="Arial" panose="020B0604020202020204" pitchFamily="34" charset="0"/>
              </a:rPr>
              <a:t>Pak deze zipfile uit.</a:t>
            </a:r>
          </a:p>
        </p:txBody>
      </p:sp>
      <p:sp>
        <p:nvSpPr>
          <p:cNvPr id="5" name="Tijdelijke aanduiding voor inhoud 4">
            <a:extLst>
              <a:ext uri="{FF2B5EF4-FFF2-40B4-BE49-F238E27FC236}">
                <a16:creationId xmlns:a16="http://schemas.microsoft.com/office/drawing/2014/main" id="{D8E5CF3B-84BD-152F-D5FF-18A198A99DC7}"/>
              </a:ext>
            </a:extLst>
          </p:cNvPr>
          <p:cNvSpPr>
            <a:spLocks noGrp="1"/>
          </p:cNvSpPr>
          <p:nvPr>
            <p:ph idx="1"/>
          </p:nvPr>
        </p:nvSpPr>
        <p:spPr/>
        <p:txBody>
          <a:bodyPr/>
          <a:lstStyle/>
          <a:p>
            <a:endParaRPr lang="nl-NL" dirty="0"/>
          </a:p>
        </p:txBody>
      </p:sp>
      <p:pic>
        <p:nvPicPr>
          <p:cNvPr id="12" name="Afbeelding 11">
            <a:extLst>
              <a:ext uri="{FF2B5EF4-FFF2-40B4-BE49-F238E27FC236}">
                <a16:creationId xmlns:a16="http://schemas.microsoft.com/office/drawing/2014/main" id="{E06F378A-7AC6-9F9F-1724-ECDF36C8CB45}"/>
              </a:ext>
            </a:extLst>
          </p:cNvPr>
          <p:cNvPicPr>
            <a:picLocks noChangeAspect="1"/>
          </p:cNvPicPr>
          <p:nvPr/>
        </p:nvPicPr>
        <p:blipFill rotWithShape="1">
          <a:blip r:embed="rId4"/>
          <a:srcRect l="71223" t="15005" r="2166" b="61635"/>
          <a:stretch/>
        </p:blipFill>
        <p:spPr>
          <a:xfrm>
            <a:off x="9078687" y="2886127"/>
            <a:ext cx="2780522" cy="1339462"/>
          </a:xfrm>
          <a:prstGeom prst="rect">
            <a:avLst/>
          </a:prstGeom>
          <a:effectLst>
            <a:outerShdw blurRad="635000" dist="127000" dir="2700000" algn="tl" rotWithShape="0">
              <a:prstClr val="black">
                <a:alpha val="70000"/>
              </a:prstClr>
            </a:outerShdw>
          </a:effectLst>
        </p:spPr>
      </p:pic>
      <p:pic>
        <p:nvPicPr>
          <p:cNvPr id="16" name="Afbeelding 15">
            <a:extLst>
              <a:ext uri="{FF2B5EF4-FFF2-40B4-BE49-F238E27FC236}">
                <a16:creationId xmlns:a16="http://schemas.microsoft.com/office/drawing/2014/main" id="{A65CEFC2-E959-F05E-5DD9-57C9486291DF}"/>
              </a:ext>
            </a:extLst>
          </p:cNvPr>
          <p:cNvPicPr>
            <a:picLocks noChangeAspect="1"/>
          </p:cNvPicPr>
          <p:nvPr/>
        </p:nvPicPr>
        <p:blipFill>
          <a:blip r:embed="rId5"/>
          <a:stretch>
            <a:fillRect/>
          </a:stretch>
        </p:blipFill>
        <p:spPr>
          <a:xfrm>
            <a:off x="6239848" y="5231156"/>
            <a:ext cx="4229100" cy="1123950"/>
          </a:xfrm>
          <a:prstGeom prst="rect">
            <a:avLst/>
          </a:prstGeom>
          <a:effectLst>
            <a:outerShdw blurRad="635000" dist="127000" dir="2700000" algn="tl" rotWithShape="0">
              <a:prstClr val="black">
                <a:alpha val="70000"/>
              </a:prstClr>
            </a:outerShdw>
          </a:effectLst>
        </p:spPr>
      </p:pic>
    </p:spTree>
    <p:extLst>
      <p:ext uri="{BB962C8B-B14F-4D97-AF65-F5344CB8AC3E}">
        <p14:creationId xmlns:p14="http://schemas.microsoft.com/office/powerpoint/2010/main" val="379280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1156" y="1565030"/>
            <a:ext cx="4298244" cy="1432198"/>
          </a:xfrm>
          <a:noFill/>
        </p:spPr>
        <p:txBody>
          <a:bodyPr>
            <a:normAutofit/>
          </a:bodyPr>
          <a:lstStyle/>
          <a:p>
            <a:r>
              <a:rPr lang="nl-NL" sz="2400" dirty="0">
                <a:latin typeface="Arial Black" panose="020B0A04020102020204" pitchFamily="34" charset="0"/>
              </a:rPr>
              <a:t>Open </a:t>
            </a:r>
            <a:r>
              <a:rPr lang="nl-NL" sz="2400" dirty="0" err="1">
                <a:latin typeface="Arial Black" panose="020B0A04020102020204" pitchFamily="34" charset="0"/>
              </a:rPr>
              <a:t>MicroStation</a:t>
            </a:r>
            <a:r>
              <a:rPr lang="nl-NL" sz="2400" dirty="0">
                <a:latin typeface="Arial Black" panose="020B0A04020102020204" pitchFamily="34" charset="0"/>
              </a:rPr>
              <a:t> en open de tekening Workshop </a:t>
            </a:r>
            <a:r>
              <a:rPr lang="nl-NL" sz="2400" dirty="0" err="1">
                <a:latin typeface="Arial Black" panose="020B0A04020102020204" pitchFamily="34" charset="0"/>
              </a:rPr>
              <a:t>GeoDATA.dgn</a:t>
            </a:r>
            <a:endParaRPr lang="nl-NL" sz="2400" dirty="0">
              <a:latin typeface="Arial Black" panose="020B0A04020102020204" pitchFamily="34" charset="0"/>
            </a:endParaRPr>
          </a:p>
        </p:txBody>
      </p:sp>
      <p:sp>
        <p:nvSpPr>
          <p:cNvPr id="4" name="Tijdelijke aanduiding voor tekst 3"/>
          <p:cNvSpPr>
            <a:spLocks noGrp="1"/>
          </p:cNvSpPr>
          <p:nvPr>
            <p:ph type="body" sz="half" idx="2"/>
          </p:nvPr>
        </p:nvSpPr>
        <p:spPr>
          <a:xfrm>
            <a:off x="1061156" y="3165230"/>
            <a:ext cx="4039481" cy="3411416"/>
          </a:xfrm>
          <a:noFill/>
        </p:spPr>
        <p:txBody>
          <a:bodyPr/>
          <a:lstStyle/>
          <a:p>
            <a:r>
              <a:rPr lang="nl-NL" dirty="0">
                <a:latin typeface="Arial" panose="020B0604020202020204" pitchFamily="34" charset="0"/>
                <a:cs typeface="Arial" panose="020B0604020202020204" pitchFamily="34" charset="0"/>
              </a:rPr>
              <a:t>Deze </a:t>
            </a:r>
            <a:r>
              <a:rPr lang="nl-NL" dirty="0" err="1">
                <a:latin typeface="Arial" panose="020B0604020202020204" pitchFamily="34" charset="0"/>
                <a:cs typeface="Arial" panose="020B0604020202020204" pitchFamily="34" charset="0"/>
              </a:rPr>
              <a:t>dgn</a:t>
            </a:r>
            <a:r>
              <a:rPr lang="nl-NL" dirty="0">
                <a:latin typeface="Arial" panose="020B0604020202020204" pitchFamily="34" charset="0"/>
                <a:cs typeface="Arial" panose="020B0604020202020204" pitchFamily="34" charset="0"/>
              </a:rPr>
              <a:t> is meegekomen met de uitgepakte zipfile:</a:t>
            </a:r>
          </a:p>
          <a:p>
            <a:endParaRPr lang="nl-NL" dirty="0">
              <a:latin typeface="Arial" panose="020B0604020202020204" pitchFamily="34" charset="0"/>
              <a:cs typeface="Arial" panose="020B0604020202020204" pitchFamily="34" charset="0"/>
            </a:endParaRPr>
          </a:p>
        </p:txBody>
      </p:sp>
      <p:pic>
        <p:nvPicPr>
          <p:cNvPr id="7" name="Tijdelijke aanduiding voor inhoud 6">
            <a:extLst>
              <a:ext uri="{FF2B5EF4-FFF2-40B4-BE49-F238E27FC236}">
                <a16:creationId xmlns:a16="http://schemas.microsoft.com/office/drawing/2014/main" id="{4463CCDA-B9FE-ED69-6093-35054EA858FC}"/>
              </a:ext>
            </a:extLst>
          </p:cNvPr>
          <p:cNvPicPr>
            <a:picLocks noGrp="1" noChangeAspect="1"/>
          </p:cNvPicPr>
          <p:nvPr>
            <p:ph idx="1"/>
          </p:nvPr>
        </p:nvPicPr>
        <p:blipFill>
          <a:blip r:embed="rId2"/>
          <a:stretch>
            <a:fillRect/>
          </a:stretch>
        </p:blipFill>
        <p:spPr>
          <a:xfrm>
            <a:off x="5725055" y="2281129"/>
            <a:ext cx="6172200" cy="4237709"/>
          </a:xfrm>
        </p:spPr>
      </p:pic>
      <p:pic>
        <p:nvPicPr>
          <p:cNvPr id="12" name="Afbeelding 11">
            <a:extLst>
              <a:ext uri="{FF2B5EF4-FFF2-40B4-BE49-F238E27FC236}">
                <a16:creationId xmlns:a16="http://schemas.microsoft.com/office/drawing/2014/main" id="{BA3DBEBC-37D0-862A-4476-0B99DDD880EA}"/>
              </a:ext>
            </a:extLst>
          </p:cNvPr>
          <p:cNvPicPr>
            <a:picLocks noChangeAspect="1"/>
          </p:cNvPicPr>
          <p:nvPr/>
        </p:nvPicPr>
        <p:blipFill>
          <a:blip r:embed="rId3"/>
          <a:stretch>
            <a:fillRect/>
          </a:stretch>
        </p:blipFill>
        <p:spPr>
          <a:xfrm>
            <a:off x="1061156" y="3860773"/>
            <a:ext cx="4467225" cy="2162175"/>
          </a:xfrm>
          <a:prstGeom prst="rect">
            <a:avLst/>
          </a:prstGeom>
        </p:spPr>
      </p:pic>
    </p:spTree>
    <p:extLst>
      <p:ext uri="{BB962C8B-B14F-4D97-AF65-F5344CB8AC3E}">
        <p14:creationId xmlns:p14="http://schemas.microsoft.com/office/powerpoint/2010/main" val="1522225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9867" y="1565030"/>
            <a:ext cx="4050770" cy="1432198"/>
          </a:xfrm>
          <a:noFill/>
        </p:spPr>
        <p:txBody>
          <a:bodyPr>
            <a:normAutofit/>
          </a:bodyPr>
          <a:lstStyle/>
          <a:p>
            <a:r>
              <a:rPr lang="nl-NL" sz="2400" dirty="0">
                <a:latin typeface="Arial Black" panose="020B0A04020102020204" pitchFamily="34" charset="0"/>
              </a:rPr>
              <a:t>Optimize </a:t>
            </a:r>
            <a:r>
              <a:rPr lang="nl-NL" sz="2400" dirty="0" err="1">
                <a:latin typeface="Arial Black" panose="020B0A04020102020204" pitchFamily="34" charset="0"/>
              </a:rPr>
              <a:t>GeoDATA</a:t>
            </a:r>
            <a:r>
              <a:rPr lang="nl-NL" sz="2400" dirty="0">
                <a:latin typeface="Arial Black" panose="020B0A04020102020204" pitchFamily="34" charset="0"/>
              </a:rPr>
              <a:t> openen</a:t>
            </a:r>
          </a:p>
        </p:txBody>
      </p:sp>
      <p:sp>
        <p:nvSpPr>
          <p:cNvPr id="4" name="Tijdelijke aanduiding voor tekst 3"/>
          <p:cNvSpPr>
            <a:spLocks noGrp="1"/>
          </p:cNvSpPr>
          <p:nvPr>
            <p:ph type="body" sz="half" idx="2"/>
          </p:nvPr>
        </p:nvSpPr>
        <p:spPr>
          <a:xfrm>
            <a:off x="1049867" y="3165230"/>
            <a:ext cx="3849512" cy="3411416"/>
          </a:xfrm>
          <a:noFill/>
        </p:spPr>
        <p:txBody>
          <a:bodyPr/>
          <a:lstStyle/>
          <a:p>
            <a:r>
              <a:rPr lang="nl-NL" dirty="0">
                <a:latin typeface="Arial" panose="020B0604020202020204" pitchFamily="34" charset="0"/>
                <a:cs typeface="Arial" panose="020B0604020202020204" pitchFamily="34" charset="0"/>
              </a:rPr>
              <a:t>Open het </a:t>
            </a:r>
            <a:r>
              <a:rPr lang="nl-NL" dirty="0" err="1">
                <a:latin typeface="Arial" panose="020B0604020202020204" pitchFamily="34" charset="0"/>
                <a:cs typeface="Arial" panose="020B0604020202020204" pitchFamily="34" charset="0"/>
              </a:rPr>
              <a:t>GeoDATA</a:t>
            </a:r>
            <a:r>
              <a:rPr lang="nl-NL" dirty="0">
                <a:latin typeface="Arial" panose="020B0604020202020204" pitchFamily="34" charset="0"/>
                <a:cs typeface="Arial" panose="020B0604020202020204" pitchFamily="34" charset="0"/>
              </a:rPr>
              <a:t> dialoogscherm via de </a:t>
            </a:r>
            <a:r>
              <a:rPr lang="nl-NL" dirty="0" err="1">
                <a:latin typeface="Arial" panose="020B0604020202020204" pitchFamily="34" charset="0"/>
                <a:cs typeface="Arial" panose="020B0604020202020204" pitchFamily="34" charset="0"/>
              </a:rPr>
              <a:t>WorkFlow</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Drawing</a:t>
            </a:r>
            <a:r>
              <a:rPr lang="nl-NL" dirty="0">
                <a:latin typeface="Arial" panose="020B0604020202020204" pitchFamily="34" charset="0"/>
                <a:cs typeface="Arial" panose="020B0604020202020204" pitchFamily="34" charset="0"/>
              </a:rPr>
              <a:t> en de Tabblad Home. </a:t>
            </a:r>
          </a:p>
          <a:p>
            <a:r>
              <a:rPr lang="nl-NL" dirty="0">
                <a:latin typeface="Arial" panose="020B0604020202020204" pitchFamily="34" charset="0"/>
                <a:cs typeface="Arial" panose="020B0604020202020204" pitchFamily="34" charset="0"/>
              </a:rPr>
              <a:t>Kies in de </a:t>
            </a:r>
            <a:r>
              <a:rPr lang="nl-NL" dirty="0" err="1">
                <a:latin typeface="Arial" panose="020B0604020202020204" pitchFamily="34" charset="0"/>
                <a:cs typeface="Arial" panose="020B0604020202020204" pitchFamily="34" charset="0"/>
              </a:rPr>
              <a:t>group</a:t>
            </a:r>
            <a:r>
              <a:rPr lang="nl-NL" dirty="0">
                <a:latin typeface="Arial" panose="020B0604020202020204" pitchFamily="34" charset="0"/>
                <a:cs typeface="Arial" panose="020B0604020202020204" pitchFamily="34" charset="0"/>
              </a:rPr>
              <a:t> Optimize (rechterzijde in het geopende </a:t>
            </a:r>
            <a:r>
              <a:rPr lang="nl-NL" dirty="0" err="1">
                <a:latin typeface="Arial" panose="020B0604020202020204" pitchFamily="34" charset="0"/>
                <a:cs typeface="Arial" panose="020B0604020202020204" pitchFamily="34" charset="0"/>
              </a:rPr>
              <a:t>Ribbon</a:t>
            </a:r>
            <a:r>
              <a:rPr lang="nl-NL" dirty="0">
                <a:latin typeface="Arial" panose="020B0604020202020204" pitchFamily="34" charset="0"/>
                <a:cs typeface="Arial" panose="020B0604020202020204" pitchFamily="34" charset="0"/>
              </a:rPr>
              <a:t>) </a:t>
            </a:r>
          </a:p>
          <a:p>
            <a:r>
              <a:rPr lang="nl-NL" dirty="0">
                <a:latin typeface="Arial" panose="020B0604020202020204" pitchFamily="34" charset="0"/>
                <a:cs typeface="Arial" panose="020B0604020202020204" pitchFamily="34" charset="0"/>
              </a:rPr>
              <a:t>bij het tandwieltje naast het vraagteken</a:t>
            </a:r>
          </a:p>
          <a:p>
            <a:r>
              <a:rPr lang="nl-NL" dirty="0">
                <a:latin typeface="Arial" panose="020B0604020202020204" pitchFamily="34" charset="0"/>
                <a:cs typeface="Arial" panose="020B0604020202020204" pitchFamily="34" charset="0"/>
              </a:rPr>
              <a:t>de optie </a:t>
            </a:r>
            <a:r>
              <a:rPr lang="nl-NL" dirty="0" err="1">
                <a:latin typeface="Arial" panose="020B0604020202020204" pitchFamily="34" charset="0"/>
                <a:cs typeface="Arial" panose="020B0604020202020204" pitchFamily="34" charset="0"/>
              </a:rPr>
              <a:t>GeoDATA</a:t>
            </a:r>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pic>
        <p:nvPicPr>
          <p:cNvPr id="8" name="Tijdelijke aanduiding voor inhoud 7">
            <a:extLst>
              <a:ext uri="{FF2B5EF4-FFF2-40B4-BE49-F238E27FC236}">
                <a16:creationId xmlns:a16="http://schemas.microsoft.com/office/drawing/2014/main" id="{AEA986FD-E915-104A-FFCA-B1E045FBB8B9}"/>
              </a:ext>
            </a:extLst>
          </p:cNvPr>
          <p:cNvPicPr>
            <a:picLocks noGrp="1" noChangeAspect="1"/>
          </p:cNvPicPr>
          <p:nvPr>
            <p:ph idx="1"/>
          </p:nvPr>
        </p:nvPicPr>
        <p:blipFill>
          <a:blip r:embed="rId2"/>
          <a:stretch>
            <a:fillRect/>
          </a:stretch>
        </p:blipFill>
        <p:spPr>
          <a:xfrm>
            <a:off x="5468938" y="2471737"/>
            <a:ext cx="4831002" cy="1643198"/>
          </a:xfrm>
        </p:spPr>
      </p:pic>
      <p:pic>
        <p:nvPicPr>
          <p:cNvPr id="9" name="Afbeelding 8">
            <a:extLst>
              <a:ext uri="{FF2B5EF4-FFF2-40B4-BE49-F238E27FC236}">
                <a16:creationId xmlns:a16="http://schemas.microsoft.com/office/drawing/2014/main" id="{36747D51-C2B9-B95F-F81E-CA62BA0BA6A0}"/>
              </a:ext>
            </a:extLst>
          </p:cNvPr>
          <p:cNvPicPr>
            <a:picLocks noChangeAspect="1"/>
          </p:cNvPicPr>
          <p:nvPr/>
        </p:nvPicPr>
        <p:blipFill>
          <a:blip r:embed="rId3"/>
          <a:stretch>
            <a:fillRect/>
          </a:stretch>
        </p:blipFill>
        <p:spPr>
          <a:xfrm>
            <a:off x="8474793" y="4766667"/>
            <a:ext cx="2667339" cy="1809980"/>
          </a:xfrm>
          <a:prstGeom prst="rect">
            <a:avLst/>
          </a:prstGeom>
          <a:effectLst>
            <a:outerShdw blurRad="635000" dist="127000" dir="2700000" algn="tl" rotWithShape="0">
              <a:prstClr val="black">
                <a:alpha val="70000"/>
              </a:prstClr>
            </a:outerShdw>
          </a:effectLst>
        </p:spPr>
      </p:pic>
      <p:pic>
        <p:nvPicPr>
          <p:cNvPr id="13" name="Afbeelding 12">
            <a:extLst>
              <a:ext uri="{FF2B5EF4-FFF2-40B4-BE49-F238E27FC236}">
                <a16:creationId xmlns:a16="http://schemas.microsoft.com/office/drawing/2014/main" id="{2484A64D-B8C6-935B-8E68-27547C904187}"/>
              </a:ext>
            </a:extLst>
          </p:cNvPr>
          <p:cNvPicPr>
            <a:picLocks noChangeAspect="1"/>
          </p:cNvPicPr>
          <p:nvPr/>
        </p:nvPicPr>
        <p:blipFill>
          <a:blip r:embed="rId4"/>
          <a:stretch>
            <a:fillRect/>
          </a:stretch>
        </p:blipFill>
        <p:spPr>
          <a:xfrm>
            <a:off x="840596" y="5292970"/>
            <a:ext cx="6728604" cy="666018"/>
          </a:xfrm>
          <a:prstGeom prst="rect">
            <a:avLst/>
          </a:prstGeom>
        </p:spPr>
      </p:pic>
      <p:sp>
        <p:nvSpPr>
          <p:cNvPr id="14" name="Rechthoek 13">
            <a:extLst>
              <a:ext uri="{FF2B5EF4-FFF2-40B4-BE49-F238E27FC236}">
                <a16:creationId xmlns:a16="http://schemas.microsoft.com/office/drawing/2014/main" id="{156C48A4-A92B-3B60-180D-DBDC78EB4022}"/>
              </a:ext>
            </a:extLst>
          </p:cNvPr>
          <p:cNvSpPr/>
          <p:nvPr/>
        </p:nvSpPr>
        <p:spPr>
          <a:xfrm>
            <a:off x="6617419" y="5520091"/>
            <a:ext cx="940279" cy="43889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C041BAC0-44AD-45EB-C5A1-97A914B2446C}"/>
              </a:ext>
            </a:extLst>
          </p:cNvPr>
          <p:cNvSpPr/>
          <p:nvPr/>
        </p:nvSpPr>
        <p:spPr>
          <a:xfrm>
            <a:off x="5468938" y="2471737"/>
            <a:ext cx="1148481" cy="52549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id="{AE67BD5D-B77F-D0CF-051E-FBEA6FD2D656}"/>
              </a:ext>
            </a:extLst>
          </p:cNvPr>
          <p:cNvPicPr>
            <a:picLocks noChangeAspect="1"/>
          </p:cNvPicPr>
          <p:nvPr/>
        </p:nvPicPr>
        <p:blipFill>
          <a:blip r:embed="rId5"/>
          <a:stretch>
            <a:fillRect/>
          </a:stretch>
        </p:blipFill>
        <p:spPr>
          <a:xfrm>
            <a:off x="5913732" y="5144655"/>
            <a:ext cx="2087268" cy="974058"/>
          </a:xfrm>
          <a:prstGeom prst="rect">
            <a:avLst/>
          </a:prstGeom>
          <a:effectLst>
            <a:outerShdw blurRad="635000" dist="127000" dir="2700000" algn="tl" rotWithShape="0">
              <a:prstClr val="black">
                <a:alpha val="70000"/>
              </a:prstClr>
            </a:outerShdw>
          </a:effectLst>
        </p:spPr>
      </p:pic>
    </p:spTree>
    <p:extLst>
      <p:ext uri="{BB962C8B-B14F-4D97-AF65-F5344CB8AC3E}">
        <p14:creationId xmlns:p14="http://schemas.microsoft.com/office/powerpoint/2010/main" val="166349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2000" fill="hold"/>
                                        <p:tgtEl>
                                          <p:spTgt spid="15"/>
                                        </p:tgtEl>
                                        <p:attrNameLst>
                                          <p:attrName>ppt_w</p:attrName>
                                        </p:attrNameLst>
                                      </p:cBhvr>
                                      <p:tavLst>
                                        <p:tav tm="0">
                                          <p:val>
                                            <p:fltVal val="0"/>
                                          </p:val>
                                        </p:tav>
                                        <p:tav tm="100000">
                                          <p:val>
                                            <p:strVal val="#ppt_w"/>
                                          </p:val>
                                        </p:tav>
                                      </p:tavLst>
                                    </p:anim>
                                    <p:anim calcmode="lin" valueType="num">
                                      <p:cBhvr>
                                        <p:cTn id="8" dur="2000" fill="hold"/>
                                        <p:tgtEl>
                                          <p:spTgt spid="15"/>
                                        </p:tgtEl>
                                        <p:attrNameLst>
                                          <p:attrName>ppt_h</p:attrName>
                                        </p:attrNameLst>
                                      </p:cBhvr>
                                      <p:tavLst>
                                        <p:tav tm="0">
                                          <p:val>
                                            <p:fltVal val="0"/>
                                          </p:val>
                                        </p:tav>
                                        <p:tav tm="100000">
                                          <p:val>
                                            <p:strVal val="#ppt_h"/>
                                          </p:val>
                                        </p:tav>
                                      </p:tavLst>
                                    </p:anim>
                                    <p:anim calcmode="lin" valueType="num">
                                      <p:cBhvr>
                                        <p:cTn id="9" dur="2000" fill="hold"/>
                                        <p:tgtEl>
                                          <p:spTgt spid="15"/>
                                        </p:tgtEl>
                                        <p:attrNameLst>
                                          <p:attrName>style.rotation</p:attrName>
                                        </p:attrNameLst>
                                      </p:cBhvr>
                                      <p:tavLst>
                                        <p:tav tm="0">
                                          <p:val>
                                            <p:fltVal val="90"/>
                                          </p:val>
                                        </p:tav>
                                        <p:tav tm="100000">
                                          <p:val>
                                            <p:fltVal val="0"/>
                                          </p:val>
                                        </p:tav>
                                      </p:tavLst>
                                    </p:anim>
                                    <p:animEffect transition="in" filter="fade">
                                      <p:cBhvr>
                                        <p:cTn id="10" dur="2000"/>
                                        <p:tgtEl>
                                          <p:spTgt spid="15"/>
                                        </p:tgtEl>
                                      </p:cBhvr>
                                    </p:animEffect>
                                  </p:childTnLst>
                                </p:cTn>
                              </p:par>
                              <p:par>
                                <p:cTn id="11" presetID="1" presetClass="entr" presetSubtype="0"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31" presetClass="entr" presetSubtype="0" fill="hold" grpId="0" nodeType="withEffect">
                                  <p:stCondLst>
                                    <p:cond delay="10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2000" fill="hold"/>
                                        <p:tgtEl>
                                          <p:spTgt spid="14"/>
                                        </p:tgtEl>
                                        <p:attrNameLst>
                                          <p:attrName>ppt_w</p:attrName>
                                        </p:attrNameLst>
                                      </p:cBhvr>
                                      <p:tavLst>
                                        <p:tav tm="0">
                                          <p:val>
                                            <p:fltVal val="0"/>
                                          </p:val>
                                        </p:tav>
                                        <p:tav tm="100000">
                                          <p:val>
                                            <p:strVal val="#ppt_w"/>
                                          </p:val>
                                        </p:tav>
                                      </p:tavLst>
                                    </p:anim>
                                    <p:anim calcmode="lin" valueType="num">
                                      <p:cBhvr>
                                        <p:cTn id="20" dur="2000" fill="hold"/>
                                        <p:tgtEl>
                                          <p:spTgt spid="14"/>
                                        </p:tgtEl>
                                        <p:attrNameLst>
                                          <p:attrName>ppt_h</p:attrName>
                                        </p:attrNameLst>
                                      </p:cBhvr>
                                      <p:tavLst>
                                        <p:tav tm="0">
                                          <p:val>
                                            <p:fltVal val="0"/>
                                          </p:val>
                                        </p:tav>
                                        <p:tav tm="100000">
                                          <p:val>
                                            <p:strVal val="#ppt_h"/>
                                          </p:val>
                                        </p:tav>
                                      </p:tavLst>
                                    </p:anim>
                                    <p:anim calcmode="lin" valueType="num">
                                      <p:cBhvr>
                                        <p:cTn id="21" dur="2000" fill="hold"/>
                                        <p:tgtEl>
                                          <p:spTgt spid="14"/>
                                        </p:tgtEl>
                                        <p:attrNameLst>
                                          <p:attrName>style.rotation</p:attrName>
                                        </p:attrNameLst>
                                      </p:cBhvr>
                                      <p:tavLst>
                                        <p:tav tm="0">
                                          <p:val>
                                            <p:fltVal val="90"/>
                                          </p:val>
                                        </p:tav>
                                        <p:tav tm="100000">
                                          <p:val>
                                            <p:fltVal val="0"/>
                                          </p:val>
                                        </p:tav>
                                      </p:tavLst>
                                    </p:anim>
                                    <p:animEffect transition="in" filter="fade">
                                      <p:cBhvr>
                                        <p:cTn id="22" dur="2000"/>
                                        <p:tgtEl>
                                          <p:spTgt spid="14"/>
                                        </p:tgtEl>
                                      </p:cBhvr>
                                    </p:animEffect>
                                  </p:childTnLst>
                                </p:cTn>
                              </p:par>
                              <p:par>
                                <p:cTn id="23" presetID="1"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9867" y="1565030"/>
            <a:ext cx="4050770" cy="1432198"/>
          </a:xfrm>
          <a:noFill/>
        </p:spPr>
        <p:txBody>
          <a:bodyPr>
            <a:normAutofit/>
          </a:bodyPr>
          <a:lstStyle/>
          <a:p>
            <a:r>
              <a:rPr lang="nl-NL" sz="2400" dirty="0">
                <a:latin typeface="Arial Black" panose="020B0A04020102020204" pitchFamily="34" charset="0"/>
              </a:rPr>
              <a:t>Hoofdscherm </a:t>
            </a:r>
            <a:r>
              <a:rPr lang="nl-NL" sz="2400" dirty="0" err="1">
                <a:latin typeface="Arial Black" panose="020B0A04020102020204" pitchFamily="34" charset="0"/>
              </a:rPr>
              <a:t>GeoDATA</a:t>
            </a:r>
            <a:endParaRPr lang="nl-NL" sz="2400" dirty="0">
              <a:latin typeface="Arial Black" panose="020B0A04020102020204" pitchFamily="34" charset="0"/>
            </a:endParaRPr>
          </a:p>
        </p:txBody>
      </p:sp>
      <p:sp>
        <p:nvSpPr>
          <p:cNvPr id="4" name="Tijdelijke aanduiding voor tekst 3"/>
          <p:cNvSpPr>
            <a:spLocks noGrp="1"/>
          </p:cNvSpPr>
          <p:nvPr>
            <p:ph type="body" sz="half" idx="2"/>
          </p:nvPr>
        </p:nvSpPr>
        <p:spPr>
          <a:xfrm>
            <a:off x="1049867" y="3165230"/>
            <a:ext cx="4050770" cy="3411416"/>
          </a:xfrm>
          <a:noFill/>
        </p:spPr>
        <p:txBody>
          <a:bodyPr/>
          <a:lstStyle/>
          <a:p>
            <a:r>
              <a:rPr lang="nl-NL" dirty="0">
                <a:latin typeface="Arial" panose="020B0604020202020204" pitchFamily="34" charset="0"/>
                <a:cs typeface="Arial" panose="020B0604020202020204" pitchFamily="34" charset="0"/>
              </a:rPr>
              <a:t>Als het hoofdscherm van </a:t>
            </a:r>
            <a:r>
              <a:rPr lang="nl-NL" dirty="0" err="1">
                <a:latin typeface="Arial" panose="020B0604020202020204" pitchFamily="34" charset="0"/>
                <a:cs typeface="Arial" panose="020B0604020202020204" pitchFamily="34" charset="0"/>
              </a:rPr>
              <a:t>GeoDATA</a:t>
            </a:r>
            <a:r>
              <a:rPr lang="nl-NL" dirty="0">
                <a:latin typeface="Arial" panose="020B0604020202020204" pitchFamily="34" charset="0"/>
                <a:cs typeface="Arial" panose="020B0604020202020204" pitchFamily="34" charset="0"/>
              </a:rPr>
              <a:t> is geopend wordt de licentie in gebruik genomen, wordt dit scherm gesloten, dan wordt de licentie weer vrijgegeven. </a:t>
            </a:r>
          </a:p>
          <a:p>
            <a:r>
              <a:rPr lang="nl-NL" dirty="0">
                <a:latin typeface="Arial" panose="020B0604020202020204" pitchFamily="34" charset="0"/>
                <a:cs typeface="Arial" panose="020B0604020202020204" pitchFamily="34" charset="0"/>
              </a:rPr>
              <a:t>Ziet het scherm er niet uit als dit voorbeeld maak dit dan groter d.m.v. slepen, pak een hoekpunt van dit scherm vast met de linkermuisknop en maak dit scherm groter.</a:t>
            </a:r>
          </a:p>
          <a:p>
            <a:r>
              <a:rPr lang="nl-NL" dirty="0">
                <a:latin typeface="Arial" panose="020B0604020202020204" pitchFamily="34" charset="0"/>
                <a:cs typeface="Arial" panose="020B0604020202020204" pitchFamily="34" charset="0"/>
              </a:rPr>
              <a:t>We gaan alles in een nieuw model importeren hierdoor kunnen we snel modellen verwisselen. Probeer dit tijdens deze sessie, om de hierna geïmporteerde data beter te bekijken.</a:t>
            </a:r>
          </a:p>
          <a:p>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sp>
        <p:nvSpPr>
          <p:cNvPr id="11" name="Tijdelijke aanduiding voor inhoud 10">
            <a:extLst>
              <a:ext uri="{FF2B5EF4-FFF2-40B4-BE49-F238E27FC236}">
                <a16:creationId xmlns:a16="http://schemas.microsoft.com/office/drawing/2014/main" id="{FBF2A4A3-853F-BF68-5951-E39CE4A8191A}"/>
              </a:ext>
            </a:extLst>
          </p:cNvPr>
          <p:cNvSpPr>
            <a:spLocks noGrp="1"/>
          </p:cNvSpPr>
          <p:nvPr>
            <p:ph idx="1"/>
          </p:nvPr>
        </p:nvSpPr>
        <p:spPr/>
        <p:txBody>
          <a:bodyPr/>
          <a:lstStyle/>
          <a:p>
            <a:endParaRPr lang="nl-NL"/>
          </a:p>
        </p:txBody>
      </p:sp>
      <p:pic>
        <p:nvPicPr>
          <p:cNvPr id="13" name="Afbeelding 12">
            <a:extLst>
              <a:ext uri="{FF2B5EF4-FFF2-40B4-BE49-F238E27FC236}">
                <a16:creationId xmlns:a16="http://schemas.microsoft.com/office/drawing/2014/main" id="{CFA6A01D-88E3-80B9-3430-752C479BD3A4}"/>
              </a:ext>
            </a:extLst>
          </p:cNvPr>
          <p:cNvPicPr>
            <a:picLocks noChangeAspect="1"/>
          </p:cNvPicPr>
          <p:nvPr/>
        </p:nvPicPr>
        <p:blipFill>
          <a:blip r:embed="rId2"/>
          <a:stretch>
            <a:fillRect/>
          </a:stretch>
        </p:blipFill>
        <p:spPr>
          <a:xfrm>
            <a:off x="5295414" y="2281129"/>
            <a:ext cx="6677025" cy="3886200"/>
          </a:xfrm>
          <a:prstGeom prst="rect">
            <a:avLst/>
          </a:prstGeom>
        </p:spPr>
      </p:pic>
    </p:spTree>
    <p:extLst>
      <p:ext uri="{BB962C8B-B14F-4D97-AF65-F5344CB8AC3E}">
        <p14:creationId xmlns:p14="http://schemas.microsoft.com/office/powerpoint/2010/main" val="281497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1156" y="1565030"/>
            <a:ext cx="4039481" cy="1432198"/>
          </a:xfrm>
          <a:noFill/>
        </p:spPr>
        <p:txBody>
          <a:bodyPr>
            <a:normAutofit/>
          </a:bodyPr>
          <a:lstStyle/>
          <a:p>
            <a:r>
              <a:rPr lang="nl-NL" sz="2400" dirty="0">
                <a:latin typeface="Arial Black" panose="020B0A04020102020204" pitchFamily="34" charset="0"/>
              </a:rPr>
              <a:t>Adres zoeken via </a:t>
            </a:r>
            <a:r>
              <a:rPr lang="nl-NL" sz="2400" dirty="0" err="1">
                <a:latin typeface="Arial Black" panose="020B0A04020102020204" pitchFamily="34" charset="0"/>
              </a:rPr>
              <a:t>GeoDATA</a:t>
            </a:r>
            <a:endParaRPr lang="nl-NL" sz="2400" dirty="0">
              <a:latin typeface="Arial Black" panose="020B0A04020102020204" pitchFamily="34" charset="0"/>
            </a:endParaRPr>
          </a:p>
        </p:txBody>
      </p:sp>
      <p:sp>
        <p:nvSpPr>
          <p:cNvPr id="4" name="Tijdelijke aanduiding voor tekst 3"/>
          <p:cNvSpPr>
            <a:spLocks noGrp="1"/>
          </p:cNvSpPr>
          <p:nvPr>
            <p:ph type="body" sz="half" idx="2"/>
          </p:nvPr>
        </p:nvSpPr>
        <p:spPr>
          <a:xfrm>
            <a:off x="1061156" y="3165230"/>
            <a:ext cx="4039481" cy="3411416"/>
          </a:xfrm>
          <a:noFill/>
        </p:spPr>
        <p:txBody>
          <a:bodyPr/>
          <a:lstStyle/>
          <a:p>
            <a:r>
              <a:rPr lang="nl-NL" dirty="0">
                <a:latin typeface="Arial" panose="020B0604020202020204" pitchFamily="34" charset="0"/>
                <a:cs typeface="Arial" panose="020B0604020202020204" pitchFamily="34" charset="0"/>
              </a:rPr>
              <a:t>Kies het 4</a:t>
            </a:r>
            <a:r>
              <a:rPr lang="nl-NL" baseline="30000" dirty="0">
                <a:latin typeface="Arial" panose="020B0604020202020204" pitchFamily="34" charset="0"/>
                <a:cs typeface="Arial" panose="020B0604020202020204" pitchFamily="34" charset="0"/>
              </a:rPr>
              <a:t>e</a:t>
            </a:r>
            <a:r>
              <a:rPr lang="nl-NL" dirty="0">
                <a:latin typeface="Arial" panose="020B0604020202020204" pitchFamily="34" charset="0"/>
                <a:cs typeface="Arial" panose="020B0604020202020204" pitchFamily="34" charset="0"/>
              </a:rPr>
              <a:t> icoon, genaamd:</a:t>
            </a:r>
          </a:p>
          <a:p>
            <a:r>
              <a:rPr lang="nl-NL" dirty="0">
                <a:latin typeface="Arial" panose="020B0604020202020204" pitchFamily="34" charset="0"/>
                <a:cs typeface="Arial" panose="020B0604020202020204" pitchFamily="34" charset="0"/>
              </a:rPr>
              <a:t>Adres opzoeken.</a:t>
            </a:r>
          </a:p>
          <a:p>
            <a:r>
              <a:rPr lang="nl-NL" dirty="0">
                <a:latin typeface="Arial" panose="020B0604020202020204" pitchFamily="34" charset="0"/>
                <a:cs typeface="Arial" panose="020B0604020202020204" pitchFamily="34" charset="0"/>
              </a:rPr>
              <a:t>Het tabblad Zoeken op adres is al actief, geef mis 151 op bij Adres opgeven. Je ziet onderin beeld het adres van de locatie van de TMC Winterschool van dit jaar. </a:t>
            </a:r>
          </a:p>
          <a:p>
            <a:r>
              <a:rPr lang="nl-NL" dirty="0">
                <a:latin typeface="Arial" panose="020B0604020202020204" pitchFamily="34" charset="0"/>
                <a:cs typeface="Arial" panose="020B0604020202020204" pitchFamily="34" charset="0"/>
              </a:rPr>
              <a:t>Kies het gevonden adres weergegeven bij LOCATIE.</a:t>
            </a:r>
          </a:p>
          <a:p>
            <a:r>
              <a:rPr lang="nl-NL" dirty="0">
                <a:latin typeface="Arial" panose="020B0604020202020204" pitchFamily="34" charset="0"/>
                <a:cs typeface="Arial" panose="020B0604020202020204" pitchFamily="34" charset="0"/>
              </a:rPr>
              <a:t>Mississippidreef 151, 3565CE Utrecht</a:t>
            </a:r>
          </a:p>
          <a:p>
            <a:endParaRPr lang="nl-NL" dirty="0">
              <a:latin typeface="Arial" panose="020B0604020202020204" pitchFamily="34" charset="0"/>
              <a:cs typeface="Arial" panose="020B0604020202020204" pitchFamily="34" charset="0"/>
            </a:endParaRPr>
          </a:p>
        </p:txBody>
      </p:sp>
      <p:sp>
        <p:nvSpPr>
          <p:cNvPr id="11" name="Tijdelijke aanduiding voor inhoud 10">
            <a:extLst>
              <a:ext uri="{FF2B5EF4-FFF2-40B4-BE49-F238E27FC236}">
                <a16:creationId xmlns:a16="http://schemas.microsoft.com/office/drawing/2014/main" id="{FBF2A4A3-853F-BF68-5951-E39CE4A8191A}"/>
              </a:ext>
            </a:extLst>
          </p:cNvPr>
          <p:cNvSpPr>
            <a:spLocks noGrp="1"/>
          </p:cNvSpPr>
          <p:nvPr>
            <p:ph idx="1"/>
          </p:nvPr>
        </p:nvSpPr>
        <p:spPr/>
        <p:txBody>
          <a:bodyPr/>
          <a:lstStyle/>
          <a:p>
            <a:endParaRPr lang="nl-NL" dirty="0"/>
          </a:p>
        </p:txBody>
      </p:sp>
      <p:pic>
        <p:nvPicPr>
          <p:cNvPr id="5" name="Afbeelding 4">
            <a:extLst>
              <a:ext uri="{FF2B5EF4-FFF2-40B4-BE49-F238E27FC236}">
                <a16:creationId xmlns:a16="http://schemas.microsoft.com/office/drawing/2014/main" id="{95CC96E4-79B7-1053-ECC6-94C8DDE4BEE6}"/>
              </a:ext>
            </a:extLst>
          </p:cNvPr>
          <p:cNvPicPr>
            <a:picLocks noChangeAspect="1"/>
          </p:cNvPicPr>
          <p:nvPr/>
        </p:nvPicPr>
        <p:blipFill rotWithShape="1">
          <a:blip r:embed="rId2"/>
          <a:srcRect t="41660" b="7064"/>
          <a:stretch/>
        </p:blipFill>
        <p:spPr>
          <a:xfrm>
            <a:off x="6043417" y="1789317"/>
            <a:ext cx="3997124" cy="1207911"/>
          </a:xfrm>
          <a:prstGeom prst="rect">
            <a:avLst/>
          </a:prstGeom>
          <a:effectLst>
            <a:outerShdw blurRad="635000" dist="127000" dir="2700000" algn="tl" rotWithShape="0">
              <a:prstClr val="black">
                <a:alpha val="70000"/>
              </a:prstClr>
            </a:outerShdw>
          </a:effectLst>
        </p:spPr>
      </p:pic>
      <p:pic>
        <p:nvPicPr>
          <p:cNvPr id="17" name="Afbeelding 16">
            <a:extLst>
              <a:ext uri="{FF2B5EF4-FFF2-40B4-BE49-F238E27FC236}">
                <a16:creationId xmlns:a16="http://schemas.microsoft.com/office/drawing/2014/main" id="{65985EC6-E994-FE1E-9710-84FE47FB7304}"/>
              </a:ext>
            </a:extLst>
          </p:cNvPr>
          <p:cNvPicPr>
            <a:picLocks noChangeAspect="1"/>
          </p:cNvPicPr>
          <p:nvPr/>
        </p:nvPicPr>
        <p:blipFill>
          <a:blip r:embed="rId3"/>
          <a:stretch>
            <a:fillRect/>
          </a:stretch>
        </p:blipFill>
        <p:spPr>
          <a:xfrm>
            <a:off x="5595937" y="2335228"/>
            <a:ext cx="6036439" cy="4152518"/>
          </a:xfrm>
          <a:prstGeom prst="rect">
            <a:avLst/>
          </a:prstGeom>
          <a:effectLst>
            <a:outerShdw blurRad="635000" dist="127000" dir="2700000" algn="tl" rotWithShape="0">
              <a:prstClr val="black">
                <a:alpha val="70000"/>
              </a:prstClr>
            </a:outerShdw>
          </a:effectLst>
        </p:spPr>
      </p:pic>
    </p:spTree>
    <p:extLst>
      <p:ext uri="{BB962C8B-B14F-4D97-AF65-F5344CB8AC3E}">
        <p14:creationId xmlns:p14="http://schemas.microsoft.com/office/powerpoint/2010/main" val="395848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1156" y="1565030"/>
            <a:ext cx="4039481" cy="1432198"/>
          </a:xfrm>
          <a:noFill/>
        </p:spPr>
        <p:txBody>
          <a:bodyPr>
            <a:normAutofit/>
          </a:bodyPr>
          <a:lstStyle/>
          <a:p>
            <a:r>
              <a:rPr lang="nl-NL" sz="2400" dirty="0">
                <a:latin typeface="Arial Black" panose="020B0A04020102020204" pitchFamily="34" charset="0"/>
              </a:rPr>
              <a:t>Sluit het Locatie zoeker scherm</a:t>
            </a:r>
          </a:p>
        </p:txBody>
      </p:sp>
      <p:sp>
        <p:nvSpPr>
          <p:cNvPr id="4" name="Tijdelijke aanduiding voor tekst 3"/>
          <p:cNvSpPr>
            <a:spLocks noGrp="1"/>
          </p:cNvSpPr>
          <p:nvPr>
            <p:ph type="body" sz="half" idx="2"/>
          </p:nvPr>
        </p:nvSpPr>
        <p:spPr>
          <a:xfrm>
            <a:off x="1061156" y="3165230"/>
            <a:ext cx="4039481" cy="3280726"/>
          </a:xfrm>
          <a:noFill/>
        </p:spPr>
        <p:txBody>
          <a:bodyPr>
            <a:normAutofit/>
          </a:bodyPr>
          <a:lstStyle/>
          <a:p>
            <a:r>
              <a:rPr lang="nl-NL" dirty="0">
                <a:latin typeface="Arial" panose="020B0604020202020204" pitchFamily="34" charset="0"/>
                <a:cs typeface="Arial" panose="020B0604020202020204" pitchFamily="34" charset="0"/>
              </a:rPr>
              <a:t>Zet via Optimize Tools de luchtfoto aan.</a:t>
            </a:r>
          </a:p>
          <a:p>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Zoom (</a:t>
            </a:r>
            <a:r>
              <a:rPr lang="nl-NL" dirty="0" err="1">
                <a:latin typeface="Arial" panose="020B0604020202020204" pitchFamily="34" charset="0"/>
                <a:cs typeface="Arial" panose="020B0604020202020204" pitchFamily="34" charset="0"/>
              </a:rPr>
              <a:t>scrollknop</a:t>
            </a:r>
            <a:r>
              <a:rPr lang="nl-NL" dirty="0">
                <a:latin typeface="Arial" panose="020B0604020202020204" pitchFamily="34" charset="0"/>
                <a:cs typeface="Arial" panose="020B0604020202020204" pitchFamily="34" charset="0"/>
              </a:rPr>
              <a:t>) een beetje uit. Tot het beeld ongeveer gelijk is aan het voorbeeld hier rechts weergegeven.</a:t>
            </a:r>
          </a:p>
          <a:p>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sp>
        <p:nvSpPr>
          <p:cNvPr id="11" name="Tijdelijke aanduiding voor inhoud 10">
            <a:extLst>
              <a:ext uri="{FF2B5EF4-FFF2-40B4-BE49-F238E27FC236}">
                <a16:creationId xmlns:a16="http://schemas.microsoft.com/office/drawing/2014/main" id="{FBF2A4A3-853F-BF68-5951-E39CE4A8191A}"/>
              </a:ext>
            </a:extLst>
          </p:cNvPr>
          <p:cNvSpPr>
            <a:spLocks noGrp="1"/>
          </p:cNvSpPr>
          <p:nvPr>
            <p:ph idx="1"/>
          </p:nvPr>
        </p:nvSpPr>
        <p:spPr/>
        <p:txBody>
          <a:bodyPr/>
          <a:lstStyle/>
          <a:p>
            <a:endParaRPr lang="nl-NL" dirty="0"/>
          </a:p>
        </p:txBody>
      </p:sp>
      <p:pic>
        <p:nvPicPr>
          <p:cNvPr id="5" name="Afbeelding 4">
            <a:extLst>
              <a:ext uri="{FF2B5EF4-FFF2-40B4-BE49-F238E27FC236}">
                <a16:creationId xmlns:a16="http://schemas.microsoft.com/office/drawing/2014/main" id="{DB717CED-4468-661D-C49B-350D3D5BCFF1}"/>
              </a:ext>
            </a:extLst>
          </p:cNvPr>
          <p:cNvPicPr>
            <a:picLocks noChangeAspect="1"/>
          </p:cNvPicPr>
          <p:nvPr/>
        </p:nvPicPr>
        <p:blipFill rotWithShape="1">
          <a:blip r:embed="rId2"/>
          <a:srcRect r="23078" b="11069"/>
          <a:stretch/>
        </p:blipFill>
        <p:spPr>
          <a:xfrm>
            <a:off x="5295147" y="2281128"/>
            <a:ext cx="6896853" cy="4334162"/>
          </a:xfrm>
          <a:prstGeom prst="rect">
            <a:avLst/>
          </a:prstGeom>
        </p:spPr>
      </p:pic>
      <p:pic>
        <p:nvPicPr>
          <p:cNvPr id="7" name="Afbeelding 6">
            <a:extLst>
              <a:ext uri="{FF2B5EF4-FFF2-40B4-BE49-F238E27FC236}">
                <a16:creationId xmlns:a16="http://schemas.microsoft.com/office/drawing/2014/main" id="{D020F70C-1133-1D71-3A5D-2C304DAA1B06}"/>
              </a:ext>
            </a:extLst>
          </p:cNvPr>
          <p:cNvPicPr>
            <a:picLocks noChangeAspect="1"/>
          </p:cNvPicPr>
          <p:nvPr/>
        </p:nvPicPr>
        <p:blipFill>
          <a:blip r:embed="rId3"/>
          <a:stretch>
            <a:fillRect/>
          </a:stretch>
        </p:blipFill>
        <p:spPr>
          <a:xfrm>
            <a:off x="1172504" y="3596920"/>
            <a:ext cx="2038295" cy="1200856"/>
          </a:xfrm>
          <a:prstGeom prst="rect">
            <a:avLst/>
          </a:prstGeom>
        </p:spPr>
      </p:pic>
    </p:spTree>
    <p:extLst>
      <p:ext uri="{BB962C8B-B14F-4D97-AF65-F5344CB8AC3E}">
        <p14:creationId xmlns:p14="http://schemas.microsoft.com/office/powerpoint/2010/main" val="3644674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C261A8AA-ECC2-56F8-9D37-F0F37F35488B}"/>
              </a:ext>
            </a:extLst>
          </p:cNvPr>
          <p:cNvPicPr>
            <a:picLocks noChangeAspect="1"/>
          </p:cNvPicPr>
          <p:nvPr/>
        </p:nvPicPr>
        <p:blipFill>
          <a:blip r:embed="rId2"/>
          <a:stretch>
            <a:fillRect/>
          </a:stretch>
        </p:blipFill>
        <p:spPr>
          <a:xfrm>
            <a:off x="6072000" y="1565030"/>
            <a:ext cx="6120000" cy="3561997"/>
          </a:xfrm>
          <a:prstGeom prst="rect">
            <a:avLst/>
          </a:prstGeom>
        </p:spPr>
      </p:pic>
      <p:sp>
        <p:nvSpPr>
          <p:cNvPr id="2" name="Titel 1"/>
          <p:cNvSpPr>
            <a:spLocks noGrp="1"/>
          </p:cNvSpPr>
          <p:nvPr>
            <p:ph type="title"/>
          </p:nvPr>
        </p:nvSpPr>
        <p:spPr>
          <a:xfrm>
            <a:off x="1134710" y="1565030"/>
            <a:ext cx="3706280" cy="1432198"/>
          </a:xfrm>
          <a:noFill/>
        </p:spPr>
        <p:txBody>
          <a:bodyPr>
            <a:normAutofit/>
          </a:bodyPr>
          <a:lstStyle/>
          <a:p>
            <a:r>
              <a:rPr lang="nl-NL" sz="2400" dirty="0">
                <a:latin typeface="Arial Black" panose="020B0A04020102020204" pitchFamily="34" charset="0"/>
              </a:rPr>
              <a:t>Import de BAG via</a:t>
            </a:r>
            <a:br>
              <a:rPr lang="nl-NL" sz="2400" dirty="0">
                <a:latin typeface="Arial Black" panose="020B0A04020102020204" pitchFamily="34" charset="0"/>
              </a:rPr>
            </a:br>
            <a:r>
              <a:rPr lang="nl-NL" sz="2400" dirty="0">
                <a:latin typeface="Arial Black" panose="020B0A04020102020204" pitchFamily="34" charset="0"/>
              </a:rPr>
              <a:t>PDOK WFS data</a:t>
            </a:r>
          </a:p>
        </p:txBody>
      </p:sp>
      <p:sp>
        <p:nvSpPr>
          <p:cNvPr id="4" name="Tijdelijke aanduiding voor tekst 3"/>
          <p:cNvSpPr>
            <a:spLocks noGrp="1"/>
          </p:cNvSpPr>
          <p:nvPr>
            <p:ph type="body" sz="half" idx="2"/>
          </p:nvPr>
        </p:nvSpPr>
        <p:spPr>
          <a:xfrm>
            <a:off x="1134710" y="3165230"/>
            <a:ext cx="4937290" cy="3692770"/>
          </a:xfrm>
          <a:noFill/>
        </p:spPr>
        <p:txBody>
          <a:bodyPr>
            <a:normAutofit fontScale="92500"/>
          </a:bodyPr>
          <a:lstStyle/>
          <a:p>
            <a:r>
              <a:rPr lang="nl-NL" dirty="0">
                <a:latin typeface="Arial" panose="020B0604020202020204" pitchFamily="34" charset="0"/>
                <a:cs typeface="Arial" panose="020B0604020202020204" pitchFamily="34" charset="0"/>
              </a:rPr>
              <a:t>Kies de optie </a:t>
            </a:r>
            <a:r>
              <a:rPr lang="nl-NL" b="1" dirty="0">
                <a:latin typeface="Arial" panose="020B0604020202020204" pitchFamily="34" charset="0"/>
                <a:cs typeface="Arial" panose="020B0604020202020204" pitchFamily="34" charset="0"/>
              </a:rPr>
              <a:t>BAG</a:t>
            </a:r>
            <a:r>
              <a:rPr lang="nl-NL" dirty="0">
                <a:latin typeface="Arial" panose="020B0604020202020204" pitchFamily="34" charset="0"/>
                <a:cs typeface="Arial" panose="020B0604020202020204" pitchFamily="34" charset="0"/>
              </a:rPr>
              <a:t>.</a:t>
            </a:r>
          </a:p>
          <a:p>
            <a:r>
              <a:rPr lang="nl-NL" dirty="0">
                <a:latin typeface="Arial" panose="020B0604020202020204" pitchFamily="34" charset="0"/>
                <a:cs typeface="Arial" panose="020B0604020202020204" pitchFamily="34" charset="0"/>
              </a:rPr>
              <a:t>Stel bij gebied bepalen View in.</a:t>
            </a:r>
          </a:p>
          <a:p>
            <a:r>
              <a:rPr lang="nl-NL" dirty="0">
                <a:latin typeface="Arial" panose="020B0604020202020204" pitchFamily="34" charset="0"/>
                <a:cs typeface="Arial" panose="020B0604020202020204" pitchFamily="34" charset="0"/>
              </a:rPr>
              <a:t>Behoud het plaatsen in een Nieuw model. </a:t>
            </a:r>
          </a:p>
          <a:p>
            <a:r>
              <a:rPr lang="nl-NL" dirty="0">
                <a:latin typeface="Arial" panose="020B0604020202020204" pitchFamily="34" charset="0"/>
                <a:cs typeface="Arial" panose="020B0604020202020204" pitchFamily="34" charset="0"/>
              </a:rPr>
              <a:t>Kies voor de Optie</a:t>
            </a:r>
          </a:p>
          <a:p>
            <a:r>
              <a:rPr lang="nl-NL" b="1" dirty="0">
                <a:latin typeface="Arial" panose="020B0604020202020204" pitchFamily="34" charset="0"/>
                <a:cs typeface="Arial" panose="020B0604020202020204" pitchFamily="34" charset="0"/>
              </a:rPr>
              <a:t>PDOK WFS data </a:t>
            </a:r>
          </a:p>
          <a:p>
            <a:r>
              <a:rPr lang="nl-NL" dirty="0">
                <a:latin typeface="Arial" panose="020B0604020202020204" pitchFamily="34" charset="0"/>
                <a:cs typeface="Arial" panose="020B0604020202020204" pitchFamily="34" charset="0"/>
              </a:rPr>
              <a:t>Er wordt een extra scherm geopend.</a:t>
            </a:r>
          </a:p>
          <a:p>
            <a:r>
              <a:rPr lang="nl-NL" dirty="0">
                <a:latin typeface="Arial" panose="020B0604020202020204" pitchFamily="34" charset="0"/>
                <a:cs typeface="Arial" panose="020B0604020202020204" pitchFamily="34" charset="0"/>
              </a:rPr>
              <a:t>Haal het vinkje weg bij Woonplaats,  stel de rest in, als naast staand voorbeeld, dus Toevoegen Administratieve data en NLCS Uitgebreid actief. Klik in de onderste grijze balk op </a:t>
            </a:r>
            <a:r>
              <a:rPr lang="nl-NL" b="1" dirty="0">
                <a:latin typeface="Arial" panose="020B0604020202020204" pitchFamily="34" charset="0"/>
                <a:cs typeface="Arial" panose="020B0604020202020204" pitchFamily="34" charset="0"/>
              </a:rPr>
              <a:t>Plaatsen features in tekening</a:t>
            </a:r>
            <a:r>
              <a:rPr lang="nl-NL" dirty="0">
                <a:latin typeface="Arial" panose="020B0604020202020204" pitchFamily="34" charset="0"/>
                <a:cs typeface="Arial" panose="020B0604020202020204" pitchFamily="34" charset="0"/>
              </a:rPr>
              <a:t>.</a:t>
            </a:r>
          </a:p>
          <a:p>
            <a:r>
              <a:rPr lang="nl-NL" dirty="0">
                <a:latin typeface="Arial" panose="020B0604020202020204" pitchFamily="34" charset="0"/>
                <a:cs typeface="Arial" panose="020B0604020202020204" pitchFamily="34" charset="0"/>
              </a:rPr>
              <a:t>Ga door met ja als een melding wordt getoond, in het Message Center zie je tellers lopen en dat de import beëindigd is.</a:t>
            </a:r>
          </a:p>
          <a:p>
            <a:endParaRPr lang="nl-NL" dirty="0">
              <a:latin typeface="Arial" panose="020B0604020202020204" pitchFamily="34" charset="0"/>
              <a:cs typeface="Arial" panose="020B0604020202020204" pitchFamily="34" charset="0"/>
            </a:endParaRPr>
          </a:p>
        </p:txBody>
      </p:sp>
      <p:sp>
        <p:nvSpPr>
          <p:cNvPr id="11" name="Tijdelijke aanduiding voor inhoud 10">
            <a:extLst>
              <a:ext uri="{FF2B5EF4-FFF2-40B4-BE49-F238E27FC236}">
                <a16:creationId xmlns:a16="http://schemas.microsoft.com/office/drawing/2014/main" id="{FBF2A4A3-853F-BF68-5951-E39CE4A8191A}"/>
              </a:ext>
            </a:extLst>
          </p:cNvPr>
          <p:cNvSpPr>
            <a:spLocks noGrp="1"/>
          </p:cNvSpPr>
          <p:nvPr>
            <p:ph idx="1"/>
          </p:nvPr>
        </p:nvSpPr>
        <p:spPr/>
        <p:txBody>
          <a:bodyPr/>
          <a:lstStyle/>
          <a:p>
            <a:endParaRPr lang="nl-NL" dirty="0"/>
          </a:p>
        </p:txBody>
      </p:sp>
      <p:pic>
        <p:nvPicPr>
          <p:cNvPr id="5" name="Afbeelding 4">
            <a:extLst>
              <a:ext uri="{FF2B5EF4-FFF2-40B4-BE49-F238E27FC236}">
                <a16:creationId xmlns:a16="http://schemas.microsoft.com/office/drawing/2014/main" id="{9F69AD60-6D41-DF9E-2047-F54132AB8C73}"/>
              </a:ext>
            </a:extLst>
          </p:cNvPr>
          <p:cNvPicPr>
            <a:picLocks noChangeAspect="1"/>
          </p:cNvPicPr>
          <p:nvPr/>
        </p:nvPicPr>
        <p:blipFill>
          <a:blip r:embed="rId3"/>
          <a:stretch>
            <a:fillRect/>
          </a:stretch>
        </p:blipFill>
        <p:spPr>
          <a:xfrm>
            <a:off x="6809140" y="2281129"/>
            <a:ext cx="4248150" cy="4124325"/>
          </a:xfrm>
          <a:prstGeom prst="rect">
            <a:avLst/>
          </a:prstGeom>
          <a:effectLst>
            <a:outerShdw blurRad="635000" dist="127000" dir="2700000" algn="tl" rotWithShape="0">
              <a:prstClr val="black">
                <a:alpha val="70000"/>
              </a:prstClr>
            </a:outerShdw>
          </a:effectLst>
        </p:spPr>
      </p:pic>
      <p:pic>
        <p:nvPicPr>
          <p:cNvPr id="7" name="Afbeelding 6">
            <a:extLst>
              <a:ext uri="{FF2B5EF4-FFF2-40B4-BE49-F238E27FC236}">
                <a16:creationId xmlns:a16="http://schemas.microsoft.com/office/drawing/2014/main" id="{3E5E6D0B-D120-9DF8-5561-EE1B6CFCBF22}"/>
              </a:ext>
            </a:extLst>
          </p:cNvPr>
          <p:cNvPicPr>
            <a:picLocks noChangeAspect="1"/>
          </p:cNvPicPr>
          <p:nvPr/>
        </p:nvPicPr>
        <p:blipFill>
          <a:blip r:embed="rId4"/>
          <a:stretch>
            <a:fillRect/>
          </a:stretch>
        </p:blipFill>
        <p:spPr>
          <a:xfrm>
            <a:off x="7727421" y="3654670"/>
            <a:ext cx="3667125" cy="1638300"/>
          </a:xfrm>
          <a:prstGeom prst="rect">
            <a:avLst/>
          </a:prstGeom>
          <a:effectLst>
            <a:outerShdw blurRad="635000" dist="127000" dir="2700000" algn="tl" rotWithShape="0">
              <a:prstClr val="black">
                <a:alpha val="70000"/>
              </a:prstClr>
            </a:outerShdw>
          </a:effectLst>
        </p:spPr>
      </p:pic>
    </p:spTree>
    <p:extLst>
      <p:ext uri="{BB962C8B-B14F-4D97-AF65-F5344CB8AC3E}">
        <p14:creationId xmlns:p14="http://schemas.microsoft.com/office/powerpoint/2010/main" val="349659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1000"/>
                                  </p:stCondLst>
                                  <p:childTnLst>
                                    <p:set>
                                      <p:cBhvr>
                                        <p:cTn id="11"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huisstijl Summerschool 2017.potx [Alleen-lezen]" id="{9D31DF45-03B0-42FA-B771-3452E64C405D}" vid="{EED407BE-578F-4A4B-BAC8-AA9F8A3BF4E1}"/>
    </a:ext>
  </a:extLst>
</a:theme>
</file>

<file path=docProps/app.xml><?xml version="1.0" encoding="utf-8"?>
<Properties xmlns="http://schemas.openxmlformats.org/officeDocument/2006/extended-properties" xmlns:vt="http://schemas.openxmlformats.org/officeDocument/2006/docPropsVTypes">
  <Template>Presentatie huisstijl Summerschool 2018</Template>
  <TotalTime>469</TotalTime>
  <Words>2162</Words>
  <Application>Microsoft Office PowerPoint</Application>
  <PresentationFormat>Breedbeeld</PresentationFormat>
  <Paragraphs>202</Paragraphs>
  <Slides>25</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25</vt:i4>
      </vt:variant>
    </vt:vector>
  </HeadingPairs>
  <TitlesOfParts>
    <vt:vector size="30" baseType="lpstr">
      <vt:lpstr>Arial</vt:lpstr>
      <vt:lpstr>Arial Black</vt:lpstr>
      <vt:lpstr>Calibri</vt:lpstr>
      <vt:lpstr>Calibri Light</vt:lpstr>
      <vt:lpstr>Kantoorthema</vt:lpstr>
      <vt:lpstr>Workshop Optimize GeoDATA CE</vt:lpstr>
      <vt:lpstr>Wat gaan we deze workshop doen?</vt:lpstr>
      <vt:lpstr>Download de data bestanden</vt:lpstr>
      <vt:lpstr>Open MicroStation en open de tekening Workshop GeoDATA.dgn</vt:lpstr>
      <vt:lpstr>Optimize GeoDATA openen</vt:lpstr>
      <vt:lpstr>Hoofdscherm GeoDATA</vt:lpstr>
      <vt:lpstr>Adres zoeken via GeoDATA</vt:lpstr>
      <vt:lpstr>Sluit het Locatie zoeker scherm</vt:lpstr>
      <vt:lpstr>Import de BAG via PDOK WFS data</vt:lpstr>
      <vt:lpstr>Bekijk de Administratieve data</vt:lpstr>
      <vt:lpstr>Importeer daarna op dezelfde wijze  Kadastrale kaart via PDOK WFS data</vt:lpstr>
      <vt:lpstr>Importeer daarna op dezelfde wijze BGT via PDOK Download StUF-Geo</vt:lpstr>
      <vt:lpstr>Volg tijdens de verwerkingstijd van de BGT de uitleg:  Wat is GWSW?</vt:lpstr>
      <vt:lpstr>Importeer na het afronden van de importeer actie van BGT op dezelfde wijze GWSW</vt:lpstr>
      <vt:lpstr>Importeer een KLIC melding</vt:lpstr>
      <vt:lpstr>Volg tijdens de verwerkingstijd van de KLIC de uitleg: Wat is NDW?</vt:lpstr>
      <vt:lpstr>Bekijk een KLIC melding</vt:lpstr>
      <vt:lpstr>Importeer na het afronden van de importeer actie van KLIC de Verkeersbordlocaties</vt:lpstr>
      <vt:lpstr>Importeer een willekeurige WFS via WFS data</vt:lpstr>
      <vt:lpstr>Importeer een voorgedefineerde WFS via WFS data</vt:lpstr>
      <vt:lpstr>Importeer een 2D GeoJSON bestand</vt:lpstr>
      <vt:lpstr>Importeer een GeoPackage bestand (2D of 3D)</vt:lpstr>
      <vt:lpstr>Resultaat bekijken</vt:lpstr>
      <vt:lpstr>Automatisch opgebouwde Item Types</vt:lpstr>
      <vt:lpstr>Dank voor jullie aandacht.  Zijn er nog vragen?</vt:lpstr>
    </vt:vector>
  </TitlesOfParts>
  <Company>kentet Unattendeds © 2016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Mattijs Bekkers</dc:creator>
  <cp:lastModifiedBy>Derk Nouwens | The People Group</cp:lastModifiedBy>
  <cp:revision>54</cp:revision>
  <dcterms:created xsi:type="dcterms:W3CDTF">2018-10-20T05:06:10Z</dcterms:created>
  <dcterms:modified xsi:type="dcterms:W3CDTF">2023-11-29T13:47:00Z</dcterms:modified>
</cp:coreProperties>
</file>