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65" r:id="rId7"/>
    <p:sldId id="264" r:id="rId8"/>
    <p:sldId id="275" r:id="rId9"/>
    <p:sldId id="262" r:id="rId10"/>
    <p:sldId id="256" r:id="rId11"/>
    <p:sldId id="277" r:id="rId12"/>
    <p:sldId id="27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F64A2-8319-4041-BFC3-352975AD3298}" v="520" dt="2023-11-24T13:44:57.703"/>
    <p1510:client id="{3DD344CA-DE01-45E1-A34E-B5320F149C4D}" v="3" dt="2023-11-24T08:38:04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AFBAC-05FD-BF90-B1F2-0F6D50AC0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438459-ACF9-62F8-9358-1589D5B2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24816B-1ED6-EDAB-6870-7860A9FD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FB4FCF-5BB4-CEBF-1837-80055DA1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47C977-25A5-EB1B-0649-176D9A50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5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C7806-C57B-8F95-0E01-35C136FF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65413A-3A1D-C7B6-C58E-7E72C892C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E36CE1-9DEE-83DD-7540-EDC4325E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54DF8-CB87-1952-D3F2-1CF12C8D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B19FF9-A535-AEF2-EEF0-A915C1F7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9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879AE6B-36BD-EC33-9271-9F03145AB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6D8B95-2717-6118-5145-9EB169CDF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063A8C-26B5-85D3-14EE-FA18A8C3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EE404-68BA-5B96-60CE-74D7011A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34A1D-CB31-0B1C-AD92-94E1C6E4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34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blad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47999" y="2879999"/>
            <a:ext cx="10272000" cy="1089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6667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 van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47999" y="3969599"/>
            <a:ext cx="10272000" cy="117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 typeface="Arial"/>
              <a:buNone/>
              <a:defRPr sz="4533" baseline="0">
                <a:solidFill>
                  <a:srgbClr val="FFFFFF"/>
                </a:solidFill>
              </a:defRPr>
            </a:lvl1pPr>
            <a:lvl2pPr marL="609585" indent="0">
              <a:buFont typeface="Arial"/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1248002" y="6402000"/>
            <a:ext cx="1819921" cy="456000"/>
          </a:xfrm>
        </p:spPr>
        <p:txBody>
          <a:bodyPr lIns="0" tIns="0" rIns="0" bIns="0" anchor="t" anchorCtr="0"/>
          <a:lstStyle>
            <a:lvl1pPr>
              <a:defRPr sz="1467">
                <a:solidFill>
                  <a:srgbClr val="FFFFFF"/>
                </a:solidFill>
              </a:defRPr>
            </a:lvl1pPr>
          </a:lstStyle>
          <a:p>
            <a:fld id="{0E8FEAC5-E696-4006-BCE4-2EC71C277B36}" type="datetime4">
              <a:rPr lang="nl-NL" smtClean="0"/>
              <a:t>27 november 2023</a:t>
            </a:fld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9739013" y="6402000"/>
            <a:ext cx="1780988" cy="456000"/>
          </a:xfrm>
        </p:spPr>
        <p:txBody>
          <a:bodyPr lIns="0" tIns="0" rIns="0" bIns="0" anchor="t" anchorCtr="0"/>
          <a:lstStyle>
            <a:lvl1pPr algn="r">
              <a:defRPr sz="1467">
                <a:solidFill>
                  <a:srgbClr val="FFFFFF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20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blad 1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1248002" y="6402000"/>
            <a:ext cx="1819921" cy="456000"/>
          </a:xfrm>
        </p:spPr>
        <p:txBody>
          <a:bodyPr lIns="0" tIns="0" rIns="0" bIns="0" anchor="t" anchorCtr="0"/>
          <a:lstStyle>
            <a:lvl1pPr>
              <a:defRPr sz="1467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9739013" y="6402000"/>
            <a:ext cx="1780988" cy="456000"/>
          </a:xfrm>
        </p:spPr>
        <p:txBody>
          <a:bodyPr lIns="0" tIns="0" rIns="0" bIns="0" anchor="t" anchorCtr="0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6402001"/>
            <a:ext cx="1017883" cy="456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"/>
            <a:ext cx="12192000" cy="1727200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247999" y="480000"/>
            <a:ext cx="10272000" cy="108834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248833" y="2148293"/>
            <a:ext cx="10272184" cy="4080000"/>
          </a:xfrm>
          <a:prstGeom prst="rect">
            <a:avLst/>
          </a:prstGeom>
        </p:spPr>
        <p:txBody>
          <a:bodyPr vert="horz" lIns="0" tIns="0" rIns="0" bIns="0"/>
          <a:lstStyle>
            <a:lvl1pPr marL="239994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1pPr>
            <a:lvl2pPr marL="479988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2pPr>
            <a:lvl3pPr marL="719982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 marL="959976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4pPr>
            <a:lvl5pPr marL="1199970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9786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blad 1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"/>
            <a:ext cx="12192000" cy="1727200"/>
          </a:xfrm>
          <a:prstGeom prst="rect">
            <a:avLst/>
          </a:prstGeom>
        </p:spPr>
      </p:pic>
      <p:sp>
        <p:nvSpPr>
          <p:cNvPr id="17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1248002" y="6402000"/>
            <a:ext cx="1819921" cy="456000"/>
          </a:xfrm>
        </p:spPr>
        <p:txBody>
          <a:bodyPr lIns="0" tIns="0" rIns="0" bIns="0" anchor="t" anchorCtr="0"/>
          <a:lstStyle>
            <a:lvl1pPr>
              <a:defRPr sz="1467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8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9739013" y="6402000"/>
            <a:ext cx="1780988" cy="456000"/>
          </a:xfrm>
        </p:spPr>
        <p:txBody>
          <a:bodyPr lIns="0" tIns="0" rIns="0" bIns="0" anchor="t" anchorCtr="0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1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6402001"/>
            <a:ext cx="1017883" cy="456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247999" y="480000"/>
            <a:ext cx="10272000" cy="108834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248834" y="2148295"/>
            <a:ext cx="5457777" cy="4080000"/>
          </a:xfrm>
          <a:prstGeom prst="rect">
            <a:avLst/>
          </a:prstGeom>
        </p:spPr>
        <p:txBody>
          <a:bodyPr vert="horz" lIns="0" tIns="0" rIns="0" bIns="0"/>
          <a:lstStyle>
            <a:lvl1pPr marL="239994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1pPr>
            <a:lvl2pPr marL="479988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2pPr>
            <a:lvl3pPr marL="719982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 marL="959976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4pPr>
            <a:lvl5pPr marL="1199970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7201283" y="2311565"/>
            <a:ext cx="4319735" cy="38487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34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blad 2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3"/>
          <p:cNvSpPr>
            <a:spLocks noGrp="1"/>
          </p:cNvSpPr>
          <p:nvPr>
            <p:ph type="dt" sz="half" idx="11"/>
          </p:nvPr>
        </p:nvSpPr>
        <p:spPr>
          <a:xfrm>
            <a:off x="1248002" y="6402000"/>
            <a:ext cx="1819921" cy="456000"/>
          </a:xfrm>
        </p:spPr>
        <p:txBody>
          <a:bodyPr lIns="0" tIns="0" rIns="0" bIns="0" anchor="t" anchorCtr="0"/>
          <a:lstStyle>
            <a:lvl1pPr>
              <a:defRPr sz="1467">
                <a:solidFill>
                  <a:schemeClr val="tx1"/>
                </a:solidFill>
              </a:defRPr>
            </a:lvl1pPr>
          </a:lstStyle>
          <a:p>
            <a:fld id="{3BDA68A4-14E2-4DEE-BF0D-344856097FC7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0" name="Tijdelijke aanduiding voor voettekst 14"/>
          <p:cNvSpPr>
            <a:spLocks noGrp="1"/>
          </p:cNvSpPr>
          <p:nvPr>
            <p:ph type="ftr" sz="quarter" idx="12"/>
          </p:nvPr>
        </p:nvSpPr>
        <p:spPr>
          <a:xfrm>
            <a:off x="9739013" y="6402000"/>
            <a:ext cx="1780988" cy="456000"/>
          </a:xfrm>
        </p:spPr>
        <p:txBody>
          <a:bodyPr lIns="0" tIns="0" rIns="0" bIns="0" anchor="t" anchorCtr="0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0" y="6402001"/>
            <a:ext cx="1017883" cy="456000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fld id="{FE63E531-1C3B-364E-9A80-B8838FF23FE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247999" y="1241007"/>
            <a:ext cx="10272000" cy="86128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248833" y="2148295"/>
            <a:ext cx="10272184" cy="4080000"/>
          </a:xfrm>
          <a:prstGeom prst="rect">
            <a:avLst/>
          </a:prstGeom>
        </p:spPr>
        <p:txBody>
          <a:bodyPr vert="horz" lIns="0" tIns="0" rIns="0" bIns="0"/>
          <a:lstStyle>
            <a:lvl1pPr marL="239994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1pPr>
            <a:lvl2pPr marL="479988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2pPr>
            <a:lvl3pPr marL="719982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 marL="959976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4pPr>
            <a:lvl5pPr marL="1199970" indent="-239994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572-4D5D-FF0B-348A-4990FB87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A1F3C-2515-614D-E48D-992C05312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5C5A1C-2231-44F5-357E-3397FC4F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ACA56-E719-BF93-A710-85217180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141BF-3805-C2BB-02C7-A9D3C0F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15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72832-C9EB-F5C4-335D-955496BC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3390F-6A4D-9A5F-C70D-393831A9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DA7C27-7FCE-F5EC-D351-A2594037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1BE835-4063-4BD5-CB63-FFA86229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789E0-5A86-DF83-2335-0FEBE428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A7F5-5E2A-28F6-C7FC-253B25E6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38609-1FA0-B576-C111-9F18D58F3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631EAD-EC54-6747-2764-62B0EBDE0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A4587D-0116-A80F-34BD-60A748DC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8E1FFA-2B42-8857-8A2E-67DB2466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88D4E-516C-3703-80B3-9AE32532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38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8F287-5607-9583-5116-675C5776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2E7FA4-2E40-4548-A799-53F6A6425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997134-0033-9567-732C-BBEBF5A7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10BB9A-3867-0D27-647A-D9B7724EB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D26590-804D-14CA-CF56-F385EDD5F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61BB37-EF6D-02E3-85E9-41B0B546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43F66F-A581-5E10-1AAD-9E0BBB04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3A2DF5-9AD8-405F-DC49-056A43CE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85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A4F8A-BDC6-536D-DAA3-B931EDC4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DDCBD6-CEBD-50CD-DEAD-81D21B3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294522-7E20-09F5-75CE-1724AD74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62619C-6AEF-DD9F-691E-7AFB6F48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1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737B87-A7AA-3518-7172-DAACC04E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2628D4-1434-6BAB-B2C4-0CBC38C4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36915C-ADB1-1D69-52DB-EF96998B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D7630-BE76-2007-FAAD-74AE19E2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50FAD-C957-858D-32EA-B0DFDD442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4271E8-2788-6196-D8D4-65ECA4978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8FED11-A855-E90C-1F9D-E38C6B92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AEC9AE-850B-1233-0270-572BD2F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B28765-E10A-F55A-CD71-275B10DA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31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03129-CD03-1B9E-CC7A-8AC04AF3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846ED8-DE0A-403E-41F7-187C30515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27BBA1-279C-6320-7CC4-A6E9BEDF9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C2AD57-7E2B-AC75-DBB5-252EEC1C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243292-E7E6-26EB-4E87-45E7ADDC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ED3152-E29E-CA6F-59DD-BFDD5BDD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35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82CD51-552C-9CE1-4565-A3D572CD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4D68A2-2106-CF98-4EC2-EDFE6312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CC3474-6FF7-EA66-051C-D669E68D0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328F-F6A9-4C70-8B9B-DB5107177D8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EC5E7-489E-13DD-860D-25E9B599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24CA3-7CD6-F688-1226-159E32B51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4F6A-07BC-44AD-83AB-5E111970C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Importeren meetdata in </a:t>
            </a:r>
            <a:r>
              <a:rPr lang="nl-NL" sz="4000" dirty="0" err="1"/>
              <a:t>Optimize</a:t>
            </a:r>
            <a:r>
              <a:rPr lang="nl-NL" sz="4000" dirty="0"/>
              <a:t> NLCS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IbDH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53BD97-3D98-4050-BF6B-1DE146D1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861" y="312382"/>
            <a:ext cx="204816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8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software, Computerpictogram">
            <a:extLst>
              <a:ext uri="{FF2B5EF4-FFF2-40B4-BE49-F238E27FC236}">
                <a16:creationId xmlns:a16="http://schemas.microsoft.com/office/drawing/2014/main" id="{78D3927B-D204-A938-FD77-815179BF0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3"/>
            <a:ext cx="12192000" cy="66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IbDH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ED2A4A-423F-4589-B79C-BC41B8BC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99" y="1241007"/>
            <a:ext cx="10058451" cy="48982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86CAAD1-A05D-414D-BD6E-F3DF75DD261D}"/>
              </a:ext>
            </a:extLst>
          </p:cNvPr>
          <p:cNvSpPr txBox="1"/>
          <p:nvPr/>
        </p:nvSpPr>
        <p:spPr>
          <a:xfrm>
            <a:off x="1417739" y="67112"/>
            <a:ext cx="872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Optimize</a:t>
            </a:r>
            <a:r>
              <a:rPr lang="nl-NL" sz="3200" dirty="0">
                <a:solidFill>
                  <a:schemeClr val="bg1"/>
                </a:solidFill>
              </a:rPr>
              <a:t> Survey – </a:t>
            </a:r>
            <a:r>
              <a:rPr lang="nl-NL" sz="3200" dirty="0" err="1">
                <a:solidFill>
                  <a:schemeClr val="bg1"/>
                </a:solidFill>
              </a:rPr>
              <a:t>Leica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Captivate</a:t>
            </a:r>
            <a:r>
              <a:rPr lang="nl-NL" sz="3200" dirty="0">
                <a:solidFill>
                  <a:schemeClr val="bg1"/>
                </a:solidFill>
              </a:rPr>
              <a:t> Metingen</a:t>
            </a:r>
          </a:p>
        </p:txBody>
      </p:sp>
    </p:spTree>
    <p:extLst>
      <p:ext uri="{BB962C8B-B14F-4D97-AF65-F5344CB8AC3E}">
        <p14:creationId xmlns:p14="http://schemas.microsoft.com/office/powerpoint/2010/main" val="129647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F10D7E-E728-48BF-A9FE-A80503CA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4" y="720427"/>
            <a:ext cx="7121125" cy="34678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EEE536-7009-4C0F-8856-E5E9DEA6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520" y="2668221"/>
            <a:ext cx="5281118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4A2248-BD7F-C727-6DAB-2C728907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451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D943824-9FA0-7406-34D7-49C5C91524EF}"/>
              </a:ext>
            </a:extLst>
          </p:cNvPr>
          <p:cNvSpPr txBox="1"/>
          <p:nvPr/>
        </p:nvSpPr>
        <p:spPr>
          <a:xfrm>
            <a:off x="298174" y="5983357"/>
            <a:ext cx="1113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Meetbestand in gelezen, nog niet geconverteerd</a:t>
            </a:r>
          </a:p>
        </p:txBody>
      </p:sp>
    </p:spTree>
    <p:extLst>
      <p:ext uri="{BB962C8B-B14F-4D97-AF65-F5344CB8AC3E}">
        <p14:creationId xmlns:p14="http://schemas.microsoft.com/office/powerpoint/2010/main" val="24697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55473F-8194-39C1-6723-904DB0A0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0" y="0"/>
            <a:ext cx="11761870" cy="52134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795121D-C2BC-41C1-8630-FEC3C7A64EB0}"/>
              </a:ext>
            </a:extLst>
          </p:cNvPr>
          <p:cNvSpPr txBox="1"/>
          <p:nvPr/>
        </p:nvSpPr>
        <p:spPr>
          <a:xfrm>
            <a:off x="2557670" y="5165245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Converteren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A667D9-129B-36D2-0387-A724E02FA6E9}"/>
              </a:ext>
            </a:extLst>
          </p:cNvPr>
          <p:cNvSpPr txBox="1"/>
          <p:nvPr/>
        </p:nvSpPr>
        <p:spPr>
          <a:xfrm>
            <a:off x="775252" y="5534577"/>
            <a:ext cx="701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Kies via Browse de juiste codelijst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Kies va Browse het juiste cel bestand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Druk daarna op de knop start Conversie</a:t>
            </a:r>
          </a:p>
        </p:txBody>
      </p:sp>
    </p:spTree>
    <p:extLst>
      <p:ext uri="{BB962C8B-B14F-4D97-AF65-F5344CB8AC3E}">
        <p14:creationId xmlns:p14="http://schemas.microsoft.com/office/powerpoint/2010/main" val="377567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A5444-9FE2-6E86-AA88-809A35E9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156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8C9ECC3-A764-BBD6-8CBD-260299D72534}"/>
              </a:ext>
            </a:extLst>
          </p:cNvPr>
          <p:cNvSpPr txBox="1"/>
          <p:nvPr/>
        </p:nvSpPr>
        <p:spPr>
          <a:xfrm>
            <a:off x="7583557" y="477078"/>
            <a:ext cx="44030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meting is geconverteerd: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symbolen zijn in de tekening gekomen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Net zoals de lijnen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En alles in de goede laag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Deze zaken zijn allemaal aan de codelijst gerelateerd.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26452A-7796-B365-2A5F-D2DF0B97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003" y="2623023"/>
            <a:ext cx="3896141" cy="41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Ingenieursbureau Gemeente Den Haag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247999" y="3969599"/>
            <a:ext cx="10077139" cy="652735"/>
          </a:xfrm>
        </p:spPr>
        <p:txBody>
          <a:bodyPr/>
          <a:lstStyle/>
          <a:p>
            <a:r>
              <a:rPr lang="nl-NL" dirty="0"/>
              <a:t>Cluster Uitvoering afdeling Landmeten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IbDH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F7C323-9E77-40B9-8356-56B8D2CDDAE0}"/>
              </a:ext>
            </a:extLst>
          </p:cNvPr>
          <p:cNvSpPr txBox="1"/>
          <p:nvPr/>
        </p:nvSpPr>
        <p:spPr>
          <a:xfrm>
            <a:off x="1247999" y="4714613"/>
            <a:ext cx="574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Dick Zwitser en Lex van der Moolen</a:t>
            </a:r>
          </a:p>
        </p:txBody>
      </p:sp>
    </p:spTree>
    <p:extLst>
      <p:ext uri="{BB962C8B-B14F-4D97-AF65-F5344CB8AC3E}">
        <p14:creationId xmlns:p14="http://schemas.microsoft.com/office/powerpoint/2010/main" val="324902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>
          <a:xfrm>
            <a:off x="9715759" y="6402000"/>
            <a:ext cx="1780988" cy="456000"/>
          </a:xfrm>
        </p:spPr>
        <p:txBody>
          <a:bodyPr/>
          <a:lstStyle/>
          <a:p>
            <a:r>
              <a:rPr lang="nl-NL" dirty="0"/>
              <a:t>IbDH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Afdeling Landmeten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Gemeente Den Haag heeft van oorsprong 2 landmeet afdelingen, wij zijn de landmeet afdeling van het Ingenieursbureau en van vroeger uit vooral bezig met hoogte.</a:t>
            </a:r>
          </a:p>
          <a:p>
            <a:r>
              <a:rPr lang="nl-NL" sz="2000" dirty="0"/>
              <a:t>Wij meten en onderhouden een grondwaterpeil netwerk </a:t>
            </a:r>
          </a:p>
          <a:p>
            <a:r>
              <a:rPr lang="nl-NL" sz="2000" dirty="0"/>
              <a:t>Wij onderhouden het hoogteverkenmerk net</a:t>
            </a:r>
          </a:p>
          <a:p>
            <a:r>
              <a:rPr lang="nl-NL" sz="2000" dirty="0"/>
              <a:t>Wij doen deformatie metingen rond infrastructurele werkzaamheden</a:t>
            </a:r>
          </a:p>
          <a:p>
            <a:r>
              <a:rPr lang="nl-NL" sz="2000" dirty="0"/>
              <a:t>Het uitvoeren van situatiemetingen ten behoeve van herinrichtingen openbare ruimte</a:t>
            </a:r>
          </a:p>
          <a:p>
            <a:r>
              <a:rPr lang="nl-NL" sz="2000" dirty="0"/>
              <a:t>Scannen van de omgeving ten behoeve van ontwerp en deformatie en het uitwerken van de point </a:t>
            </a:r>
            <a:r>
              <a:rPr lang="nl-NL" sz="2000" dirty="0" err="1"/>
              <a:t>clouds</a:t>
            </a:r>
            <a:r>
              <a:rPr lang="nl-NL" sz="20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8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IbDH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Tachymetrische</a:t>
            </a:r>
            <a:r>
              <a:rPr lang="nl-NL" dirty="0"/>
              <a:t> meting vroeger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nl-NL" sz="2000" dirty="0"/>
              <a:t>Meten met behulp van vrije codes</a:t>
            </a:r>
          </a:p>
          <a:p>
            <a:r>
              <a:rPr lang="nl-NL" sz="2000" dirty="0"/>
              <a:t>Eventueel Muteren, berekenen, en verwerken in een landmeetkundig verwerkingspakket</a:t>
            </a:r>
          </a:p>
          <a:p>
            <a:r>
              <a:rPr lang="nl-NL" sz="2000" dirty="0"/>
              <a:t>Importeren met een macro in Microstation V8i</a:t>
            </a:r>
          </a:p>
          <a:p>
            <a:r>
              <a:rPr lang="nl-NL" sz="2000" dirty="0"/>
              <a:t>Verwerken meetdata in Microstation CE </a:t>
            </a:r>
            <a:r>
              <a:rPr lang="nl-NL" sz="2000" dirty="0" err="1"/>
              <a:t>Optimize</a:t>
            </a:r>
            <a:r>
              <a:rPr lang="nl-NL" sz="2000" dirty="0"/>
              <a:t> NLCS gaat niet met huidige macro</a:t>
            </a:r>
          </a:p>
          <a:p>
            <a:r>
              <a:rPr lang="nl-NL" sz="2000" dirty="0"/>
              <a:t>Daarom is The People Groep gevraagd om software te ontwikkelen </a:t>
            </a:r>
            <a:r>
              <a:rPr lang="nl-NL" sz="2000" dirty="0">
                <a:sym typeface="Wingdings" panose="05000000000000000000" pitchFamily="2" charset="2"/>
              </a:rPr>
              <a:t> daarom deze presentatie</a:t>
            </a: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9" name="Tijdelijke aanduiding voor afbeelding 8" descr="Afbeelding met buitenshuis, boom, grond, herfst&#10;&#10;Automatisch gegenereerde beschrijving">
            <a:extLst>
              <a:ext uri="{FF2B5EF4-FFF2-40B4-BE49-F238E27FC236}">
                <a16:creationId xmlns:a16="http://schemas.microsoft.com/office/drawing/2014/main" id="{C8E9CE1D-F592-4D93-A450-2F89C39F0F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3" b="28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54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>
          <a:xfrm>
            <a:off x="1230616" y="6402000"/>
            <a:ext cx="1819921" cy="456000"/>
          </a:xfrm>
        </p:spPr>
        <p:txBody>
          <a:bodyPr/>
          <a:lstStyle/>
          <a:p>
            <a:r>
              <a:rPr lang="nl-NL" dirty="0"/>
              <a:t>29 november 2023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Tachymetrische</a:t>
            </a:r>
            <a:r>
              <a:rPr lang="nl-NL" dirty="0"/>
              <a:t> meting toekomst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000" dirty="0"/>
              <a:t>Meting wordt direct berekend, gecodeerd volgens de NLCS standaard op de Total station in de applicatie </a:t>
            </a:r>
            <a:r>
              <a:rPr lang="nl-NL" sz="2000" dirty="0" err="1"/>
              <a:t>Leica</a:t>
            </a:r>
            <a:r>
              <a:rPr lang="nl-NL" sz="2000" dirty="0"/>
              <a:t> </a:t>
            </a:r>
            <a:r>
              <a:rPr lang="nl-NL" sz="2000" dirty="0" err="1"/>
              <a:t>Captivate</a:t>
            </a:r>
            <a:r>
              <a:rPr lang="nl-NL" sz="2000" dirty="0"/>
              <a:t>. Hierdoor is dit ook mogelijk met GPS schotel.</a:t>
            </a:r>
          </a:p>
          <a:p>
            <a:r>
              <a:rPr lang="nl-NL" sz="2000" dirty="0"/>
              <a:t>Vanuit </a:t>
            </a:r>
            <a:r>
              <a:rPr lang="nl-NL" sz="2000" dirty="0" err="1"/>
              <a:t>Captivate</a:t>
            </a:r>
            <a:r>
              <a:rPr lang="nl-NL" sz="2000" dirty="0"/>
              <a:t> wordt het </a:t>
            </a:r>
            <a:r>
              <a:rPr lang="nl-NL" sz="2000" dirty="0" err="1"/>
              <a:t>uitwisselings</a:t>
            </a:r>
            <a:r>
              <a:rPr lang="nl-NL" sz="2000" dirty="0"/>
              <a:t> bestand *.</a:t>
            </a:r>
            <a:r>
              <a:rPr lang="nl-NL" sz="2000" dirty="0" err="1"/>
              <a:t>xml</a:t>
            </a:r>
            <a:r>
              <a:rPr lang="nl-NL" sz="2000" dirty="0"/>
              <a:t> aangemaakt en deze kan direct in Microstation CE worden ingelezen.</a:t>
            </a:r>
          </a:p>
          <a:p>
            <a:r>
              <a:rPr lang="nl-NL" sz="2000" dirty="0"/>
              <a:t>Indien nodig kan de meting worden gemuteerd in </a:t>
            </a:r>
            <a:r>
              <a:rPr lang="nl-NL" sz="2000" dirty="0" err="1"/>
              <a:t>Leica</a:t>
            </a:r>
            <a:r>
              <a:rPr lang="nl-NL" sz="2000" dirty="0"/>
              <a:t> </a:t>
            </a:r>
            <a:r>
              <a:rPr lang="nl-NL" sz="2000" dirty="0" err="1"/>
              <a:t>Infinity</a:t>
            </a:r>
            <a:r>
              <a:rPr lang="nl-NL" sz="2000" dirty="0"/>
              <a:t> en daarna het </a:t>
            </a:r>
            <a:r>
              <a:rPr lang="nl-NL" sz="2000" dirty="0" err="1"/>
              <a:t>xml</a:t>
            </a:r>
            <a:r>
              <a:rPr lang="nl-NL" sz="2000" dirty="0"/>
              <a:t> bestand gemaakt worden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9" name="Tijdelijke aanduiding voor afbeelding 8" descr="Afbeelding met buitenshuis, boom, water, meer&#10;&#10;Automatisch gegenereerde beschrijving">
            <a:extLst>
              <a:ext uri="{FF2B5EF4-FFF2-40B4-BE49-F238E27FC236}">
                <a16:creationId xmlns:a16="http://schemas.microsoft.com/office/drawing/2014/main" id="{08856417-4F06-4400-A790-4DE7FF01EF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337" r="-255" b="48533"/>
          <a:stretch/>
        </p:blipFill>
        <p:spPr>
          <a:xfrm>
            <a:off x="7291375" y="2078015"/>
            <a:ext cx="4522800" cy="4525819"/>
          </a:xfrm>
        </p:spPr>
      </p:pic>
    </p:spTree>
    <p:extLst>
      <p:ext uri="{BB962C8B-B14F-4D97-AF65-F5344CB8AC3E}">
        <p14:creationId xmlns:p14="http://schemas.microsoft.com/office/powerpoint/2010/main" val="59124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F5C61C3-EEC8-FDF0-4279-776C85E5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46"/>
            <a:ext cx="12192000" cy="54115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AC6FF7A-86A3-90A1-0A44-DB7A7AE60908}"/>
              </a:ext>
            </a:extLst>
          </p:cNvPr>
          <p:cNvSpPr txBox="1"/>
          <p:nvPr/>
        </p:nvSpPr>
        <p:spPr>
          <a:xfrm>
            <a:off x="238539" y="5903843"/>
            <a:ext cx="1014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</a:t>
            </a:r>
            <a:r>
              <a:rPr lang="nl-NL" dirty="0" err="1"/>
              <a:t>Leica</a:t>
            </a:r>
            <a:r>
              <a:rPr lang="nl-NL" dirty="0"/>
              <a:t> </a:t>
            </a:r>
            <a:r>
              <a:rPr lang="nl-NL" dirty="0" err="1"/>
              <a:t>Infinity</a:t>
            </a:r>
            <a:r>
              <a:rPr lang="nl-NL" dirty="0"/>
              <a:t> kun je codelijsten maken en bewerken voor </a:t>
            </a:r>
            <a:r>
              <a:rPr lang="nl-NL" dirty="0" err="1"/>
              <a:t>Captivate</a:t>
            </a:r>
            <a:r>
              <a:rPr lang="nl-NL" dirty="0"/>
              <a:t> het meet programma op je veldboek of Totalstation</a:t>
            </a:r>
          </a:p>
        </p:txBody>
      </p:sp>
    </p:spTree>
    <p:extLst>
      <p:ext uri="{BB962C8B-B14F-4D97-AF65-F5344CB8AC3E}">
        <p14:creationId xmlns:p14="http://schemas.microsoft.com/office/powerpoint/2010/main" val="88680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9A3BB5-8D2B-7254-AAD3-D13F6CB4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DA68A4-14E2-4DEE-BF0D-344856097FC7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Versie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63E531-1C3B-364E-9A80-B8838FF23FE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48001" y="629705"/>
            <a:ext cx="10272000" cy="861283"/>
          </a:xfrm>
        </p:spPr>
        <p:txBody>
          <a:bodyPr/>
          <a:lstStyle/>
          <a:p>
            <a:r>
              <a:rPr lang="nl-NL" dirty="0"/>
              <a:t>De symbolenlijst (cel bestand)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A9DC08-12F9-4494-875D-6216B0AE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244"/>
            <a:ext cx="12192000" cy="54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0F5DFA-3957-F9E7-D2D4-B16C8EAB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54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C837721-3A60-CBE0-46C2-BE120D74F9BD}"/>
              </a:ext>
            </a:extLst>
          </p:cNvPr>
          <p:cNvSpPr txBox="1"/>
          <p:nvPr/>
        </p:nvSpPr>
        <p:spPr>
          <a:xfrm>
            <a:off x="685800" y="6370983"/>
            <a:ext cx="5188226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voorbeeld van de codelijst</a:t>
            </a:r>
          </a:p>
        </p:txBody>
      </p:sp>
    </p:spTree>
    <p:extLst>
      <p:ext uri="{BB962C8B-B14F-4D97-AF65-F5344CB8AC3E}">
        <p14:creationId xmlns:p14="http://schemas.microsoft.com/office/powerpoint/2010/main" val="2358806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03e95be-f593-41dc-b647-f46fbd6a5fa3}" enabled="1" method="Standard" siteId="{8c653938-6726-49c5-bca7-8e44a4bf2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347</Words>
  <Application>Microsoft Office PowerPoint</Application>
  <PresentationFormat>Breedbeeld</PresentationFormat>
  <Paragraphs>59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Importeren meetdata in Optimize NLCS</vt:lpstr>
      <vt:lpstr>Ingenieursbureau Gemeente Den Haag</vt:lpstr>
      <vt:lpstr>Afdeling Landmeten</vt:lpstr>
      <vt:lpstr>Tachymetrische meting vroeger</vt:lpstr>
      <vt:lpstr>Tachymetrische meting toekomst</vt:lpstr>
      <vt:lpstr>PowerPoint-presentatie</vt:lpstr>
      <vt:lpstr>PowerPoint-presentatie</vt:lpstr>
      <vt:lpstr>De symbolenlijst (cel bestand)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Daphne Kampen, van</dc:creator>
  <cp:lastModifiedBy>Lex van der Moolen</cp:lastModifiedBy>
  <cp:revision>4</cp:revision>
  <dcterms:created xsi:type="dcterms:W3CDTF">2023-11-22T11:51:42Z</dcterms:created>
  <dcterms:modified xsi:type="dcterms:W3CDTF">2023-11-27T10:46:16Z</dcterms:modified>
</cp:coreProperties>
</file>