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1847" r:id="rId2"/>
    <p:sldId id="2134804122" r:id="rId3"/>
    <p:sldId id="1850" r:id="rId4"/>
    <p:sldId id="256" r:id="rId5"/>
    <p:sldId id="2134804124" r:id="rId6"/>
    <p:sldId id="2134804118" r:id="rId7"/>
    <p:sldId id="2134804125" r:id="rId8"/>
    <p:sldId id="498" r:id="rId9"/>
    <p:sldId id="1856" r:id="rId10"/>
    <p:sldId id="2134804111" r:id="rId11"/>
    <p:sldId id="2134804126" r:id="rId12"/>
    <p:sldId id="2134804133" r:id="rId13"/>
    <p:sldId id="2134804132" r:id="rId14"/>
    <p:sldId id="2134804135" r:id="rId15"/>
  </p:sldIdLst>
  <p:sldSz cx="12192000" cy="6858000"/>
  <p:notesSz cx="6858000" cy="9144000"/>
  <p:embeddedFontLst>
    <p:embeddedFont>
      <p:font typeface="Sweco Sans" panose="020B0604020202020204" charset="0"/>
      <p:regular r:id="rId18"/>
      <p:bold r:id="rId19"/>
      <p:italic r:id="rId20"/>
      <p:boldItalic r:id="rId21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506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981" userDrawn="1">
          <p15:clr>
            <a:srgbClr val="A4A3A4"/>
          </p15:clr>
        </p15:guide>
        <p15:guide id="5" orient="horz" pos="1321" userDrawn="1">
          <p15:clr>
            <a:srgbClr val="A4A3A4"/>
          </p15:clr>
        </p15:guide>
        <p15:guide id="6" orient="horz" pos="396" userDrawn="1">
          <p15:clr>
            <a:srgbClr val="A4A3A4"/>
          </p15:clr>
        </p15:guide>
        <p15:guide id="7" orient="horz" pos="164" userDrawn="1">
          <p15:clr>
            <a:srgbClr val="A4A3A4"/>
          </p15:clr>
        </p15:guide>
        <p15:guide id="8" pos="6738" userDrawn="1">
          <p15:clr>
            <a:srgbClr val="A4A3A4"/>
          </p15:clr>
        </p15:guide>
        <p15:guide id="9" orient="horz" pos="4156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  <p15:guide id="11" orient="horz" pos="42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sen, Danny" initials="GD" lastIdx="3" clrIdx="0">
    <p:extLst>
      <p:ext uri="{19B8F6BF-5375-455C-9EA6-DF929625EA0E}">
        <p15:presenceInfo xmlns:p15="http://schemas.microsoft.com/office/powerpoint/2012/main" userId="S::danny.goosen@sweco.nl::e89691ad-e554-49b0-b968-c6a904e8292a" providerId="AD"/>
      </p:ext>
    </p:extLst>
  </p:cmAuthor>
  <p:cmAuthor id="2" name="Jager, Menno" initials="JM" lastIdx="2" clrIdx="1">
    <p:extLst>
      <p:ext uri="{19B8F6BF-5375-455C-9EA6-DF929625EA0E}">
        <p15:presenceInfo xmlns:p15="http://schemas.microsoft.com/office/powerpoint/2012/main" userId="S::Menno.Jager@sweco.nl::1c26d2e5-d741-4605-841f-53db6f7c2b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17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0" autoAdjust="0"/>
    <p:restoredTop sz="44301" autoAdjust="0"/>
  </p:normalViewPr>
  <p:slideViewPr>
    <p:cSldViewPr snapToGrid="0" showGuides="1">
      <p:cViewPr varScale="1">
        <p:scale>
          <a:sx n="22" d="100"/>
          <a:sy n="22" d="100"/>
        </p:scale>
        <p:origin x="2131" y="43"/>
      </p:cViewPr>
      <p:guideLst>
        <p:guide orient="horz" pos="4020"/>
        <p:guide pos="506"/>
        <p:guide pos="7514"/>
        <p:guide orient="horz" pos="981"/>
        <p:guide orient="horz" pos="1321"/>
        <p:guide orient="horz" pos="396"/>
        <p:guide orient="horz" pos="164"/>
        <p:guide pos="6738"/>
        <p:guide orient="horz" pos="4156"/>
        <p:guide orient="horz" pos="2160"/>
        <p:guide orient="horz" pos="4201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5696" y="6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se zethof" userId="6916e04544c6f87f" providerId="LiveId" clId="{5E013A0D-1C7A-47B4-8473-90AD260D2EFF}"/>
    <pc:docChg chg="delSld">
      <pc:chgData name="ilse zethof" userId="6916e04544c6f87f" providerId="LiveId" clId="{5E013A0D-1C7A-47B4-8473-90AD260D2EFF}" dt="2023-12-04T14:05:15.442" v="0" actId="47"/>
      <pc:docMkLst>
        <pc:docMk/>
      </pc:docMkLst>
      <pc:sldChg chg="del">
        <pc:chgData name="ilse zethof" userId="6916e04544c6f87f" providerId="LiveId" clId="{5E013A0D-1C7A-47B4-8473-90AD260D2EFF}" dt="2023-12-04T14:05:15.442" v="0" actId="47"/>
        <pc:sldMkLst>
          <pc:docMk/>
          <pc:sldMk cId="2874486671" sldId="213480411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66789-7B4A-4F00-9286-DDD8ED65D568}" type="datetimeFigureOut">
              <a:rPr lang="sv-SE" smtClean="0">
                <a:latin typeface="Arial" panose="020B0604020202020204" pitchFamily="34" charset="0"/>
                <a:cs typeface="Arial" panose="020B0604020202020204" pitchFamily="34" charset="0"/>
              </a:rPr>
              <a:t>2023-12-04</a:t>
            </a:fld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7E181-C03F-4811-9B36-CB7788F180BA}" type="slidenum">
              <a:rPr lang="sv-SE" smtClean="0"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18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F3F61B6-EEAE-45CF-BC26-93497CBA11EE}" type="datetimeFigureOut">
              <a:rPr lang="sv-SE" smtClean="0"/>
              <a:pPr/>
              <a:t>2023-12-04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50F7A7-DA63-4A74-9242-8131DBB6E085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2779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657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25759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09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1696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1435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5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noProof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531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7340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0358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44386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7839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l-NL" b="0" i="0" dirty="0">
              <a:solidFill>
                <a:srgbClr val="000000"/>
              </a:solidFill>
              <a:effectLst/>
              <a:latin typeface="Sweco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3096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753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0F7A7-DA63-4A74-9242-8131DBB6E085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9194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1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25650"/>
            <a:ext cx="2562225" cy="2387600"/>
          </a:xfrm>
        </p:spPr>
        <p:txBody>
          <a:bodyPr anchor="t">
            <a:normAutofit/>
          </a:bodyPr>
          <a:lstStyle>
            <a:lvl1pPr algn="l"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B77278-EA6E-4F59-8502-A7892724C388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803275" y="260568"/>
            <a:ext cx="12033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8" y="235005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2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2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25650"/>
            <a:ext cx="2562225" cy="2387600"/>
          </a:xfrm>
        </p:spPr>
        <p:txBody>
          <a:bodyPr anchor="t">
            <a:normAutofit/>
          </a:bodyPr>
          <a:lstStyle>
            <a:lvl1pPr algn="l"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F16B3C8-E45F-4574-8C1C-BC4C7D8E4CF7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803275" y="260568"/>
            <a:ext cx="12033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8" y="235005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61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25650"/>
            <a:ext cx="2562225" cy="2387600"/>
          </a:xfrm>
        </p:spPr>
        <p:txBody>
          <a:bodyPr anchor="t">
            <a:normAutofit/>
          </a:bodyPr>
          <a:lstStyle>
            <a:lvl1pPr algn="l"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4FE11B-2674-4778-8DBF-86FE3A1BDC61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803275" y="260568"/>
            <a:ext cx="12033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8" y="235005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0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with image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bild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12600" indent="0" algn="ctr">
              <a:buNone/>
              <a:defRPr sz="10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25650"/>
            <a:ext cx="2562225" cy="2387600"/>
          </a:xfrm>
        </p:spPr>
        <p:txBody>
          <a:bodyPr anchor="t">
            <a:normAutofit/>
          </a:bodyPr>
          <a:lstStyle>
            <a:lvl1pPr algn="l"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7AC524-F4D6-4CB4-B995-1A5472872124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803275" y="260568"/>
            <a:ext cx="12033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10708255" y="263755"/>
            <a:ext cx="1230831" cy="381817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1260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7254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54225"/>
            <a:ext cx="7788275" cy="2387600"/>
          </a:xfrm>
        </p:spPr>
        <p:txBody>
          <a:bodyPr anchor="t">
            <a:normAutofit/>
          </a:bodyPr>
          <a:lstStyle>
            <a:lvl1pPr algn="l">
              <a:defRPr sz="2400" cap="all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9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8F33-47B2-46E5-B606-F6ABBB26B855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656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54225"/>
            <a:ext cx="7788275" cy="2387600"/>
          </a:xfrm>
        </p:spPr>
        <p:txBody>
          <a:bodyPr anchor="t">
            <a:normAutofit/>
          </a:bodyPr>
          <a:lstStyle>
            <a:lvl1pPr algn="l">
              <a:defRPr sz="2400" cap="all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5F2B2A-4FCF-493A-B9FF-E712A6116FC3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8" y="235005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83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3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54225"/>
            <a:ext cx="7788275" cy="2387600"/>
          </a:xfrm>
        </p:spPr>
        <p:txBody>
          <a:bodyPr anchor="t">
            <a:normAutofit/>
          </a:bodyPr>
          <a:lstStyle>
            <a:lvl1pPr algn="l">
              <a:defRPr sz="24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D69C64-5EB7-4BF5-BA1B-A880864B23D0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8" y="235005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72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03275" y="2016125"/>
            <a:ext cx="3978275" cy="2387600"/>
          </a:xfrm>
        </p:spPr>
        <p:txBody>
          <a:bodyPr anchor="t">
            <a:normAutofit/>
          </a:bodyPr>
          <a:lstStyle>
            <a:lvl1pPr algn="l">
              <a:defRPr sz="39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1B1C6D-FF75-447B-9C82-F31C80CA547F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828" y="235005"/>
            <a:ext cx="1372500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70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6F1B8-A251-4A3B-BD98-CE1276467BA7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26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9BAC8-3082-4365-AFEE-C207BA6BD7DA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335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84"/>
            <a:ext cx="12193928" cy="6967959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89" y="3784921"/>
            <a:ext cx="4163672" cy="12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3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F96F2-3F87-4AD3-BE56-1DB7C3167EFD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086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264000" y="243000"/>
            <a:ext cx="11664000" cy="63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9" y="2979186"/>
            <a:ext cx="3987801" cy="12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31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3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264000" y="243000"/>
            <a:ext cx="11664000" cy="63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9" y="2979186"/>
            <a:ext cx="3987801" cy="12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20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264000" y="243000"/>
            <a:ext cx="11664000" cy="63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9" y="2979186"/>
            <a:ext cx="3987801" cy="12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1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21DA94-FFE6-41EC-8F66-89F95DBC2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EEDD9AA-3D35-44BD-8891-AE6F5E3A4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773177-84E2-410A-B263-5FB48CFA8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19EC-0B55-491C-90DC-BBCF9F74674D}" type="datetimeFigureOut">
              <a:rPr lang="nl-NL" smtClean="0"/>
              <a:t>4-12-2023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69EC96-E35D-44D5-BB62-1C610F4F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E6C202-B4C0-4262-820E-4C1C130CD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F13E1-A6E0-49F9-8C14-88ABCD6FB6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231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med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4981574" y="531223"/>
            <a:ext cx="6879500" cy="82102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4F758B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4981575" y="1379538"/>
            <a:ext cx="6879499" cy="4506912"/>
          </a:xfrm>
        </p:spPr>
        <p:txBody>
          <a:bodyPr/>
          <a:lstStyle>
            <a:lvl1pPr>
              <a:defRPr>
                <a:solidFill>
                  <a:srgbClr val="3F4444"/>
                </a:solidFill>
              </a:defRPr>
            </a:lvl1pPr>
            <a:lvl2pPr>
              <a:defRPr sz="1800">
                <a:solidFill>
                  <a:srgbClr val="3F4444"/>
                </a:solidFill>
              </a:defRPr>
            </a:lvl2pPr>
            <a:lvl3pPr>
              <a:defRPr sz="1600">
                <a:solidFill>
                  <a:srgbClr val="3F4444"/>
                </a:solidFill>
              </a:defRPr>
            </a:lvl3pPr>
            <a:lvl4pPr>
              <a:defRPr sz="1600">
                <a:solidFill>
                  <a:srgbClr val="3F4444"/>
                </a:solidFill>
              </a:defRPr>
            </a:lvl4pPr>
            <a:lvl5pPr>
              <a:defRPr sz="1600">
                <a:solidFill>
                  <a:srgbClr val="3F4444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5380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EE774B-E9A4-4FA0-9E7E-E3C15FDB9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" y="2146"/>
            <a:ext cx="12188466" cy="6856194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 bwMode="white">
          <a:xfrm>
            <a:off x="623596" y="2486025"/>
            <a:ext cx="6262979" cy="2505075"/>
          </a:xfrm>
          <a:effectLst/>
        </p:spPr>
        <p:txBody>
          <a:bodyPr lIns="0" anchor="b" anchorCtr="0">
            <a:noAutofit/>
          </a:bodyPr>
          <a:lstStyle>
            <a:lvl1pPr algn="l">
              <a:lnSpc>
                <a:spcPct val="80000"/>
              </a:lnSpc>
              <a:defRPr lang="en-US" sz="6000" b="1" kern="1200" baseline="0" dirty="0" smtClean="0">
                <a:solidFill>
                  <a:srgbClr val="002D48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Slide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 bwMode="white">
          <a:xfrm>
            <a:off x="623596" y="4991100"/>
            <a:ext cx="6262979" cy="1020147"/>
          </a:xfrm>
          <a:noFill/>
          <a:effectLst>
            <a:glow rad="114300">
              <a:schemeClr val="tx2">
                <a:alpha val="18000"/>
              </a:schemeClr>
            </a:glow>
            <a:outerShdw blurRad="127000" dist="1384300" dir="5400000" sx="175000" sy="175000" algn="ctr" rotWithShape="0">
              <a:schemeClr val="tx1"/>
            </a:outerShdw>
          </a:effectLst>
        </p:spPr>
        <p:txBody>
          <a:bodyPr lIns="0"/>
          <a:lstStyle>
            <a:lvl1pPr marL="0" indent="0" algn="l">
              <a:spcBef>
                <a:spcPts val="533"/>
              </a:spcBef>
              <a:buFontTx/>
              <a:buNone/>
              <a:defRPr lang="en-US" sz="2400" b="1" i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6E204-6CED-433F-BC3F-F4C62559C5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964" y="6473159"/>
            <a:ext cx="1621292" cy="3033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CE27AE-4C63-4A20-9EC2-415BB31A57AE}"/>
              </a:ext>
            </a:extLst>
          </p:cNvPr>
          <p:cNvSpPr txBox="1"/>
          <p:nvPr userDrawn="1"/>
        </p:nvSpPr>
        <p:spPr>
          <a:xfrm>
            <a:off x="8607494" y="6651931"/>
            <a:ext cx="19414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©2019 Bentley</a:t>
            </a:r>
            <a:r>
              <a:rPr lang="en-US" sz="600" baseline="0" dirty="0">
                <a:solidFill>
                  <a:schemeClr val="bg1">
                    <a:lumMod val="50000"/>
                  </a:schemeClr>
                </a:solidFill>
              </a:rPr>
              <a:t> Systems, Incorporated</a:t>
            </a:r>
            <a:endParaRPr lang="en-US" sz="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1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3275" y="2059818"/>
            <a:ext cx="5816600" cy="4307418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3E273-6FC5-44CA-B519-52ED331EAB1B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16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3275" y="2059818"/>
            <a:ext cx="4664075" cy="432193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7AA15-3E5C-4261-B273-C9E7BA318F73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6144684" y="2097087"/>
            <a:ext cx="5783292" cy="42846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58607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 oc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3275" y="2059818"/>
            <a:ext cx="4664075" cy="4321932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3650D-2B31-40C0-B965-3EB542E2A85F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6144684" y="2097088"/>
            <a:ext cx="5783292" cy="42846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506099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AFB4-13E7-483B-8D37-A25439F1FB89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5997146" y="2109572"/>
            <a:ext cx="2736000" cy="1908000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9184776" y="2109572"/>
            <a:ext cx="2736000" cy="1908000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5997146" y="4300344"/>
            <a:ext cx="2736000" cy="1908000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1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9184776" y="4300344"/>
            <a:ext cx="2736000" cy="1908000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2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819210" y="2109572"/>
            <a:ext cx="4856661" cy="4098772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83613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3275" y="2059818"/>
            <a:ext cx="5226757" cy="432193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A025D-2FB8-4D43-B78D-D4ABCF0A23C8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3"/>
          </p:nvPr>
        </p:nvSpPr>
        <p:spPr>
          <a:xfrm>
            <a:off x="6144684" y="2060575"/>
            <a:ext cx="5783292" cy="43211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018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35AAD-1C50-43CC-B2FC-266E3F95BDD3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812800" y="1633151"/>
            <a:ext cx="11125200" cy="344757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4"/>
          </p:nvPr>
        </p:nvSpPr>
        <p:spPr>
          <a:xfrm>
            <a:off x="803275" y="2059818"/>
            <a:ext cx="10969975" cy="4307418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41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B515-D6EC-4FC6-826A-19498C11E0A6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812800" y="1633151"/>
            <a:ext cx="11125200" cy="344757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4"/>
          </p:nvPr>
        </p:nvSpPr>
        <p:spPr>
          <a:xfrm>
            <a:off x="803275" y="2059818"/>
            <a:ext cx="5226757" cy="4321932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7" name="Platshållare för diagram 6"/>
          <p:cNvSpPr>
            <a:spLocks noGrp="1"/>
          </p:cNvSpPr>
          <p:nvPr>
            <p:ph type="chart" sz="quarter" idx="15"/>
          </p:nvPr>
        </p:nvSpPr>
        <p:spPr>
          <a:xfrm>
            <a:off x="6144684" y="2060575"/>
            <a:ext cx="5783292" cy="4321175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51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03275" y="756946"/>
            <a:ext cx="11124701" cy="88741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03275" y="2059818"/>
            <a:ext cx="11124701" cy="43074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format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bakgrundstexten</a:t>
            </a:r>
            <a:endParaRPr lang="en-GB" dirty="0"/>
          </a:p>
          <a:p>
            <a:pPr lvl="1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två</a:t>
            </a:r>
            <a:endParaRPr lang="en-GB" dirty="0"/>
          </a:p>
          <a:p>
            <a:pPr lvl="2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tre</a:t>
            </a:r>
            <a:endParaRPr lang="en-GB" dirty="0"/>
          </a:p>
          <a:p>
            <a:pPr lvl="3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fyra</a:t>
            </a:r>
            <a:endParaRPr lang="en-GB" dirty="0"/>
          </a:p>
          <a:p>
            <a:pPr lvl="4"/>
            <a:r>
              <a:rPr lang="en-GB" dirty="0" err="1"/>
              <a:t>Nivå</a:t>
            </a:r>
            <a:r>
              <a:rPr lang="en-GB" dirty="0"/>
              <a:t> fem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9184776" y="6562725"/>
            <a:ext cx="2743200" cy="1079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9192F399-23B9-4DD7-9048-4F28E29D2E18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809624" y="6400800"/>
            <a:ext cx="1924051" cy="2413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184776" y="6391276"/>
            <a:ext cx="2743200" cy="15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330" y="264740"/>
            <a:ext cx="1229546" cy="3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0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50" r:id="rId2"/>
    <p:sldLayoutId id="2147483670" r:id="rId3"/>
    <p:sldLayoutId id="2147483671" r:id="rId4"/>
    <p:sldLayoutId id="2147483675" r:id="rId5"/>
    <p:sldLayoutId id="2147483685" r:id="rId6"/>
    <p:sldLayoutId id="2147483672" r:id="rId7"/>
    <p:sldLayoutId id="2147483673" r:id="rId8"/>
    <p:sldLayoutId id="2147483674" r:id="rId9"/>
    <p:sldLayoutId id="2147483664" r:id="rId10"/>
    <p:sldLayoutId id="2147483681" r:id="rId11"/>
    <p:sldLayoutId id="2147483665" r:id="rId12"/>
    <p:sldLayoutId id="2147483649" r:id="rId13"/>
    <p:sldLayoutId id="2147483666" r:id="rId14"/>
    <p:sldLayoutId id="2147483682" r:id="rId15"/>
    <p:sldLayoutId id="2147483668" r:id="rId16"/>
    <p:sldLayoutId id="2147483654" r:id="rId17"/>
    <p:sldLayoutId id="2147483655" r:id="rId18"/>
    <p:sldLayoutId id="2147483676" r:id="rId19"/>
    <p:sldLayoutId id="2147483679" r:id="rId20"/>
    <p:sldLayoutId id="2147483684" r:id="rId21"/>
    <p:sldLayoutId id="2147483678" r:id="rId22"/>
    <p:sldLayoutId id="2147483686" r:id="rId23"/>
    <p:sldLayoutId id="2147483687" r:id="rId24"/>
    <p:sldLayoutId id="2147483689" r:id="rId2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06" userDrawn="1">
          <p15:clr>
            <a:srgbClr val="F26B43"/>
          </p15:clr>
        </p15:guide>
        <p15:guide id="3" orient="horz" pos="981" userDrawn="1">
          <p15:clr>
            <a:srgbClr val="F26B43"/>
          </p15:clr>
        </p15:guide>
        <p15:guide id="4" orient="horz" pos="1321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7" orient="horz" pos="396" userDrawn="1">
          <p15:clr>
            <a:srgbClr val="F26B43"/>
          </p15:clr>
        </p15:guide>
        <p15:guide id="9" pos="6738" userDrawn="1">
          <p15:clr>
            <a:srgbClr val="F26B43"/>
          </p15:clr>
        </p15:guide>
        <p15:guide id="10" orient="horz" pos="164" userDrawn="1">
          <p15:clr>
            <a:srgbClr val="F26B43"/>
          </p15:clr>
        </p15:guide>
        <p15:guide id="11" orient="horz" pos="4156" userDrawn="1">
          <p15:clr>
            <a:srgbClr val="F26B43"/>
          </p15:clr>
        </p15:guide>
        <p15:guide id="12" pos="7514" userDrawn="1">
          <p15:clr>
            <a:srgbClr val="F26B43"/>
          </p15:clr>
        </p15:guide>
        <p15:guide id="13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wecogroup-my.sharepoint.com/personal/christiaan_post_sweco_nl/Documents/Documents/Tb4p-T_BUS%202022/51006513-SWECO-MAN-XX-RP-BC-00001-P03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02C9013-0CAF-47D0-AD75-BF09B33EF1D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AAAF4F-071F-47F9-BF6B-B2207889F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6946386-9AB9-4B73-8EAD-7FD2BB02DA06}"/>
                </a:ext>
              </a:extLst>
            </p:cNvPr>
            <p:cNvGrpSpPr/>
            <p:nvPr/>
          </p:nvGrpSpPr>
          <p:grpSpPr>
            <a:xfrm>
              <a:off x="0" y="0"/>
              <a:ext cx="10566399" cy="6858000"/>
              <a:chOff x="0" y="0"/>
              <a:chExt cx="10566399" cy="6858000"/>
            </a:xfrm>
          </p:grpSpPr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C83935DB-7F82-433C-BF1C-9893ADFCB3C2}"/>
                  </a:ext>
                </a:extLst>
              </p:cNvPr>
              <p:cNvSpPr/>
              <p:nvPr/>
            </p:nvSpPr>
            <p:spPr>
              <a:xfrm>
                <a:off x="4093028" y="0"/>
                <a:ext cx="6473371" cy="6858000"/>
              </a:xfrm>
              <a:prstGeom prst="rtTriangle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517737-B106-47D2-8FA6-678DB694AE80}"/>
                  </a:ext>
                </a:extLst>
              </p:cNvPr>
              <p:cNvSpPr/>
              <p:nvPr/>
            </p:nvSpPr>
            <p:spPr>
              <a:xfrm>
                <a:off x="0" y="0"/>
                <a:ext cx="4093028" cy="6858000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37B641-DDE7-414E-9AFD-58284EA8C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184" y="2745336"/>
            <a:ext cx="7936863" cy="1801851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Tilburg 4e perron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2800" b="0" i="1" dirty="0">
                <a:solidFill>
                  <a:srgbClr val="0070C0"/>
                </a:solidFill>
              </a:rPr>
              <a:t>Sweco Rail &amp; Stations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FBCD06-6A8D-4635-8703-B7F6CF920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84" y="4905039"/>
            <a:ext cx="6262979" cy="1020147"/>
          </a:xfrm>
        </p:spPr>
        <p:txBody>
          <a:bodyPr>
            <a:normAutofit/>
          </a:bodyPr>
          <a:lstStyle/>
          <a:p>
            <a:r>
              <a:rPr lang="nb-NO" i="0" dirty="0"/>
              <a:t>Christiaan Post </a:t>
            </a:r>
          </a:p>
          <a:p>
            <a:r>
              <a:rPr lang="nb-NO" sz="2000" b="0" dirty="0"/>
              <a:t>29 November 2023</a:t>
            </a:r>
          </a:p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7C3065F-CC19-4CF5-8CAD-3AC0ABD27D65}"/>
              </a:ext>
            </a:extLst>
          </p:cNvPr>
          <p:cNvSpPr/>
          <p:nvPr/>
        </p:nvSpPr>
        <p:spPr>
          <a:xfrm>
            <a:off x="-3454400" y="609600"/>
            <a:ext cx="3280229" cy="1306286"/>
          </a:xfrm>
          <a:custGeom>
            <a:avLst/>
            <a:gdLst>
              <a:gd name="connsiteX0" fmla="*/ 0 w 3280229"/>
              <a:gd name="connsiteY0" fmla="*/ 0 h 1306286"/>
              <a:gd name="connsiteX1" fmla="*/ 1973943 w 3280229"/>
              <a:gd name="connsiteY1" fmla="*/ 0 h 1306286"/>
              <a:gd name="connsiteX2" fmla="*/ 3280229 w 3280229"/>
              <a:gd name="connsiteY2" fmla="*/ 1306286 h 1306286"/>
              <a:gd name="connsiteX3" fmla="*/ 72571 w 3280229"/>
              <a:gd name="connsiteY3" fmla="*/ 1306286 h 1306286"/>
              <a:gd name="connsiteX4" fmla="*/ 72571 w 3280229"/>
              <a:gd name="connsiteY4" fmla="*/ 0 h 1306286"/>
              <a:gd name="connsiteX5" fmla="*/ 246743 w 3280229"/>
              <a:gd name="connsiteY5" fmla="*/ 537029 h 1306286"/>
              <a:gd name="connsiteX6" fmla="*/ 391886 w 3280229"/>
              <a:gd name="connsiteY6" fmla="*/ 464457 h 1306286"/>
              <a:gd name="connsiteX7" fmla="*/ 1378857 w 3280229"/>
              <a:gd name="connsiteY7" fmla="*/ 1074057 h 130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80229" h="1306286">
                <a:moveTo>
                  <a:pt x="0" y="0"/>
                </a:moveTo>
                <a:lnTo>
                  <a:pt x="1973943" y="0"/>
                </a:lnTo>
                <a:lnTo>
                  <a:pt x="3280229" y="1306286"/>
                </a:lnTo>
                <a:lnTo>
                  <a:pt x="72571" y="1306286"/>
                </a:lnTo>
                <a:lnTo>
                  <a:pt x="72571" y="0"/>
                </a:lnTo>
                <a:lnTo>
                  <a:pt x="246743" y="537029"/>
                </a:lnTo>
                <a:lnTo>
                  <a:pt x="391886" y="464457"/>
                </a:lnTo>
                <a:lnTo>
                  <a:pt x="1378857" y="107405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4" descr="Techniek Bedrijven | ProRail">
            <a:extLst>
              <a:ext uri="{FF2B5EF4-FFF2-40B4-BE49-F238E27FC236}">
                <a16:creationId xmlns:a16="http://schemas.microsoft.com/office/drawing/2014/main" id="{97B6B36E-5DCB-45AF-96BD-3BD56A4F6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7485" y="6309863"/>
            <a:ext cx="859065" cy="4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Zien-Handelen-Leren | Een programma dat de proactiviteit, bewustzijn en  daarmee veiligheid van medewerkers vergroot.">
            <a:extLst>
              <a:ext uri="{FF2B5EF4-FFF2-40B4-BE49-F238E27FC236}">
                <a16:creationId xmlns:a16="http://schemas.microsoft.com/office/drawing/2014/main" id="{FC51AF0A-1D42-4903-9FC0-32400092A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" y="6313680"/>
            <a:ext cx="2241072" cy="40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875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AC16970-9E06-4538-80A9-E4EF8430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ISO19650 @Sweco Nederland</a:t>
            </a:r>
            <a:br>
              <a:rPr lang="nl-NL" dirty="0"/>
            </a:br>
            <a:endParaRPr lang="nl-NL" dirty="0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21FE6E8A-910E-452F-B461-C12CB53D5983}"/>
              </a:ext>
            </a:extLst>
          </p:cNvPr>
          <p:cNvSpPr/>
          <p:nvPr/>
        </p:nvSpPr>
        <p:spPr>
          <a:xfrm>
            <a:off x="4284211" y="4037731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A4A4A6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dirty="0">
                <a:solidFill>
                  <a:schemeClr val="bg1"/>
                </a:solidFill>
              </a:rPr>
              <a:t>Industry</a:t>
            </a:r>
            <a:endParaRPr lang="en-GB" sz="1000" kern="1200" dirty="0">
              <a:solidFill>
                <a:schemeClr val="bg1"/>
              </a:solidFill>
            </a:endParaRPr>
          </a:p>
        </p:txBody>
      </p:sp>
      <p:sp>
        <p:nvSpPr>
          <p:cNvPr id="15" name="Zeshoek 14">
            <a:extLst>
              <a:ext uri="{FF2B5EF4-FFF2-40B4-BE49-F238E27FC236}">
                <a16:creationId xmlns:a16="http://schemas.microsoft.com/office/drawing/2014/main" id="{1DD302E3-794A-40F1-AEB5-E87A34A4B2EA}"/>
              </a:ext>
            </a:extLst>
          </p:cNvPr>
          <p:cNvSpPr/>
          <p:nvPr/>
        </p:nvSpPr>
        <p:spPr>
          <a:xfrm>
            <a:off x="3306060" y="3507816"/>
            <a:ext cx="1144298" cy="98658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4A4A6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Energy &amp; Sustainability</a:t>
            </a:r>
          </a:p>
        </p:txBody>
      </p:sp>
      <p:sp>
        <p:nvSpPr>
          <p:cNvPr id="19" name="Zeshoek 18">
            <a:extLst>
              <a:ext uri="{FF2B5EF4-FFF2-40B4-BE49-F238E27FC236}">
                <a16:creationId xmlns:a16="http://schemas.microsoft.com/office/drawing/2014/main" id="{D739727B-B111-4DC4-9840-EC84A72E2CA4}"/>
              </a:ext>
            </a:extLst>
          </p:cNvPr>
          <p:cNvSpPr/>
          <p:nvPr/>
        </p:nvSpPr>
        <p:spPr>
          <a:xfrm>
            <a:off x="6233999" y="4037731"/>
            <a:ext cx="1144298" cy="98658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4A4A6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>
            <a:noAutofit/>
          </a:bodyPr>
          <a:lstStyle/>
          <a:p>
            <a:pPr algn="ctr"/>
            <a:r>
              <a:rPr lang="nl-NL" sz="1000">
                <a:solidFill>
                  <a:schemeClr val="bg1"/>
                </a:solidFill>
              </a:rPr>
              <a:t>GIS &amp; ICT </a:t>
            </a:r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8387383B-6C0A-431A-ABA2-10359D83D0A5}"/>
              </a:ext>
            </a:extLst>
          </p:cNvPr>
          <p:cNvSpPr/>
          <p:nvPr/>
        </p:nvSpPr>
        <p:spPr>
          <a:xfrm>
            <a:off x="4284211" y="2956788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92D050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kern="1200" dirty="0">
                <a:solidFill>
                  <a:schemeClr val="bg1"/>
                </a:solidFill>
              </a:rPr>
              <a:t>Water technology</a:t>
            </a:r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30A9555A-52D3-4F31-8D11-AD0AEA91EE50}"/>
              </a:ext>
            </a:extLst>
          </p:cNvPr>
          <p:cNvSpPr/>
          <p:nvPr/>
        </p:nvSpPr>
        <p:spPr>
          <a:xfrm>
            <a:off x="6233999" y="2956788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92D050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kern="1200" dirty="0">
                <a:solidFill>
                  <a:schemeClr val="bg1"/>
                </a:solidFill>
              </a:rPr>
              <a:t>Roads &amp; highways</a:t>
            </a:r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1CE9E314-E722-45F5-BAE3-54817048F509}"/>
              </a:ext>
            </a:extLst>
          </p:cNvPr>
          <p:cNvSpPr/>
          <p:nvPr/>
        </p:nvSpPr>
        <p:spPr>
          <a:xfrm>
            <a:off x="8207310" y="4037730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A4A4A6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kern="1200" dirty="0">
                <a:solidFill>
                  <a:schemeClr val="bg1"/>
                </a:solidFill>
              </a:rPr>
              <a:t>Mobility</a:t>
            </a:r>
          </a:p>
        </p:txBody>
      </p:sp>
      <p:sp>
        <p:nvSpPr>
          <p:cNvPr id="28" name="Vrije vorm: vorm 27">
            <a:extLst>
              <a:ext uri="{FF2B5EF4-FFF2-40B4-BE49-F238E27FC236}">
                <a16:creationId xmlns:a16="http://schemas.microsoft.com/office/drawing/2014/main" id="{184B624D-6650-4B48-BDE0-DAE25613C1B0}"/>
              </a:ext>
            </a:extLst>
          </p:cNvPr>
          <p:cNvSpPr/>
          <p:nvPr/>
        </p:nvSpPr>
        <p:spPr>
          <a:xfrm>
            <a:off x="7211144" y="4579375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92D050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000">
                <a:solidFill>
                  <a:schemeClr val="bg1"/>
                </a:solidFill>
              </a:rPr>
              <a:t>R</a:t>
            </a:r>
            <a:r>
              <a:rPr lang="nl-NL" sz="1000" kern="1200">
                <a:solidFill>
                  <a:schemeClr val="bg1"/>
                </a:solidFill>
              </a:rPr>
              <a:t>ail &amp; Stations</a:t>
            </a:r>
          </a:p>
        </p:txBody>
      </p:sp>
      <p:sp>
        <p:nvSpPr>
          <p:cNvPr id="29" name="Zeshoek 28">
            <a:extLst>
              <a:ext uri="{FF2B5EF4-FFF2-40B4-BE49-F238E27FC236}">
                <a16:creationId xmlns:a16="http://schemas.microsoft.com/office/drawing/2014/main" id="{7FD0A3A6-6F84-4BED-92BE-F36C94D6699B}"/>
              </a:ext>
            </a:extLst>
          </p:cNvPr>
          <p:cNvSpPr/>
          <p:nvPr/>
        </p:nvSpPr>
        <p:spPr>
          <a:xfrm>
            <a:off x="5282852" y="4531023"/>
            <a:ext cx="1144298" cy="98658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4A4A6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Real estate</a:t>
            </a:r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48F9E5B1-B651-416C-8693-6DBF768FFC96}"/>
              </a:ext>
            </a:extLst>
          </p:cNvPr>
          <p:cNvSpPr/>
          <p:nvPr/>
        </p:nvSpPr>
        <p:spPr>
          <a:xfrm>
            <a:off x="6233999" y="1867821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A4A4A6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000" err="1">
                <a:solidFill>
                  <a:schemeClr val="bg1"/>
                </a:solidFill>
              </a:rPr>
              <a:t>Environmental</a:t>
            </a:r>
            <a:r>
              <a:rPr lang="nl-NL" sz="1000">
                <a:solidFill>
                  <a:schemeClr val="bg1"/>
                </a:solidFill>
              </a:rPr>
              <a:t> Consultancy</a:t>
            </a:r>
            <a:endParaRPr lang="nl-NL" sz="1000" kern="1200">
              <a:solidFill>
                <a:schemeClr val="bg1"/>
              </a:solidFill>
            </a:endParaRPr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1198FBEF-00B3-48E8-AC90-50C6551B32E1}"/>
              </a:ext>
            </a:extLst>
          </p:cNvPr>
          <p:cNvSpPr/>
          <p:nvPr/>
        </p:nvSpPr>
        <p:spPr>
          <a:xfrm>
            <a:off x="8207256" y="2941798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A4A4A6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000" kern="1200">
                <a:solidFill>
                  <a:schemeClr val="bg1"/>
                </a:solidFill>
              </a:rPr>
              <a:t>Water</a:t>
            </a:r>
          </a:p>
        </p:txBody>
      </p:sp>
      <p:pic>
        <p:nvPicPr>
          <p:cNvPr id="35" name="Bildobjekt 17">
            <a:extLst>
              <a:ext uri="{FF2B5EF4-FFF2-40B4-BE49-F238E27FC236}">
                <a16:creationId xmlns:a16="http://schemas.microsoft.com/office/drawing/2014/main" id="{0C4436A7-2C43-45C3-82C1-1ED8DCFBF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330" y="264740"/>
            <a:ext cx="1229546" cy="372895"/>
          </a:xfrm>
          <a:prstGeom prst="rect">
            <a:avLst/>
          </a:prstGeom>
        </p:spPr>
      </p:pic>
      <p:sp>
        <p:nvSpPr>
          <p:cNvPr id="40" name="Stroomdiagram: Proces 39">
            <a:extLst>
              <a:ext uri="{FF2B5EF4-FFF2-40B4-BE49-F238E27FC236}">
                <a16:creationId xmlns:a16="http://schemas.microsoft.com/office/drawing/2014/main" id="{7B0D3E06-0757-4F79-AC12-EA793CE807C3}"/>
              </a:ext>
            </a:extLst>
          </p:cNvPr>
          <p:cNvSpPr/>
          <p:nvPr/>
        </p:nvSpPr>
        <p:spPr>
          <a:xfrm>
            <a:off x="754723" y="4005485"/>
            <a:ext cx="2724006" cy="49219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9335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218"/>
              <a:gd name="connsiteY0" fmla="*/ 0 h 10065"/>
              <a:gd name="connsiteX1" fmla="*/ 9335 w 10218"/>
              <a:gd name="connsiteY1" fmla="*/ 0 h 10065"/>
              <a:gd name="connsiteX2" fmla="*/ 10218 w 10218"/>
              <a:gd name="connsiteY2" fmla="*/ 10065 h 10065"/>
              <a:gd name="connsiteX3" fmla="*/ 0 w 10218"/>
              <a:gd name="connsiteY3" fmla="*/ 10000 h 10065"/>
              <a:gd name="connsiteX4" fmla="*/ 0 w 10218"/>
              <a:gd name="connsiteY4" fmla="*/ 0 h 10065"/>
              <a:gd name="connsiteX0" fmla="*/ 0 w 10012"/>
              <a:gd name="connsiteY0" fmla="*/ 0 h 10065"/>
              <a:gd name="connsiteX1" fmla="*/ 9335 w 10012"/>
              <a:gd name="connsiteY1" fmla="*/ 0 h 10065"/>
              <a:gd name="connsiteX2" fmla="*/ 10012 w 10012"/>
              <a:gd name="connsiteY2" fmla="*/ 10065 h 10065"/>
              <a:gd name="connsiteX3" fmla="*/ 0 w 10012"/>
              <a:gd name="connsiteY3" fmla="*/ 10000 h 10065"/>
              <a:gd name="connsiteX4" fmla="*/ 0 w 10012"/>
              <a:gd name="connsiteY4" fmla="*/ 0 h 10065"/>
              <a:gd name="connsiteX0" fmla="*/ 0 w 10012"/>
              <a:gd name="connsiteY0" fmla="*/ 0 h 10065"/>
              <a:gd name="connsiteX1" fmla="*/ 9117 w 10012"/>
              <a:gd name="connsiteY1" fmla="*/ 0 h 10065"/>
              <a:gd name="connsiteX2" fmla="*/ 10012 w 10012"/>
              <a:gd name="connsiteY2" fmla="*/ 10065 h 10065"/>
              <a:gd name="connsiteX3" fmla="*/ 0 w 10012"/>
              <a:gd name="connsiteY3" fmla="*/ 10000 h 10065"/>
              <a:gd name="connsiteX4" fmla="*/ 0 w 10012"/>
              <a:gd name="connsiteY4" fmla="*/ 0 h 1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2" h="10065">
                <a:moveTo>
                  <a:pt x="0" y="0"/>
                </a:moveTo>
                <a:lnTo>
                  <a:pt x="9117" y="0"/>
                </a:lnTo>
                <a:cubicBezTo>
                  <a:pt x="9339" y="3333"/>
                  <a:pt x="9790" y="6732"/>
                  <a:pt x="10012" y="10065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859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3F3F42"/>
                </a:solidFill>
                <a:latin typeface="+mj-lt"/>
              </a:rPr>
              <a:t>WATER EN ENERGY</a:t>
            </a:r>
          </a:p>
        </p:txBody>
      </p:sp>
      <p:sp>
        <p:nvSpPr>
          <p:cNvPr id="42" name="Stroomdiagram: Proces 39">
            <a:extLst>
              <a:ext uri="{FF2B5EF4-FFF2-40B4-BE49-F238E27FC236}">
                <a16:creationId xmlns:a16="http://schemas.microsoft.com/office/drawing/2014/main" id="{D64261C8-908C-4F1B-B9DF-74928AF50C75}"/>
              </a:ext>
            </a:extLst>
          </p:cNvPr>
          <p:cNvSpPr/>
          <p:nvPr/>
        </p:nvSpPr>
        <p:spPr>
          <a:xfrm flipH="1">
            <a:off x="8183788" y="5081983"/>
            <a:ext cx="3692318" cy="49432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9335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218"/>
              <a:gd name="connsiteY0" fmla="*/ 0 h 10065"/>
              <a:gd name="connsiteX1" fmla="*/ 9335 w 10218"/>
              <a:gd name="connsiteY1" fmla="*/ 0 h 10065"/>
              <a:gd name="connsiteX2" fmla="*/ 10218 w 10218"/>
              <a:gd name="connsiteY2" fmla="*/ 10065 h 10065"/>
              <a:gd name="connsiteX3" fmla="*/ 0 w 10218"/>
              <a:gd name="connsiteY3" fmla="*/ 10000 h 10065"/>
              <a:gd name="connsiteX4" fmla="*/ 0 w 10218"/>
              <a:gd name="connsiteY4" fmla="*/ 0 h 10065"/>
              <a:gd name="connsiteX0" fmla="*/ 0 w 10012"/>
              <a:gd name="connsiteY0" fmla="*/ 0 h 10065"/>
              <a:gd name="connsiteX1" fmla="*/ 9335 w 10012"/>
              <a:gd name="connsiteY1" fmla="*/ 0 h 10065"/>
              <a:gd name="connsiteX2" fmla="*/ 10012 w 10012"/>
              <a:gd name="connsiteY2" fmla="*/ 10065 h 10065"/>
              <a:gd name="connsiteX3" fmla="*/ 0 w 10012"/>
              <a:gd name="connsiteY3" fmla="*/ 10000 h 10065"/>
              <a:gd name="connsiteX4" fmla="*/ 0 w 10012"/>
              <a:gd name="connsiteY4" fmla="*/ 0 h 10065"/>
              <a:gd name="connsiteX0" fmla="*/ 0 w 10012"/>
              <a:gd name="connsiteY0" fmla="*/ 0 h 10065"/>
              <a:gd name="connsiteX1" fmla="*/ 9117 w 10012"/>
              <a:gd name="connsiteY1" fmla="*/ 0 h 10065"/>
              <a:gd name="connsiteX2" fmla="*/ 10012 w 10012"/>
              <a:gd name="connsiteY2" fmla="*/ 10065 h 10065"/>
              <a:gd name="connsiteX3" fmla="*/ 0 w 10012"/>
              <a:gd name="connsiteY3" fmla="*/ 10000 h 10065"/>
              <a:gd name="connsiteX4" fmla="*/ 0 w 10012"/>
              <a:gd name="connsiteY4" fmla="*/ 0 h 10065"/>
              <a:gd name="connsiteX0" fmla="*/ 0 w 13556"/>
              <a:gd name="connsiteY0" fmla="*/ 0 h 10065"/>
              <a:gd name="connsiteX1" fmla="*/ 12661 w 13556"/>
              <a:gd name="connsiteY1" fmla="*/ 0 h 10065"/>
              <a:gd name="connsiteX2" fmla="*/ 13556 w 13556"/>
              <a:gd name="connsiteY2" fmla="*/ 10065 h 10065"/>
              <a:gd name="connsiteX3" fmla="*/ 3544 w 13556"/>
              <a:gd name="connsiteY3" fmla="*/ 10000 h 10065"/>
              <a:gd name="connsiteX4" fmla="*/ 0 w 13556"/>
              <a:gd name="connsiteY4" fmla="*/ 0 h 10065"/>
              <a:gd name="connsiteX0" fmla="*/ 15 w 13571"/>
              <a:gd name="connsiteY0" fmla="*/ 0 h 10065"/>
              <a:gd name="connsiteX1" fmla="*/ 12676 w 13571"/>
              <a:gd name="connsiteY1" fmla="*/ 0 h 10065"/>
              <a:gd name="connsiteX2" fmla="*/ 13571 w 13571"/>
              <a:gd name="connsiteY2" fmla="*/ 10065 h 10065"/>
              <a:gd name="connsiteX3" fmla="*/ 0 w 13571"/>
              <a:gd name="connsiteY3" fmla="*/ 10000 h 10065"/>
              <a:gd name="connsiteX4" fmla="*/ 15 w 13571"/>
              <a:gd name="connsiteY4" fmla="*/ 0 h 1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71" h="10065">
                <a:moveTo>
                  <a:pt x="15" y="0"/>
                </a:moveTo>
                <a:lnTo>
                  <a:pt x="12676" y="0"/>
                </a:lnTo>
                <a:cubicBezTo>
                  <a:pt x="12898" y="3333"/>
                  <a:pt x="13349" y="6732"/>
                  <a:pt x="13571" y="10065"/>
                </a:cubicBezTo>
                <a:lnTo>
                  <a:pt x="0" y="10000"/>
                </a:lnTo>
                <a:cubicBezTo>
                  <a:pt x="5" y="6667"/>
                  <a:pt x="10" y="3333"/>
                  <a:pt x="15" y="0"/>
                </a:cubicBezTo>
                <a:close/>
              </a:path>
            </a:pathLst>
          </a:custGeom>
          <a:solidFill>
            <a:srgbClr val="8593AF"/>
          </a:solidFill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3F3F42"/>
                </a:solidFill>
                <a:latin typeface="+mj-lt"/>
              </a:rPr>
              <a:t>TRANSPORT EN MOBILITY</a:t>
            </a:r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FFE0C093-3B72-4EBC-8CB2-37EF46F580A0}"/>
              </a:ext>
            </a:extLst>
          </p:cNvPr>
          <p:cNvSpPr/>
          <p:nvPr/>
        </p:nvSpPr>
        <p:spPr>
          <a:xfrm>
            <a:off x="7219641" y="3502016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92D050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kern="1200" dirty="0">
                <a:solidFill>
                  <a:schemeClr val="bg1"/>
                </a:solidFill>
              </a:rPr>
              <a:t>hydraulic engineering</a:t>
            </a:r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357CE21F-1110-4CB2-A010-849C79E99B56}"/>
              </a:ext>
            </a:extLst>
          </p:cNvPr>
          <p:cNvSpPr/>
          <p:nvPr/>
        </p:nvSpPr>
        <p:spPr>
          <a:xfrm>
            <a:off x="5269853" y="3460973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92D050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000" kern="1200" dirty="0">
                <a:solidFill>
                  <a:schemeClr val="bg1"/>
                </a:solidFill>
              </a:rPr>
              <a:t>Building</a:t>
            </a:r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67CC58CD-40EA-45E5-B657-DE147721E9A3}"/>
              </a:ext>
            </a:extLst>
          </p:cNvPr>
          <p:cNvSpPr/>
          <p:nvPr/>
        </p:nvSpPr>
        <p:spPr>
          <a:xfrm>
            <a:off x="5235636" y="2401302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A4A4A6"/>
          </a:solidFill>
          <a:ln w="25400">
            <a:solidFill>
              <a:srgbClr val="7030A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000">
                <a:solidFill>
                  <a:schemeClr val="bg1"/>
                </a:solidFill>
              </a:rPr>
              <a:t>Building Services</a:t>
            </a:r>
            <a:endParaRPr lang="nl-NL" sz="1000" kern="1200">
              <a:solidFill>
                <a:schemeClr val="bg1"/>
              </a:solidFill>
            </a:endParaRPr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F9FED0A7-1CBC-44F2-BA2B-FD8A372546C6}"/>
              </a:ext>
            </a:extLst>
          </p:cNvPr>
          <p:cNvSpPr/>
          <p:nvPr/>
        </p:nvSpPr>
        <p:spPr>
          <a:xfrm>
            <a:off x="6233999" y="5118673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A4A4A6"/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dirty="0">
                <a:solidFill>
                  <a:schemeClr val="bg1"/>
                </a:solidFill>
              </a:rPr>
              <a:t>Capital </a:t>
            </a:r>
          </a:p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dirty="0">
                <a:solidFill>
                  <a:schemeClr val="bg1"/>
                </a:solidFill>
              </a:rPr>
              <a:t>Consultants</a:t>
            </a:r>
            <a:endParaRPr lang="en-GB" sz="1000" kern="1200" dirty="0">
              <a:solidFill>
                <a:schemeClr val="bg1"/>
              </a:solidFill>
            </a:endParaRPr>
          </a:p>
        </p:txBody>
      </p:sp>
      <p:sp>
        <p:nvSpPr>
          <p:cNvPr id="37" name="Vrije vorm: vorm 36">
            <a:extLst>
              <a:ext uri="{FF2B5EF4-FFF2-40B4-BE49-F238E27FC236}">
                <a16:creationId xmlns:a16="http://schemas.microsoft.com/office/drawing/2014/main" id="{E851C8F6-D137-43AE-9B0A-79837C9D3BF3}"/>
              </a:ext>
            </a:extLst>
          </p:cNvPr>
          <p:cNvSpPr/>
          <p:nvPr/>
        </p:nvSpPr>
        <p:spPr>
          <a:xfrm>
            <a:off x="7219641" y="1318346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A4A4A6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000" kern="1200">
                <a:solidFill>
                  <a:schemeClr val="bg1"/>
                </a:solidFill>
              </a:rPr>
              <a:t>Bureau Stedelijke Planning</a:t>
            </a:r>
          </a:p>
        </p:txBody>
      </p:sp>
      <p:sp>
        <p:nvSpPr>
          <p:cNvPr id="38" name="Zeshoek 37">
            <a:extLst>
              <a:ext uri="{FF2B5EF4-FFF2-40B4-BE49-F238E27FC236}">
                <a16:creationId xmlns:a16="http://schemas.microsoft.com/office/drawing/2014/main" id="{95873E48-CB18-421E-9E17-73C0B13E84C6}"/>
              </a:ext>
            </a:extLst>
          </p:cNvPr>
          <p:cNvSpPr/>
          <p:nvPr/>
        </p:nvSpPr>
        <p:spPr>
          <a:xfrm>
            <a:off x="8229935" y="798257"/>
            <a:ext cx="1144298" cy="98658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4A4A6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>
            <a:noAutofit/>
          </a:bodyPr>
          <a:lstStyle/>
          <a:p>
            <a:pPr algn="ctr"/>
            <a:r>
              <a:rPr lang="nl-NL" sz="1000" dirty="0">
                <a:solidFill>
                  <a:schemeClr val="bg1"/>
                </a:solidFill>
              </a:rPr>
              <a:t>Gebiedsadvies</a:t>
            </a:r>
          </a:p>
        </p:txBody>
      </p:sp>
      <p:sp>
        <p:nvSpPr>
          <p:cNvPr id="39" name="Zeshoek 38">
            <a:extLst>
              <a:ext uri="{FF2B5EF4-FFF2-40B4-BE49-F238E27FC236}">
                <a16:creationId xmlns:a16="http://schemas.microsoft.com/office/drawing/2014/main" id="{8C08A022-71DE-4AA8-99B6-6048F6E3A53D}"/>
              </a:ext>
            </a:extLst>
          </p:cNvPr>
          <p:cNvSpPr/>
          <p:nvPr/>
        </p:nvSpPr>
        <p:spPr>
          <a:xfrm>
            <a:off x="8227004" y="1887398"/>
            <a:ext cx="1144298" cy="98658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2D050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Civil projects</a:t>
            </a:r>
          </a:p>
        </p:txBody>
      </p:sp>
      <p:sp>
        <p:nvSpPr>
          <p:cNvPr id="41" name="Vrije vorm: vorm 40">
            <a:extLst>
              <a:ext uri="{FF2B5EF4-FFF2-40B4-BE49-F238E27FC236}">
                <a16:creationId xmlns:a16="http://schemas.microsoft.com/office/drawing/2014/main" id="{50F0AB14-047F-4464-A9E9-5CC4319D6567}"/>
              </a:ext>
            </a:extLst>
          </p:cNvPr>
          <p:cNvSpPr/>
          <p:nvPr/>
        </p:nvSpPr>
        <p:spPr>
          <a:xfrm>
            <a:off x="6227418" y="1851372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A4A4A6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000" dirty="0">
                <a:solidFill>
                  <a:schemeClr val="bg1"/>
                </a:solidFill>
              </a:rPr>
              <a:t>Environmental Consultancy</a:t>
            </a:r>
            <a:endParaRPr lang="en-GB" sz="1000" kern="1200" dirty="0">
              <a:solidFill>
                <a:schemeClr val="bg1"/>
              </a:solidFill>
            </a:endParaRPr>
          </a:p>
        </p:txBody>
      </p:sp>
      <p:sp>
        <p:nvSpPr>
          <p:cNvPr id="44" name="Stroomdiagram: Proces 39">
            <a:extLst>
              <a:ext uri="{FF2B5EF4-FFF2-40B4-BE49-F238E27FC236}">
                <a16:creationId xmlns:a16="http://schemas.microsoft.com/office/drawing/2014/main" id="{335586C2-C872-4529-A6EC-5CBECE285EDE}"/>
              </a:ext>
            </a:extLst>
          </p:cNvPr>
          <p:cNvSpPr/>
          <p:nvPr/>
        </p:nvSpPr>
        <p:spPr>
          <a:xfrm flipH="1">
            <a:off x="9210551" y="1325998"/>
            <a:ext cx="2724006" cy="49219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9335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218"/>
              <a:gd name="connsiteY0" fmla="*/ 0 h 10065"/>
              <a:gd name="connsiteX1" fmla="*/ 9335 w 10218"/>
              <a:gd name="connsiteY1" fmla="*/ 0 h 10065"/>
              <a:gd name="connsiteX2" fmla="*/ 10218 w 10218"/>
              <a:gd name="connsiteY2" fmla="*/ 10065 h 10065"/>
              <a:gd name="connsiteX3" fmla="*/ 0 w 10218"/>
              <a:gd name="connsiteY3" fmla="*/ 10000 h 10065"/>
              <a:gd name="connsiteX4" fmla="*/ 0 w 10218"/>
              <a:gd name="connsiteY4" fmla="*/ 0 h 10065"/>
              <a:gd name="connsiteX0" fmla="*/ 0 w 10012"/>
              <a:gd name="connsiteY0" fmla="*/ 0 h 10065"/>
              <a:gd name="connsiteX1" fmla="*/ 9335 w 10012"/>
              <a:gd name="connsiteY1" fmla="*/ 0 h 10065"/>
              <a:gd name="connsiteX2" fmla="*/ 10012 w 10012"/>
              <a:gd name="connsiteY2" fmla="*/ 10065 h 10065"/>
              <a:gd name="connsiteX3" fmla="*/ 0 w 10012"/>
              <a:gd name="connsiteY3" fmla="*/ 10000 h 10065"/>
              <a:gd name="connsiteX4" fmla="*/ 0 w 10012"/>
              <a:gd name="connsiteY4" fmla="*/ 0 h 10065"/>
              <a:gd name="connsiteX0" fmla="*/ 0 w 10012"/>
              <a:gd name="connsiteY0" fmla="*/ 0 h 10065"/>
              <a:gd name="connsiteX1" fmla="*/ 9117 w 10012"/>
              <a:gd name="connsiteY1" fmla="*/ 0 h 10065"/>
              <a:gd name="connsiteX2" fmla="*/ 10012 w 10012"/>
              <a:gd name="connsiteY2" fmla="*/ 10065 h 10065"/>
              <a:gd name="connsiteX3" fmla="*/ 0 w 10012"/>
              <a:gd name="connsiteY3" fmla="*/ 10000 h 10065"/>
              <a:gd name="connsiteX4" fmla="*/ 0 w 10012"/>
              <a:gd name="connsiteY4" fmla="*/ 0 h 10065"/>
              <a:gd name="connsiteX0" fmla="*/ 0 w 10012"/>
              <a:gd name="connsiteY0" fmla="*/ 0 h 10065"/>
              <a:gd name="connsiteX1" fmla="*/ 9130 w 10012"/>
              <a:gd name="connsiteY1" fmla="*/ 0 h 10065"/>
              <a:gd name="connsiteX2" fmla="*/ 10012 w 10012"/>
              <a:gd name="connsiteY2" fmla="*/ 10065 h 10065"/>
              <a:gd name="connsiteX3" fmla="*/ 0 w 10012"/>
              <a:gd name="connsiteY3" fmla="*/ 10000 h 10065"/>
              <a:gd name="connsiteX4" fmla="*/ 0 w 10012"/>
              <a:gd name="connsiteY4" fmla="*/ 0 h 1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2" h="10065">
                <a:moveTo>
                  <a:pt x="0" y="0"/>
                </a:moveTo>
                <a:lnTo>
                  <a:pt x="9130" y="0"/>
                </a:lnTo>
                <a:cubicBezTo>
                  <a:pt x="9352" y="3333"/>
                  <a:pt x="9790" y="6732"/>
                  <a:pt x="10012" y="10065"/>
                </a:cubicBezTo>
                <a:lnTo>
                  <a:pt x="0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8593AF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nl-NL" dirty="0">
                <a:solidFill>
                  <a:srgbClr val="3F3F42"/>
                </a:solidFill>
                <a:latin typeface="+mj-lt"/>
              </a:rPr>
              <a:t>CITY AND ENVIRONMENT</a:t>
            </a:r>
          </a:p>
        </p:txBody>
      </p:sp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EEEF69DD-878D-414B-8251-8A6E3DBFC290}"/>
              </a:ext>
            </a:extLst>
          </p:cNvPr>
          <p:cNvSpPr/>
          <p:nvPr/>
        </p:nvSpPr>
        <p:spPr>
          <a:xfrm>
            <a:off x="7232362" y="2396600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92D050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000" dirty="0">
                <a:solidFill>
                  <a:schemeClr val="bg1"/>
                </a:solidFill>
              </a:rPr>
              <a:t>Urban Projects</a:t>
            </a:r>
          </a:p>
        </p:txBody>
      </p:sp>
      <p:sp>
        <p:nvSpPr>
          <p:cNvPr id="46" name="Vrije vorm: vorm 45">
            <a:extLst>
              <a:ext uri="{FF2B5EF4-FFF2-40B4-BE49-F238E27FC236}">
                <a16:creationId xmlns:a16="http://schemas.microsoft.com/office/drawing/2014/main" id="{7269B3FD-ECFB-4C31-A419-6606C4D68240}"/>
              </a:ext>
            </a:extLst>
          </p:cNvPr>
          <p:cNvSpPr/>
          <p:nvPr/>
        </p:nvSpPr>
        <p:spPr>
          <a:xfrm>
            <a:off x="7213060" y="1301897"/>
            <a:ext cx="1144298" cy="986585"/>
          </a:xfrm>
          <a:custGeom>
            <a:avLst/>
            <a:gdLst>
              <a:gd name="connsiteX0" fmla="*/ 0 w 1144298"/>
              <a:gd name="connsiteY0" fmla="*/ 493293 h 986585"/>
              <a:gd name="connsiteX1" fmla="*/ 246646 w 1144298"/>
              <a:gd name="connsiteY1" fmla="*/ 0 h 986585"/>
              <a:gd name="connsiteX2" fmla="*/ 897652 w 1144298"/>
              <a:gd name="connsiteY2" fmla="*/ 0 h 986585"/>
              <a:gd name="connsiteX3" fmla="*/ 1144298 w 1144298"/>
              <a:gd name="connsiteY3" fmla="*/ 493293 h 986585"/>
              <a:gd name="connsiteX4" fmla="*/ 897652 w 1144298"/>
              <a:gd name="connsiteY4" fmla="*/ 986585 h 986585"/>
              <a:gd name="connsiteX5" fmla="*/ 246646 w 1144298"/>
              <a:gd name="connsiteY5" fmla="*/ 986585 h 986585"/>
              <a:gd name="connsiteX6" fmla="*/ 0 w 1144298"/>
              <a:gd name="connsiteY6" fmla="*/ 493293 h 98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4298" h="986585">
                <a:moveTo>
                  <a:pt x="0" y="493293"/>
                </a:moveTo>
                <a:lnTo>
                  <a:pt x="246646" y="0"/>
                </a:lnTo>
                <a:lnTo>
                  <a:pt x="897652" y="0"/>
                </a:lnTo>
                <a:lnTo>
                  <a:pt x="1144298" y="493293"/>
                </a:lnTo>
                <a:lnTo>
                  <a:pt x="897652" y="986585"/>
                </a:lnTo>
                <a:lnTo>
                  <a:pt x="246646" y="986585"/>
                </a:lnTo>
                <a:lnTo>
                  <a:pt x="0" y="493293"/>
                </a:lnTo>
                <a:close/>
              </a:path>
            </a:pathLst>
          </a:custGeom>
          <a:solidFill>
            <a:srgbClr val="A4A4A6"/>
          </a:solidFill>
          <a:ln w="25400"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000" kern="1200" dirty="0">
                <a:solidFill>
                  <a:schemeClr val="bg1"/>
                </a:solidFill>
              </a:rPr>
              <a:t>Urban planning</a:t>
            </a:r>
          </a:p>
        </p:txBody>
      </p:sp>
      <p:sp>
        <p:nvSpPr>
          <p:cNvPr id="47" name="Zeshoek 46">
            <a:extLst>
              <a:ext uri="{FF2B5EF4-FFF2-40B4-BE49-F238E27FC236}">
                <a16:creationId xmlns:a16="http://schemas.microsoft.com/office/drawing/2014/main" id="{1F3FBBE3-D759-4D50-A862-631456A09FBF}"/>
              </a:ext>
            </a:extLst>
          </p:cNvPr>
          <p:cNvSpPr/>
          <p:nvPr/>
        </p:nvSpPr>
        <p:spPr>
          <a:xfrm>
            <a:off x="569826" y="1795189"/>
            <a:ext cx="1144298" cy="986585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2D050"/>
          </a:solidFill>
          <a:ln w="25400"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0" tIns="0" rIns="0" bIns="0" anchor="ctr" anchorCtr="0">
            <a:no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ISO19650 Kitemark Certified</a:t>
            </a:r>
          </a:p>
        </p:txBody>
      </p:sp>
    </p:spTree>
    <p:extLst>
      <p:ext uri="{BB962C8B-B14F-4D97-AF65-F5344CB8AC3E}">
        <p14:creationId xmlns:p14="http://schemas.microsoft.com/office/powerpoint/2010/main" val="2830844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AD505-C9D5-4D7F-9057-FBEE51FB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Bentley Cloud services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9EB74-D5B7-4761-93A3-75393013F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iTwin Capture Modeler</a:t>
            </a:r>
          </a:p>
          <a:p>
            <a:r>
              <a:rPr lang="en-GB" dirty="0"/>
              <a:t>iTwin Import &amp; Upload tool</a:t>
            </a:r>
          </a:p>
          <a:p>
            <a:r>
              <a:rPr lang="en-GB" dirty="0"/>
              <a:t>Issue resolution</a:t>
            </a:r>
          </a:p>
          <a:p>
            <a:r>
              <a:rPr lang="en-GB" dirty="0"/>
              <a:t>Forms |</a:t>
            </a:r>
            <a:r>
              <a:rPr lang="nl-NL" dirty="0"/>
              <a:t> voor verschillende disciplines | intern &amp; extern</a:t>
            </a:r>
          </a:p>
          <a:p>
            <a:r>
              <a:rPr lang="en-GB" dirty="0"/>
              <a:t>Clash detection </a:t>
            </a:r>
          </a:p>
          <a:p>
            <a:r>
              <a:rPr lang="en-GB" dirty="0"/>
              <a:t>Power BI dashboard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53243-82C4-4007-A894-52FE35EFD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4341709"/>
            <a:ext cx="5375312" cy="2037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E188F9-9A09-4971-B7FB-BF3B925073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961" y="2574593"/>
            <a:ext cx="3072801" cy="1638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7CAC2EB-C289-468D-A5A4-4D7A95BD37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1" b="29122"/>
          <a:stretch/>
        </p:blipFill>
        <p:spPr>
          <a:xfrm>
            <a:off x="7994961" y="891818"/>
            <a:ext cx="3714728" cy="1438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0769F9-43C8-49AC-826A-1E53171719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0734">
            <a:off x="6222009" y="4058329"/>
            <a:ext cx="1528111" cy="2276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CFEB76-E5ED-43E0-8CAF-8ADA896DDB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83" y="4457981"/>
            <a:ext cx="3311706" cy="1853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7856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0779B118-8521-E904-6288-4986B6861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756946"/>
            <a:ext cx="11124701" cy="887413"/>
          </a:xfrm>
        </p:spPr>
        <p:txBody>
          <a:bodyPr/>
          <a:lstStyle/>
          <a:p>
            <a:r>
              <a:rPr lang="sv-SE" dirty="0"/>
              <a:t>LumenRT for NVIDEA Omniverse</a:t>
            </a:r>
          </a:p>
        </p:txBody>
      </p:sp>
      <p:pic>
        <p:nvPicPr>
          <p:cNvPr id="4" name="Afbeelding 3" descr="Afbeelding met hemel, platform, treinstation, Transportknooppunt">
            <a:extLst>
              <a:ext uri="{FF2B5EF4-FFF2-40B4-BE49-F238E27FC236}">
                <a16:creationId xmlns:a16="http://schemas.microsoft.com/office/drawing/2014/main" id="{95C00AD7-2CD0-8554-3926-DBEF5AC6C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4" y="1777241"/>
            <a:ext cx="8569325" cy="4819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Afbeelding 1" descr="Afbeelding met buitenshuis, openbaar vervoer, trein, transport&#10;&#10;Automatisch gegenereerde beschrijving">
            <a:extLst>
              <a:ext uri="{FF2B5EF4-FFF2-40B4-BE49-F238E27FC236}">
                <a16:creationId xmlns:a16="http://schemas.microsoft.com/office/drawing/2014/main" id="{B3E21E18-DF98-99C0-52CB-ABF529FD31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58" y="1080910"/>
            <a:ext cx="4343918" cy="2443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3363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0779B118-8521-E904-6288-4986B6861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756946"/>
            <a:ext cx="11124701" cy="887413"/>
          </a:xfrm>
        </p:spPr>
        <p:txBody>
          <a:bodyPr/>
          <a:lstStyle/>
          <a:p>
            <a:r>
              <a:rPr lang="sv-SE" dirty="0"/>
              <a:t>Live demo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C0BB6C-48B5-9BFF-763C-BC6258A15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1739585"/>
            <a:ext cx="10149428" cy="4818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0066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0779B118-8521-E904-6288-4986B6861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756946"/>
            <a:ext cx="11124701" cy="887413"/>
          </a:xfrm>
        </p:spPr>
        <p:txBody>
          <a:bodyPr anchor="b">
            <a:normAutofit/>
          </a:bodyPr>
          <a:lstStyle/>
          <a:p>
            <a:r>
              <a:rPr lang="sv-SE" dirty="0"/>
              <a:t>Realisatie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80733AF3-A6D7-65EA-AC9E-C0A5F4AC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4776" y="6562725"/>
            <a:ext cx="2743200" cy="107950"/>
          </a:xfrm>
        </p:spPr>
        <p:txBody>
          <a:bodyPr/>
          <a:lstStyle/>
          <a:p>
            <a:pPr>
              <a:spcAft>
                <a:spcPts val="600"/>
              </a:spcAft>
            </a:pPr>
            <a:fld id="{71AFAFB4-13E7-483B-8D37-A25439F1FB89}" type="datetime1">
              <a:rPr lang="sv-SE" smtClean="0"/>
              <a:pPr>
                <a:spcAft>
                  <a:spcPts val="600"/>
                </a:spcAft>
              </a:pPr>
              <a:t>2023-12-04</a:t>
            </a:fld>
            <a:endParaRPr lang="en-GB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4CFD7C-7DBF-3E4E-BDC5-C5ED32B7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776" y="6391276"/>
            <a:ext cx="2743200" cy="152400"/>
          </a:xfrm>
        </p:spPr>
        <p:txBody>
          <a:bodyPr/>
          <a:lstStyle/>
          <a:p>
            <a:pPr>
              <a:spcAft>
                <a:spcPts val="600"/>
              </a:spcAft>
            </a:pPr>
            <a:fld id="{A3EAEDCA-98D4-4724-9772-C653855CA076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A9B381CB-C20C-782E-30E4-16B41B6DE72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617"/>
          <a:stretch/>
        </p:blipFill>
        <p:spPr>
          <a:xfrm>
            <a:off x="819210" y="2109572"/>
            <a:ext cx="6305490" cy="4098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34" descr="A train tracks next to a building&#10;&#10;Description automatically generated">
            <a:extLst>
              <a:ext uri="{FF2B5EF4-FFF2-40B4-BE49-F238E27FC236}">
                <a16:creationId xmlns:a16="http://schemas.microsoft.com/office/drawing/2014/main" id="{EDF05F37-88CA-64A2-A21E-6E0CB6C50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7496" y="784210"/>
            <a:ext cx="4571977" cy="342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Picture 37" descr="A train tracks next to a fence&#10;&#10;Description automatically generated">
            <a:extLst>
              <a:ext uri="{FF2B5EF4-FFF2-40B4-BE49-F238E27FC236}">
                <a16:creationId xmlns:a16="http://schemas.microsoft.com/office/drawing/2014/main" id="{A28B0B19-3169-B303-3FEA-7E96C47AD1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4192" y="4200002"/>
            <a:ext cx="3428983" cy="2391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2" name="Picture 41" descr="A construction site with a crane and buildings&#10;&#10;Description automatically generated">
            <a:extLst>
              <a:ext uri="{FF2B5EF4-FFF2-40B4-BE49-F238E27FC236}">
                <a16:creationId xmlns:a16="http://schemas.microsoft.com/office/drawing/2014/main" id="{55C7930A-311F-0E82-D810-A4B335804F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69" y="226785"/>
            <a:ext cx="3428983" cy="25717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41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D5772C-51A4-4204-8AA1-F4E4D05272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" t="2116" r="6269"/>
          <a:stretch/>
        </p:blipFill>
        <p:spPr>
          <a:xfrm>
            <a:off x="685800" y="538237"/>
            <a:ext cx="5321300" cy="5853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D35E45-9BBB-4E11-B5A9-DAA689912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15" y="475001"/>
            <a:ext cx="5494922" cy="293900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C4F64B6-A2FF-4F0E-8A06-71115352E4F0}"/>
              </a:ext>
            </a:extLst>
          </p:cNvPr>
          <p:cNvSpPr/>
          <p:nvPr/>
        </p:nvSpPr>
        <p:spPr>
          <a:xfrm>
            <a:off x="2987749" y="4508205"/>
            <a:ext cx="287079" cy="287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12E706-35C4-4E79-8A49-84E47F6400F1}"/>
              </a:ext>
            </a:extLst>
          </p:cNvPr>
          <p:cNvSpPr/>
          <p:nvPr/>
        </p:nvSpPr>
        <p:spPr>
          <a:xfrm>
            <a:off x="8884297" y="1241777"/>
            <a:ext cx="1599405" cy="15994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5290C1-7699-4ED8-BD51-79FA14E16340}"/>
              </a:ext>
            </a:extLst>
          </p:cNvPr>
          <p:cNvCxnSpPr>
            <a:cxnSpLocks/>
          </p:cNvCxnSpPr>
          <p:nvPr/>
        </p:nvCxnSpPr>
        <p:spPr>
          <a:xfrm flipH="1">
            <a:off x="3498112" y="2371060"/>
            <a:ext cx="5178056" cy="2137145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26" name="Picture 2" descr="Historie">
            <a:extLst>
              <a:ext uri="{FF2B5EF4-FFF2-40B4-BE49-F238E27FC236}">
                <a16:creationId xmlns:a16="http://schemas.microsoft.com/office/drawing/2014/main" id="{2D856E8B-3CFA-440C-B728-F70D80040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049" y="3696858"/>
            <a:ext cx="3762888" cy="28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ocHal - Tilburg.com">
            <a:extLst>
              <a:ext uri="{FF2B5EF4-FFF2-40B4-BE49-F238E27FC236}">
                <a16:creationId xmlns:a16="http://schemas.microsoft.com/office/drawing/2014/main" id="{03B68B66-5BF0-4431-89D5-A7147F694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57" y="4214191"/>
            <a:ext cx="3353452" cy="230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9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9AD46D2-C55C-48B5-AF76-6A370A3FD1DB}"/>
              </a:ext>
            </a:extLst>
          </p:cNvPr>
          <p:cNvGrpSpPr/>
          <p:nvPr/>
        </p:nvGrpSpPr>
        <p:grpSpPr>
          <a:xfrm>
            <a:off x="0" y="-118324"/>
            <a:ext cx="12192000" cy="7323248"/>
            <a:chOff x="0" y="-118324"/>
            <a:chExt cx="12192000" cy="732324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F833F2-72FA-4D46-ADEF-6761901DE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8324"/>
              <a:ext cx="12192000" cy="73232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E590F1-4B0F-402E-AD49-9ADC8F6FF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807" y="4063349"/>
              <a:ext cx="4910622" cy="29470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623577-B1A4-4665-9A22-45140B42B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4399" y="689817"/>
              <a:ext cx="860940" cy="51668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B3C62C-86C2-468F-8FE9-6A680CE51119}"/>
              </a:ext>
            </a:extLst>
          </p:cNvPr>
          <p:cNvGrpSpPr/>
          <p:nvPr/>
        </p:nvGrpSpPr>
        <p:grpSpPr>
          <a:xfrm>
            <a:off x="6621198" y="1424081"/>
            <a:ext cx="4797491" cy="1149524"/>
            <a:chOff x="6621199" y="1424082"/>
            <a:chExt cx="4797491" cy="114952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CEDD68-813A-4794-B388-28A472520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199" y="1424082"/>
              <a:ext cx="4797491" cy="59056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970BB07-EE0A-4F1D-9535-05F82620B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2689" y="1925518"/>
              <a:ext cx="2286000" cy="64808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B6DCDC6-104E-4F46-B9C0-557024FF1D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405" y="3361576"/>
            <a:ext cx="860940" cy="5166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7B80463-1858-423B-B538-D8846F735F69}"/>
              </a:ext>
            </a:extLst>
          </p:cNvPr>
          <p:cNvGrpSpPr/>
          <p:nvPr/>
        </p:nvGrpSpPr>
        <p:grpSpPr>
          <a:xfrm>
            <a:off x="6829904" y="4280929"/>
            <a:ext cx="5362094" cy="2577072"/>
            <a:chOff x="6886988" y="4166630"/>
            <a:chExt cx="4712542" cy="22648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7C2EAA-23BD-4D19-BE3C-DF3E251B3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6988" y="4229102"/>
              <a:ext cx="2443412" cy="220241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7E1410-6877-48C0-A820-7A71226D4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56118" y="4229101"/>
              <a:ext cx="2443412" cy="21399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4B52C4-8126-4B04-925C-82873B4B0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2103" y="4166631"/>
              <a:ext cx="425531" cy="2553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8A2B2D-341E-4C69-9F6D-78397950E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052" y="4166630"/>
              <a:ext cx="425531" cy="25537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AAB061-5E6B-4DDF-A6DF-8EF02F5F6679}"/>
              </a:ext>
            </a:extLst>
          </p:cNvPr>
          <p:cNvSpPr txBox="1"/>
          <p:nvPr/>
        </p:nvSpPr>
        <p:spPr>
          <a:xfrm>
            <a:off x="6590201" y="1646569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Travelers per day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346B86E-3105-4704-8F1B-F6EF85ABA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088" y="2077917"/>
            <a:ext cx="2286000" cy="6480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0C77F5-5878-441A-A5EA-A389776706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77" y="2797085"/>
            <a:ext cx="3948026" cy="5166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26CFADF-BEF9-40C7-BE3F-054157B0E2DC}"/>
              </a:ext>
            </a:extLst>
          </p:cNvPr>
          <p:cNvSpPr txBox="1"/>
          <p:nvPr/>
        </p:nvSpPr>
        <p:spPr>
          <a:xfrm>
            <a:off x="6617983" y="2917677"/>
            <a:ext cx="3036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Boarding and disembarking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3A956E-B707-4360-8694-BD9E47AF4A95}"/>
              </a:ext>
            </a:extLst>
          </p:cNvPr>
          <p:cNvSpPr txBox="1"/>
          <p:nvPr/>
        </p:nvSpPr>
        <p:spPr>
          <a:xfrm>
            <a:off x="9285088" y="2935483"/>
            <a:ext cx="3036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</a:rPr>
              <a:t>Switch to other transport 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D044A2A-624D-4B1F-A6ED-E27F4CA711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09" y="4238428"/>
            <a:ext cx="3925731" cy="3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ijdelijke fietsenstalling noordkant Station • Tilburgers.nl • Verkeer">
            <a:extLst>
              <a:ext uri="{FF2B5EF4-FFF2-40B4-BE49-F238E27FC236}">
                <a16:creationId xmlns:a16="http://schemas.microsoft.com/office/drawing/2014/main" id="{6B19112E-BC46-456B-96F5-92A9A3DAD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13" y="3224114"/>
            <a:ext cx="5314121" cy="3464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lburg, Netherland. Fietsenstalling(Bike Racks)! I think one of those is  mine... | Fietsenstalling, Fietsen, Nederland">
            <a:extLst>
              <a:ext uri="{FF2B5EF4-FFF2-40B4-BE49-F238E27FC236}">
                <a16:creationId xmlns:a16="http://schemas.microsoft.com/office/drawing/2014/main" id="{6F5EC302-EAB9-4E5E-8F6E-2A8EE5C4E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66" y="235847"/>
            <a:ext cx="5048250" cy="3786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re bikes | Amsterdam holland, Tilburg, Netherlands travel">
            <a:extLst>
              <a:ext uri="{FF2B5EF4-FFF2-40B4-BE49-F238E27FC236}">
                <a16:creationId xmlns:a16="http://schemas.microsoft.com/office/drawing/2014/main" id="{EF75236F-C183-4F12-AF23-D6D76F27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989" y="284462"/>
            <a:ext cx="4803344" cy="6404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55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E1F1AB-FE1C-2985-DDF5-EDD642BC12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759555" cy="6858000"/>
          </a:xfrm>
          <a:prstGeom prst="rect">
            <a:avLst/>
          </a:prstGeom>
          <a:noFill/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FC2D5D3-1EF3-3896-6E94-4267A4DD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84776" y="6562725"/>
            <a:ext cx="2743200" cy="107950"/>
          </a:xfrm>
        </p:spPr>
        <p:txBody>
          <a:bodyPr/>
          <a:lstStyle/>
          <a:p>
            <a:pPr>
              <a:spcAft>
                <a:spcPts val="600"/>
              </a:spcAft>
            </a:pPr>
            <a:fld id="{8473650D-2B31-40C0-B965-3EB542E2A85F}" type="datetime1">
              <a:rPr lang="sv-SE" smtClean="0"/>
              <a:pPr>
                <a:spcAft>
                  <a:spcPts val="600"/>
                </a:spcAft>
              </a:pPr>
              <a:t>2023-12-04</a:t>
            </a:fld>
            <a:endParaRPr lang="en-GB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DC0C0DD-464B-F0FD-16D8-91632686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4776" y="6391276"/>
            <a:ext cx="2743200" cy="152400"/>
          </a:xfrm>
        </p:spPr>
        <p:txBody>
          <a:bodyPr/>
          <a:lstStyle/>
          <a:p>
            <a:pPr>
              <a:spcAft>
                <a:spcPts val="600"/>
              </a:spcAft>
            </a:pPr>
            <a:fld id="{A3EAEDCA-98D4-4724-9772-C653855CA076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AE6A5312-97C7-CA12-5A50-14E0A6856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601" y="1549109"/>
            <a:ext cx="3823241" cy="49183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Spoorlengte Km: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ca. </a:t>
            </a:r>
            <a:r>
              <a:rPr lang="nl-NL" sz="3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7500</a:t>
            </a:r>
            <a:endParaRPr lang="nl-NL" sz="3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nl-NL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Aantal wissels: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ca. </a:t>
            </a:r>
            <a:r>
              <a:rPr lang="nl-NL" sz="3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6200</a:t>
            </a:r>
            <a:endParaRPr lang="nl-NL" sz="3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nl-NL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Aantal seinen: 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ca. </a:t>
            </a:r>
            <a:r>
              <a:rPr lang="nl-NL" sz="3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12.000</a:t>
            </a:r>
            <a:endParaRPr lang="nl-NL" sz="3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nl-NL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Aantal stations: </a:t>
            </a:r>
            <a:r>
              <a:rPr lang="nl-NL" sz="3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399</a:t>
            </a:r>
          </a:p>
          <a:p>
            <a:endParaRPr lang="nl-NL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F29A3A-F8AD-3803-5A4C-11E70BF11309}"/>
              </a:ext>
            </a:extLst>
          </p:cNvPr>
          <p:cNvSpPr txBox="1">
            <a:spLocks/>
          </p:cNvSpPr>
          <p:nvPr/>
        </p:nvSpPr>
        <p:spPr>
          <a:xfrm>
            <a:off x="9650726" y="1549108"/>
            <a:ext cx="5562350" cy="49183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2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9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7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4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41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endParaRPr lang="sv-SE" dirty="0"/>
          </a:p>
          <a:p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ca. </a:t>
            </a:r>
            <a:r>
              <a:rPr lang="nl-NL" sz="30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7500</a:t>
            </a:r>
            <a:endParaRPr lang="nl-NL" sz="3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nl-NL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ca. </a:t>
            </a:r>
            <a:r>
              <a:rPr lang="nl-NL" sz="30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6200</a:t>
            </a:r>
            <a:endParaRPr lang="nl-NL" sz="3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nl-NL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nl-NL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ca. </a:t>
            </a:r>
            <a:r>
              <a:rPr lang="nl-NL" sz="30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12.000</a:t>
            </a:r>
            <a:endParaRPr lang="nl-NL" sz="3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nl-NL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nl-NL" sz="3000" b="1" dirty="0">
                <a:solidFill>
                  <a:srgbClr val="00B0F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399</a:t>
            </a:r>
          </a:p>
          <a:p>
            <a:endParaRPr lang="nl-NL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49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B049F89-F624-49CD-B5C9-AFE801681E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 descr="Nieuwe fietsenstalling station Tilburg krijgt vorm | ProRail">
            <a:extLst>
              <a:ext uri="{FF2B5EF4-FFF2-40B4-BE49-F238E27FC236}">
                <a16:creationId xmlns:a16="http://schemas.microsoft.com/office/drawing/2014/main" id="{C565BC75-2B4C-462C-8E06-15D2E0ECC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5800" y="339900"/>
            <a:ext cx="2476500" cy="172703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t is waarom Tilburg geen centraal station heeft - indebuurt Tilburg">
            <a:extLst>
              <a:ext uri="{FF2B5EF4-FFF2-40B4-BE49-F238E27FC236}">
                <a16:creationId xmlns:a16="http://schemas.microsoft.com/office/drawing/2014/main" id="{D7062185-B5CE-41EB-809F-D9A86BF4F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3973505"/>
            <a:ext cx="3225799" cy="215619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F96FF-6104-42C2-AAA4-B40C05CD7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1" y="3973505"/>
            <a:ext cx="4723439" cy="215619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224B71-20D0-4503-A2B1-A4F42FB86240}"/>
              </a:ext>
            </a:extLst>
          </p:cNvPr>
          <p:cNvCxnSpPr>
            <a:cxnSpLocks/>
          </p:cNvCxnSpPr>
          <p:nvPr/>
        </p:nvCxnSpPr>
        <p:spPr>
          <a:xfrm flipH="1" flipV="1">
            <a:off x="2509930" y="4767350"/>
            <a:ext cx="715870" cy="284250"/>
          </a:xfrm>
          <a:prstGeom prst="lin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9451B58-3900-4EA6-AABF-D1C6512B7E01}"/>
              </a:ext>
            </a:extLst>
          </p:cNvPr>
          <p:cNvCxnSpPr>
            <a:cxnSpLocks/>
          </p:cNvCxnSpPr>
          <p:nvPr/>
        </p:nvCxnSpPr>
        <p:spPr>
          <a:xfrm flipH="1" flipV="1">
            <a:off x="5994400" y="1028700"/>
            <a:ext cx="2183440" cy="174715"/>
          </a:xfrm>
          <a:prstGeom prst="lin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3D494D-A7D7-4DF7-8891-CCE32BD42DAE}"/>
              </a:ext>
            </a:extLst>
          </p:cNvPr>
          <p:cNvCxnSpPr>
            <a:cxnSpLocks/>
          </p:cNvCxnSpPr>
          <p:nvPr/>
        </p:nvCxnSpPr>
        <p:spPr>
          <a:xfrm flipH="1" flipV="1">
            <a:off x="9829800" y="2981373"/>
            <a:ext cx="609600" cy="790528"/>
          </a:xfrm>
          <a:prstGeom prst="lin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2CC97F5A-428F-4D4D-8BED-1D0E68A01288}"/>
              </a:ext>
            </a:extLst>
          </p:cNvPr>
          <p:cNvSpPr/>
          <p:nvPr/>
        </p:nvSpPr>
        <p:spPr>
          <a:xfrm>
            <a:off x="2040381" y="4480271"/>
            <a:ext cx="287079" cy="28707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160FFAC-27BC-4D80-86EB-671993E051B1}"/>
              </a:ext>
            </a:extLst>
          </p:cNvPr>
          <p:cNvSpPr/>
          <p:nvPr/>
        </p:nvSpPr>
        <p:spPr>
          <a:xfrm>
            <a:off x="8343900" y="1059876"/>
            <a:ext cx="287079" cy="28707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21161B9-1AF1-4E30-A92C-6F1690DD5FA7}"/>
              </a:ext>
            </a:extLst>
          </p:cNvPr>
          <p:cNvSpPr/>
          <p:nvPr/>
        </p:nvSpPr>
        <p:spPr>
          <a:xfrm>
            <a:off x="9423400" y="2589566"/>
            <a:ext cx="287079" cy="28707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871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4AFB3-4C14-4EF7-9131-61F608D6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BIM Execution Plan (BEP)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0F348-35FD-416E-9FEF-ED6D6B4B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70F9D-F39A-4B81-9D2B-464EBF1547EE}"/>
              </a:ext>
            </a:extLst>
          </p:cNvPr>
          <p:cNvSpPr txBox="1"/>
          <p:nvPr/>
        </p:nvSpPr>
        <p:spPr>
          <a:xfrm>
            <a:off x="574770" y="2131292"/>
            <a:ext cx="48913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sz="1600" dirty="0">
                <a:hlinkClick r:id="rId3"/>
              </a:rPr>
              <a:t>51006513-SWECO-MAN-XX-RP-BC-00001-P03.pdf</a:t>
            </a:r>
            <a:endParaRPr lang="nl-NL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18473B-FF41-444D-912D-1C53F2E50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785">
            <a:off x="6644100" y="1017140"/>
            <a:ext cx="3657369" cy="5185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305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6884E4D-3DEC-43BC-BE02-8383D6D78755}"/>
              </a:ext>
            </a:extLst>
          </p:cNvPr>
          <p:cNvSpPr/>
          <p:nvPr/>
        </p:nvSpPr>
        <p:spPr>
          <a:xfrm>
            <a:off x="5064875" y="1352248"/>
            <a:ext cx="587903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accent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Gebaseerd op BS1192 en ISO19650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accent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Informatie continue beschikbaar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accent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Centrale opslag locatie (SSOT)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accent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 om de kwaliteit te waarborgen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>
              <a:solidFill>
                <a:schemeClr val="accent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E779E6F9-EEBF-466D-B28B-04CDCAD5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410" y="531223"/>
            <a:ext cx="6879500" cy="821025"/>
          </a:xfrm>
        </p:spPr>
        <p:txBody>
          <a:bodyPr>
            <a:normAutofit/>
          </a:bodyPr>
          <a:lstStyle/>
          <a:p>
            <a:r>
              <a:rPr lang="nb-NO" sz="2800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Voordelen Projectwise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8BA2869-9987-4095-A86D-E7F8B1DCB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535" y="134944"/>
            <a:ext cx="946970" cy="274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03B3E4-2BC1-42E5-8B61-19F06EF561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9436" y="3133674"/>
            <a:ext cx="7286474" cy="3217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90A6D8-EF46-4093-90CE-4590619F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0"/>
            <a:ext cx="3730783" cy="679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82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331F4-FE51-4A2D-BCF6-2B9E890C2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concept is simpel!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F8872-769C-4D22-B3DF-9E636D11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D5E3-B503-469C-AC8B-A5A83772A74C}" type="datetime1">
              <a:rPr lang="sv-SE" smtClean="0"/>
              <a:t>2023-12-04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BABF3-5E75-49F5-ABCE-12A87427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80B14-BEF1-40FB-96B7-6B201B72F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275" y="1858552"/>
            <a:ext cx="5226756" cy="4608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9981345"/>
      </p:ext>
    </p:extLst>
  </p:cSld>
  <p:clrMapOvr>
    <a:masterClrMapping/>
  </p:clrMapOvr>
</p:sld>
</file>

<file path=ppt/theme/theme1.xml><?xml version="1.0" encoding="utf-8"?>
<a:theme xmlns:a="http://schemas.openxmlformats.org/drawingml/2006/main" name="Sweco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Muted1">
      <a:srgbClr val="A48730"/>
    </a:custClr>
    <a:custClr name="Muted2">
      <a:srgbClr val="8593AF"/>
    </a:custClr>
    <a:custClr name="Muted3">
      <a:srgbClr val="B484A2"/>
    </a:custClr>
    <a:custClr name="Bright1">
      <a:srgbClr val="DEC55B"/>
    </a:custClr>
    <a:custClr name="Bright2">
      <a:srgbClr val="C0D4FD"/>
    </a:custClr>
    <a:custClr name="Bright3">
      <a:srgbClr val="F2B1DC"/>
    </a:custClr>
    <a:custClr name="Grey1">
      <a:srgbClr val="E2E0DA"/>
    </a:custClr>
    <a:custClr name="Grey2">
      <a:srgbClr val="A4A4A6"/>
    </a:custClr>
    <a:custClr name="Grey3">
      <a:srgbClr val="3F3F42"/>
    </a:custClr>
  </a:custClrLst>
  <a:extLst>
    <a:ext uri="{05A4C25C-085E-4340-85A3-A5531E510DB2}">
      <thm15:themeFamily xmlns:thm15="http://schemas.microsoft.com/office/thememl/2012/main" name="Presentation Sweco 16_9 Arial test.potx" id="{D1FA8CFC-74A5-412B-AB18-352841B86159}" vid="{FC82F0C1-4E15-4E8E-AF1C-88EAB1660FBE}"/>
    </a:ext>
  </a:extLst>
</a:theme>
</file>

<file path=ppt/theme/theme2.xml><?xml version="1.0" encoding="utf-8"?>
<a:theme xmlns:a="http://schemas.openxmlformats.org/drawingml/2006/main" name="Office-tema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201</Words>
  <Application>Microsoft Office PowerPoint</Application>
  <PresentationFormat>Breedbeeld</PresentationFormat>
  <Paragraphs>85</Paragraphs>
  <Slides>14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7" baseType="lpstr">
      <vt:lpstr>Sweco Sans</vt:lpstr>
      <vt:lpstr>Arial</vt:lpstr>
      <vt:lpstr>Sweco</vt:lpstr>
      <vt:lpstr>Tilburg 4e perron Sweco Rail &amp; Stations</vt:lpstr>
      <vt:lpstr>PowerPoint-presentatie</vt:lpstr>
      <vt:lpstr>PowerPoint-presentatie</vt:lpstr>
      <vt:lpstr>PowerPoint-presentatie</vt:lpstr>
      <vt:lpstr>PowerPoint-presentatie</vt:lpstr>
      <vt:lpstr>PowerPoint-presentatie</vt:lpstr>
      <vt:lpstr>BIM Execution Plan (BEP)</vt:lpstr>
      <vt:lpstr>Voordelen Projectwise</vt:lpstr>
      <vt:lpstr>Het concept is simpel!</vt:lpstr>
      <vt:lpstr>ISO19650 @Sweco Nederland </vt:lpstr>
      <vt:lpstr>Bentley Cloud services</vt:lpstr>
      <vt:lpstr>LumenRT for NVIDEA Omniverse</vt:lpstr>
      <vt:lpstr>Live demo</vt:lpstr>
      <vt:lpstr>Realisatie</vt:lpstr>
    </vt:vector>
  </TitlesOfParts>
  <Manager/>
  <Company>Sweco Nederland B.V.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</dc:title>
  <dc:creator>Thom Vermeulen</dc:creator>
  <cp:lastModifiedBy>ilse zethof</cp:lastModifiedBy>
  <cp:revision>215</cp:revision>
  <dcterms:created xsi:type="dcterms:W3CDTF">2015-12-01T16:59:12Z</dcterms:created>
  <dcterms:modified xsi:type="dcterms:W3CDTF">2023-12-04T14:05:16Z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weco_Language">
    <vt:lpwstr>NL</vt:lpwstr>
  </property>
  <property fmtid="{D5CDD505-2E9C-101B-9397-08002B2CF9AE}" pid="3" name="Sweco_CompanyNo">
    <vt:lpwstr>510</vt:lpwstr>
  </property>
  <property fmtid="{D5CDD505-2E9C-101B-9397-08002B2CF9AE}" pid="4" name="Sweco_TemplateFileName">
    <vt:lpwstr>\Global\Presentation Sweco 16_9 Arial (003).pptx</vt:lpwstr>
  </property>
  <property fmtid="{D5CDD505-2E9C-101B-9397-08002B2CF9AE}" pid="5" name="MSIP_Label_43f08ec5-d6d9-4227-8387-ccbfcb3632c4_Enabled">
    <vt:lpwstr>true</vt:lpwstr>
  </property>
  <property fmtid="{D5CDD505-2E9C-101B-9397-08002B2CF9AE}" pid="6" name="MSIP_Label_43f08ec5-d6d9-4227-8387-ccbfcb3632c4_SetDate">
    <vt:lpwstr>2021-03-15T09:39:33Z</vt:lpwstr>
  </property>
  <property fmtid="{D5CDD505-2E9C-101B-9397-08002B2CF9AE}" pid="7" name="MSIP_Label_43f08ec5-d6d9-4227-8387-ccbfcb3632c4_Method">
    <vt:lpwstr>Standard</vt:lpwstr>
  </property>
  <property fmtid="{D5CDD505-2E9C-101B-9397-08002B2CF9AE}" pid="8" name="MSIP_Label_43f08ec5-d6d9-4227-8387-ccbfcb3632c4_Name">
    <vt:lpwstr>Sweco Restricted</vt:lpwstr>
  </property>
  <property fmtid="{D5CDD505-2E9C-101B-9397-08002B2CF9AE}" pid="9" name="MSIP_Label_43f08ec5-d6d9-4227-8387-ccbfcb3632c4_SiteId">
    <vt:lpwstr>b7872ef0-9a00-4c18-8a4a-c7d25c778a9e</vt:lpwstr>
  </property>
  <property fmtid="{D5CDD505-2E9C-101B-9397-08002B2CF9AE}" pid="10" name="MSIP_Label_43f08ec5-d6d9-4227-8387-ccbfcb3632c4_ActionId">
    <vt:lpwstr>11f080c1-fd1e-4018-8e21-d664cbf7a4ef</vt:lpwstr>
  </property>
  <property fmtid="{D5CDD505-2E9C-101B-9397-08002B2CF9AE}" pid="11" name="MSIP_Label_43f08ec5-d6d9-4227-8387-ccbfcb3632c4_ContentBits">
    <vt:lpwstr>0</vt:lpwstr>
  </property>
</Properties>
</file>