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56" r:id="rId5"/>
    <p:sldId id="279" r:id="rId6"/>
    <p:sldId id="275" r:id="rId7"/>
    <p:sldId id="278" r:id="rId8"/>
    <p:sldId id="270" r:id="rId9"/>
    <p:sldId id="277" r:id="rId10"/>
    <p:sldId id="276" r:id="rId11"/>
    <p:sldId id="274" r:id="rId12"/>
    <p:sldId id="281" r:id="rId13"/>
    <p:sldId id="280" r:id="rId14"/>
    <p:sldId id="27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3355C4-2F34-49CF-B749-ADF02D9C2962}" v="11" dt="2024-11-27T00:49:40.84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59269" autoAdjust="0"/>
  </p:normalViewPr>
  <p:slideViewPr>
    <p:cSldViewPr snapToGrid="0">
      <p:cViewPr varScale="1">
        <p:scale>
          <a:sx n="49" d="100"/>
          <a:sy n="49" d="100"/>
        </p:scale>
        <p:origin x="186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E6DE6-438E-4228-90CB-99F8EDAB0D29}" type="datetimeFigureOut">
              <a:rPr lang="nl-NL" smtClean="0"/>
              <a:t>11-12-2024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C3C7B5-CCFD-4F32-A89D-C5A115A87045}" type="slidenum">
              <a:rPr lang="nl-NL" smtClean="0"/>
              <a:t>‹nr.›</a:t>
            </a:fld>
            <a:endParaRPr lang="nl-NL"/>
          </a:p>
        </p:txBody>
      </p:sp>
    </p:spTree>
    <p:extLst>
      <p:ext uri="{BB962C8B-B14F-4D97-AF65-F5344CB8AC3E}">
        <p14:creationId xmlns:p14="http://schemas.microsoft.com/office/powerpoint/2010/main" val="1911908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dirty="0">
                <a:solidFill>
                  <a:srgbClr val="363636"/>
                </a:solidFill>
                <a:effectLst/>
                <a:latin typeface="Quattrocento" panose="020F0502020204030204" pitchFamily="18" charset="0"/>
              </a:rPr>
              <a:t> Voor de vierde keer organiseren we onze Ronde Tafelsessie, waarin we samen ervaringen en ontwikkelingen bespreken. Deze keer zal er wederom vertegenwoordiging van Bentley aanwezig zijn om deel te nemen aan de discussie. Net als voorgaande keren hebben we dit als plenair moment ingepland, zodat alle leden hierbij kunnen aansluiten. Tijdens de sessie zullen we in ieder geval praten over de aanbevelingen die met het management van Bentley zijn gedeeld na onze Summerschool 2024-sessie en welke acties Bentley hierop heeft ondernomen. Daarnaast is er volop ruimte om over eigen ervaringen en ontwikkelingen te praten. Heb je een interessant onderwerp of een ervaring die je graag tijdens de Ronde Tafel wilt delen? Laat het Erwin weten via evanleiden@tmc-nederland.nl.  </a:t>
            </a:r>
            <a:endParaRPr lang="nl-NL" b="0" dirty="0"/>
          </a:p>
        </p:txBody>
      </p:sp>
      <p:sp>
        <p:nvSpPr>
          <p:cNvPr id="4" name="Tijdelijke aanduiding voor dianummer 3"/>
          <p:cNvSpPr>
            <a:spLocks noGrp="1"/>
          </p:cNvSpPr>
          <p:nvPr>
            <p:ph type="sldNum" sz="quarter" idx="5"/>
          </p:nvPr>
        </p:nvSpPr>
        <p:spPr/>
        <p:txBody>
          <a:bodyPr/>
          <a:lstStyle/>
          <a:p>
            <a:fld id="{1DC3C7B5-CCFD-4F32-A89D-C5A115A87045}" type="slidenum">
              <a:rPr lang="nl-NL" smtClean="0"/>
              <a:t>1</a:t>
            </a:fld>
            <a:endParaRPr lang="nl-NL"/>
          </a:p>
        </p:txBody>
      </p:sp>
    </p:spTree>
    <p:extLst>
      <p:ext uri="{BB962C8B-B14F-4D97-AF65-F5344CB8AC3E}">
        <p14:creationId xmlns:p14="http://schemas.microsoft.com/office/powerpoint/2010/main" val="2649335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EB3492-35E5-D429-3370-241F83C93215}"/>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9CCBDE1-45A5-6322-F2CD-181FCC88E2DA}"/>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8C41887-7851-B929-E7A1-C8433AA099C7}"/>
              </a:ext>
            </a:extLst>
          </p:cNvPr>
          <p:cNvSpPr>
            <a:spLocks noGrp="1"/>
          </p:cNvSpPr>
          <p:nvPr>
            <p:ph type="body" idx="1"/>
          </p:nvPr>
        </p:nvSpPr>
        <p:spPr/>
        <p:txBody>
          <a:bodyPr/>
          <a:lstStyle/>
          <a:p>
            <a:endParaRPr lang="nl-NL" dirty="0"/>
          </a:p>
        </p:txBody>
      </p:sp>
      <p:sp>
        <p:nvSpPr>
          <p:cNvPr id="4" name="Tijdelijke aanduiding voor dianummer 3">
            <a:extLst>
              <a:ext uri="{FF2B5EF4-FFF2-40B4-BE49-F238E27FC236}">
                <a16:creationId xmlns:a16="http://schemas.microsoft.com/office/drawing/2014/main" id="{7BF02C18-FB11-D823-C063-011050ABD8A0}"/>
              </a:ext>
            </a:extLst>
          </p:cNvPr>
          <p:cNvSpPr>
            <a:spLocks noGrp="1"/>
          </p:cNvSpPr>
          <p:nvPr>
            <p:ph type="sldNum" sz="quarter" idx="5"/>
          </p:nvPr>
        </p:nvSpPr>
        <p:spPr/>
        <p:txBody>
          <a:bodyPr/>
          <a:lstStyle/>
          <a:p>
            <a:fld id="{1DC3C7B5-CCFD-4F32-A89D-C5A115A87045}" type="slidenum">
              <a:rPr lang="nl-NL" smtClean="0"/>
              <a:t>4</a:t>
            </a:fld>
            <a:endParaRPr lang="nl-NL"/>
          </a:p>
        </p:txBody>
      </p:sp>
    </p:spTree>
    <p:extLst>
      <p:ext uri="{BB962C8B-B14F-4D97-AF65-F5344CB8AC3E}">
        <p14:creationId xmlns:p14="http://schemas.microsoft.com/office/powerpoint/2010/main" val="1052715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DC3C7B5-CCFD-4F32-A89D-C5A115A87045}" type="slidenum">
              <a:rPr lang="nl-NL" smtClean="0"/>
              <a:t>5</a:t>
            </a:fld>
            <a:endParaRPr lang="nl-NL"/>
          </a:p>
        </p:txBody>
      </p:sp>
    </p:spTree>
    <p:extLst>
      <p:ext uri="{BB962C8B-B14F-4D97-AF65-F5344CB8AC3E}">
        <p14:creationId xmlns:p14="http://schemas.microsoft.com/office/powerpoint/2010/main" val="1153924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8C04ACEF-3E76-49A4-AC18-DFE6F516D658}" type="datetimeFigureOut">
              <a:rPr lang="nl-NL" smtClean="0"/>
              <a:t>11-12-2024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2F46D6A-C2BE-4067-8FC4-637A1A5C9B57}" type="slidenum">
              <a:rPr lang="nl-NL" smtClean="0"/>
              <a:t>‹nr.›</a:t>
            </a:fld>
            <a:endParaRPr lang="nl-NL"/>
          </a:p>
        </p:txBody>
      </p:sp>
    </p:spTree>
    <p:extLst>
      <p:ext uri="{BB962C8B-B14F-4D97-AF65-F5344CB8AC3E}">
        <p14:creationId xmlns:p14="http://schemas.microsoft.com/office/powerpoint/2010/main" val="4110557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C04ACEF-3E76-49A4-AC18-DFE6F516D658}" type="datetimeFigureOut">
              <a:rPr lang="nl-NL" smtClean="0"/>
              <a:t>11-12-2024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2F46D6A-C2BE-4067-8FC4-637A1A5C9B57}" type="slidenum">
              <a:rPr lang="nl-NL" smtClean="0"/>
              <a:t>‹nr.›</a:t>
            </a:fld>
            <a:endParaRPr lang="nl-NL"/>
          </a:p>
        </p:txBody>
      </p:sp>
    </p:spTree>
    <p:extLst>
      <p:ext uri="{BB962C8B-B14F-4D97-AF65-F5344CB8AC3E}">
        <p14:creationId xmlns:p14="http://schemas.microsoft.com/office/powerpoint/2010/main" val="834509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C04ACEF-3E76-49A4-AC18-DFE6F516D658}" type="datetimeFigureOut">
              <a:rPr lang="nl-NL" smtClean="0"/>
              <a:t>11-12-2024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2F46D6A-C2BE-4067-8FC4-637A1A5C9B57}" type="slidenum">
              <a:rPr lang="nl-NL" smtClean="0"/>
              <a:t>‹nr.›</a:t>
            </a:fld>
            <a:endParaRPr lang="nl-NL"/>
          </a:p>
        </p:txBody>
      </p:sp>
    </p:spTree>
    <p:extLst>
      <p:ext uri="{BB962C8B-B14F-4D97-AF65-F5344CB8AC3E}">
        <p14:creationId xmlns:p14="http://schemas.microsoft.com/office/powerpoint/2010/main" val="321325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C04ACEF-3E76-49A4-AC18-DFE6F516D658}" type="datetimeFigureOut">
              <a:rPr lang="nl-NL" smtClean="0"/>
              <a:t>11-12-2024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2F46D6A-C2BE-4067-8FC4-637A1A5C9B57}" type="slidenum">
              <a:rPr lang="nl-NL" smtClean="0"/>
              <a:t>‹nr.›</a:t>
            </a:fld>
            <a:endParaRPr lang="nl-NL"/>
          </a:p>
        </p:txBody>
      </p:sp>
    </p:spTree>
    <p:extLst>
      <p:ext uri="{BB962C8B-B14F-4D97-AF65-F5344CB8AC3E}">
        <p14:creationId xmlns:p14="http://schemas.microsoft.com/office/powerpoint/2010/main" val="1295259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C04ACEF-3E76-49A4-AC18-DFE6F516D658}" type="datetimeFigureOut">
              <a:rPr lang="nl-NL" smtClean="0"/>
              <a:t>11-12-2024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2F46D6A-C2BE-4067-8FC4-637A1A5C9B57}" type="slidenum">
              <a:rPr lang="nl-NL" smtClean="0"/>
              <a:t>‹nr.›</a:t>
            </a:fld>
            <a:endParaRPr lang="nl-NL"/>
          </a:p>
        </p:txBody>
      </p:sp>
    </p:spTree>
    <p:extLst>
      <p:ext uri="{BB962C8B-B14F-4D97-AF65-F5344CB8AC3E}">
        <p14:creationId xmlns:p14="http://schemas.microsoft.com/office/powerpoint/2010/main" val="1752687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C04ACEF-3E76-49A4-AC18-DFE6F516D658}" type="datetimeFigureOut">
              <a:rPr lang="nl-NL" smtClean="0"/>
              <a:t>11-12-2024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2F46D6A-C2BE-4067-8FC4-637A1A5C9B57}" type="slidenum">
              <a:rPr lang="nl-NL" smtClean="0"/>
              <a:t>‹nr.›</a:t>
            </a:fld>
            <a:endParaRPr lang="nl-NL"/>
          </a:p>
        </p:txBody>
      </p:sp>
    </p:spTree>
    <p:extLst>
      <p:ext uri="{BB962C8B-B14F-4D97-AF65-F5344CB8AC3E}">
        <p14:creationId xmlns:p14="http://schemas.microsoft.com/office/powerpoint/2010/main" val="2556847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839789"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172201"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C04ACEF-3E76-49A4-AC18-DFE6F516D658}" type="datetimeFigureOut">
              <a:rPr lang="nl-NL" smtClean="0"/>
              <a:t>11-12-2024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2F46D6A-C2BE-4067-8FC4-637A1A5C9B57}" type="slidenum">
              <a:rPr lang="nl-NL" smtClean="0"/>
              <a:t>‹nr.›</a:t>
            </a:fld>
            <a:endParaRPr lang="nl-NL"/>
          </a:p>
        </p:txBody>
      </p:sp>
    </p:spTree>
    <p:extLst>
      <p:ext uri="{BB962C8B-B14F-4D97-AF65-F5344CB8AC3E}">
        <p14:creationId xmlns:p14="http://schemas.microsoft.com/office/powerpoint/2010/main" val="163114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8C04ACEF-3E76-49A4-AC18-DFE6F516D658}" type="datetimeFigureOut">
              <a:rPr lang="nl-NL" smtClean="0"/>
              <a:t>11-12-2024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2F46D6A-C2BE-4067-8FC4-637A1A5C9B57}" type="slidenum">
              <a:rPr lang="nl-NL" smtClean="0"/>
              <a:t>‹nr.›</a:t>
            </a:fld>
            <a:endParaRPr lang="nl-NL"/>
          </a:p>
        </p:txBody>
      </p:sp>
    </p:spTree>
    <p:extLst>
      <p:ext uri="{BB962C8B-B14F-4D97-AF65-F5344CB8AC3E}">
        <p14:creationId xmlns:p14="http://schemas.microsoft.com/office/powerpoint/2010/main" val="45274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04ACEF-3E76-49A4-AC18-DFE6F516D658}" type="datetimeFigureOut">
              <a:rPr lang="nl-NL" smtClean="0"/>
              <a:t>11-12-2024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2F46D6A-C2BE-4067-8FC4-637A1A5C9B57}" type="slidenum">
              <a:rPr lang="nl-NL" smtClean="0"/>
              <a:t>‹nr.›</a:t>
            </a:fld>
            <a:endParaRPr lang="nl-NL"/>
          </a:p>
        </p:txBody>
      </p:sp>
    </p:spTree>
    <p:extLst>
      <p:ext uri="{BB962C8B-B14F-4D97-AF65-F5344CB8AC3E}">
        <p14:creationId xmlns:p14="http://schemas.microsoft.com/office/powerpoint/2010/main" val="2366566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8C04ACEF-3E76-49A4-AC18-DFE6F516D658}" type="datetimeFigureOut">
              <a:rPr lang="nl-NL" smtClean="0"/>
              <a:t>11-12-2024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2F46D6A-C2BE-4067-8FC4-637A1A5C9B57}" type="slidenum">
              <a:rPr lang="nl-NL" smtClean="0"/>
              <a:t>‹nr.›</a:t>
            </a:fld>
            <a:endParaRPr lang="nl-NL"/>
          </a:p>
        </p:txBody>
      </p:sp>
    </p:spTree>
    <p:extLst>
      <p:ext uri="{BB962C8B-B14F-4D97-AF65-F5344CB8AC3E}">
        <p14:creationId xmlns:p14="http://schemas.microsoft.com/office/powerpoint/2010/main" val="3923119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8C04ACEF-3E76-49A4-AC18-DFE6F516D658}" type="datetimeFigureOut">
              <a:rPr lang="nl-NL" smtClean="0"/>
              <a:t>11-12-2024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2F46D6A-C2BE-4067-8FC4-637A1A5C9B57}" type="slidenum">
              <a:rPr lang="nl-NL" smtClean="0"/>
              <a:t>‹nr.›</a:t>
            </a:fld>
            <a:endParaRPr lang="nl-NL"/>
          </a:p>
        </p:txBody>
      </p:sp>
    </p:spTree>
    <p:extLst>
      <p:ext uri="{BB962C8B-B14F-4D97-AF65-F5344CB8AC3E}">
        <p14:creationId xmlns:p14="http://schemas.microsoft.com/office/powerpoint/2010/main" val="1271716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04ACEF-3E76-49A4-AC18-DFE6F516D658}" type="datetimeFigureOut">
              <a:rPr lang="nl-NL" smtClean="0"/>
              <a:t>11-12-2024</a:t>
            </a:fld>
            <a:endParaRPr lang="nl-NL"/>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46D6A-C2BE-4067-8FC4-637A1A5C9B57}" type="slidenum">
              <a:rPr lang="nl-NL" smtClean="0"/>
              <a:t>‹nr.›</a:t>
            </a:fld>
            <a:endParaRPr lang="nl-NL"/>
          </a:p>
        </p:txBody>
      </p:sp>
    </p:spTree>
    <p:extLst>
      <p:ext uri="{BB962C8B-B14F-4D97-AF65-F5344CB8AC3E}">
        <p14:creationId xmlns:p14="http://schemas.microsoft.com/office/powerpoint/2010/main" val="3342695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209800" y="1434662"/>
            <a:ext cx="7772400" cy="3011855"/>
          </a:xfrm>
          <a:noFill/>
        </p:spPr>
        <p:txBody>
          <a:bodyPr>
            <a:normAutofit fontScale="90000"/>
          </a:bodyPr>
          <a:lstStyle/>
          <a:p>
            <a:r>
              <a:rPr lang="nl-NL" sz="3600" dirty="0">
                <a:latin typeface="Arial Black"/>
              </a:rPr>
              <a:t>Ronde tafel sessie</a:t>
            </a:r>
            <a:br>
              <a:rPr lang="nl-NL" sz="3600" dirty="0">
                <a:latin typeface="Arial Black"/>
              </a:rPr>
            </a:br>
            <a:br>
              <a:rPr lang="nl-NL" sz="3600" dirty="0">
                <a:latin typeface="Arial Black"/>
              </a:rPr>
            </a:br>
            <a:r>
              <a:rPr lang="nl-NL" sz="2700" dirty="0">
                <a:latin typeface="+mn-lt"/>
              </a:rPr>
              <a:t>Acties en verder opvolging aanbevelingen aan Bentley</a:t>
            </a:r>
            <a:br>
              <a:rPr lang="nl-NL" sz="2700" dirty="0">
                <a:latin typeface="+mn-lt"/>
              </a:rPr>
            </a:br>
            <a:br>
              <a:rPr lang="nl-NL" sz="2700" dirty="0">
                <a:latin typeface="+mn-lt"/>
              </a:rPr>
            </a:br>
            <a:r>
              <a:rPr lang="nl-NL" sz="2700" dirty="0">
                <a:solidFill>
                  <a:srgbClr val="363636"/>
                </a:solidFill>
                <a:latin typeface="+mn-lt"/>
                <a:ea typeface="+mj-lt"/>
                <a:cs typeface="+mj-lt"/>
              </a:rPr>
              <a:t>Wat houd de leden van TMC bezig?</a:t>
            </a:r>
            <a:br>
              <a:rPr lang="nl-NL" sz="2700" dirty="0">
                <a:latin typeface="+mn-lt"/>
                <a:ea typeface="+mj-lt"/>
                <a:cs typeface="+mj-lt"/>
              </a:rPr>
            </a:br>
            <a:br>
              <a:rPr lang="nl-NL" sz="2700" dirty="0">
                <a:latin typeface="+mn-lt"/>
                <a:ea typeface="+mj-lt"/>
                <a:cs typeface="+mj-lt"/>
              </a:rPr>
            </a:br>
            <a:r>
              <a:rPr lang="en-US" sz="2700" i="1" dirty="0">
                <a:latin typeface="+mn-lt"/>
                <a:ea typeface="+mj-lt"/>
                <a:cs typeface="+mj-lt"/>
              </a:rPr>
              <a:t>Actions and further follow-up recommendations to Bentley</a:t>
            </a:r>
            <a:br>
              <a:rPr lang="nl-NL" sz="2700" i="1" dirty="0">
                <a:latin typeface="+mn-lt"/>
                <a:ea typeface="+mj-lt"/>
                <a:cs typeface="+mj-lt"/>
              </a:rPr>
            </a:br>
            <a:br>
              <a:rPr lang="nl-NL" sz="2700" i="1" dirty="0">
                <a:latin typeface="+mn-lt"/>
                <a:ea typeface="+mj-lt"/>
                <a:cs typeface="+mj-lt"/>
              </a:rPr>
            </a:br>
            <a:r>
              <a:rPr kumimoji="0" lang="nl-NL" altLang="nl-NL" sz="2700" i="1" u="none" strike="noStrike" cap="none" normalizeH="0" baseline="0" dirty="0" err="1">
                <a:ln>
                  <a:noFill/>
                </a:ln>
                <a:solidFill>
                  <a:srgbClr val="202124"/>
                </a:solidFill>
                <a:effectLst/>
                <a:latin typeface="+mn-lt"/>
              </a:rPr>
              <a:t>What</a:t>
            </a:r>
            <a:r>
              <a:rPr kumimoji="0" lang="nl-NL" altLang="nl-NL" sz="2700" i="1" u="none" strike="noStrike" cap="none" normalizeH="0" baseline="0" dirty="0">
                <a:ln>
                  <a:noFill/>
                </a:ln>
                <a:solidFill>
                  <a:srgbClr val="202124"/>
                </a:solidFill>
                <a:effectLst/>
                <a:latin typeface="+mn-lt"/>
              </a:rPr>
              <a:t> </a:t>
            </a:r>
            <a:r>
              <a:rPr kumimoji="0" lang="nl-NL" altLang="nl-NL" sz="2700" i="1" u="none" strike="noStrike" cap="none" normalizeH="0" baseline="0" dirty="0" err="1">
                <a:ln>
                  <a:noFill/>
                </a:ln>
                <a:solidFill>
                  <a:srgbClr val="202124"/>
                </a:solidFill>
                <a:effectLst/>
                <a:latin typeface="+mn-lt"/>
              </a:rPr>
              <a:t>keeps</a:t>
            </a:r>
            <a:r>
              <a:rPr kumimoji="0" lang="nl-NL" altLang="nl-NL" sz="2700" i="1" u="none" strike="noStrike" cap="none" normalizeH="0" baseline="0" dirty="0">
                <a:ln>
                  <a:noFill/>
                </a:ln>
                <a:solidFill>
                  <a:srgbClr val="202124"/>
                </a:solidFill>
                <a:effectLst/>
                <a:latin typeface="+mn-lt"/>
              </a:rPr>
              <a:t> </a:t>
            </a:r>
            <a:r>
              <a:rPr kumimoji="0" lang="nl-NL" altLang="nl-NL" sz="2700" i="1" u="none" strike="noStrike" cap="none" normalizeH="0" baseline="0" dirty="0" err="1">
                <a:ln>
                  <a:noFill/>
                </a:ln>
                <a:solidFill>
                  <a:srgbClr val="202124"/>
                </a:solidFill>
                <a:effectLst/>
                <a:latin typeface="+mn-lt"/>
              </a:rPr>
              <a:t>the</a:t>
            </a:r>
            <a:r>
              <a:rPr kumimoji="0" lang="nl-NL" altLang="nl-NL" sz="2700" i="1" u="none" strike="noStrike" cap="none" normalizeH="0" baseline="0" dirty="0">
                <a:ln>
                  <a:noFill/>
                </a:ln>
                <a:solidFill>
                  <a:srgbClr val="202124"/>
                </a:solidFill>
                <a:effectLst/>
                <a:latin typeface="+mn-lt"/>
              </a:rPr>
              <a:t> members of TMC busy? </a:t>
            </a:r>
            <a:br>
              <a:rPr lang="nl-NL" sz="1600" dirty="0">
                <a:solidFill>
                  <a:srgbClr val="363636"/>
                </a:solidFill>
                <a:ea typeface="+mj-lt"/>
                <a:cs typeface="+mj-lt"/>
              </a:rPr>
            </a:br>
            <a:br>
              <a:rPr lang="nl-NL" sz="1600" b="1" dirty="0">
                <a:solidFill>
                  <a:srgbClr val="363636"/>
                </a:solidFill>
                <a:ea typeface="+mj-lt"/>
                <a:cs typeface="+mj-lt"/>
              </a:rPr>
            </a:br>
            <a:endParaRPr lang="nl-NL" sz="1600" dirty="0">
              <a:latin typeface="Arial Black" panose="020B0A04020102020204" pitchFamily="34" charset="0"/>
            </a:endParaRPr>
          </a:p>
        </p:txBody>
      </p:sp>
      <p:sp>
        <p:nvSpPr>
          <p:cNvPr id="3" name="Ondertitel 2"/>
          <p:cNvSpPr>
            <a:spLocks noGrp="1"/>
          </p:cNvSpPr>
          <p:nvPr>
            <p:ph type="subTitle" idx="1"/>
          </p:nvPr>
        </p:nvSpPr>
        <p:spPr>
          <a:xfrm>
            <a:off x="1905001" y="5127712"/>
            <a:ext cx="9572296" cy="1655762"/>
          </a:xfrm>
          <a:noFill/>
        </p:spPr>
        <p:txBody>
          <a:bodyPr vert="horz" lIns="91440" tIns="45720" rIns="91440" bIns="45720" rtlCol="0" anchor="t">
            <a:normAutofit/>
          </a:bodyPr>
          <a:lstStyle/>
          <a:p>
            <a:r>
              <a:rPr lang="nl-NL" sz="1600" dirty="0">
                <a:latin typeface="Calibri"/>
                <a:cs typeface="Calibri"/>
              </a:rPr>
              <a:t>Gespreksleider: Erwin van Leiden, secretaris TMC</a:t>
            </a:r>
          </a:p>
          <a:p>
            <a:r>
              <a:rPr lang="nl-NL" sz="1600" dirty="0">
                <a:latin typeface="Calibri"/>
                <a:cs typeface="Calibri"/>
              </a:rPr>
              <a:t>Vertegenwoordiging Bentley: </a:t>
            </a:r>
            <a:r>
              <a:rPr lang="en-US" sz="1600" dirty="0">
                <a:latin typeface="Calibri"/>
                <a:cs typeface="Calibri"/>
              </a:rPr>
              <a:t>Zeljko </a:t>
            </a:r>
            <a:r>
              <a:rPr lang="en-US" sz="1600" dirty="0" err="1">
                <a:latin typeface="Calibri"/>
                <a:cs typeface="Calibri"/>
              </a:rPr>
              <a:t>Djuretic</a:t>
            </a:r>
            <a:r>
              <a:rPr lang="en-US" sz="1600" dirty="0">
                <a:latin typeface="Calibri"/>
                <a:cs typeface="Calibri"/>
              </a:rPr>
              <a:t>, Senior Director, Bentley Education, John Conway, Senior Director</a:t>
            </a:r>
          </a:p>
          <a:p>
            <a:r>
              <a:rPr lang="nl-NL" sz="1600" dirty="0">
                <a:latin typeface="Calibri"/>
                <a:cs typeface="Calibri"/>
              </a:rPr>
              <a:t>Deelnemers sessie: leden, partners en bestuur TMC</a:t>
            </a:r>
          </a:p>
        </p:txBody>
      </p:sp>
      <p:sp>
        <p:nvSpPr>
          <p:cNvPr id="4" name="Rectangle 1">
            <a:extLst>
              <a:ext uri="{FF2B5EF4-FFF2-40B4-BE49-F238E27FC236}">
                <a16:creationId xmlns:a16="http://schemas.microsoft.com/office/drawing/2014/main" id="{F35DAC55-E4D7-8F2A-AE48-C8F7133E8159}"/>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77105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A092B2-924C-1750-DCDD-A0E8764A217B}"/>
              </a:ext>
            </a:extLst>
          </p:cNvPr>
          <p:cNvSpPr>
            <a:spLocks noGrp="1"/>
          </p:cNvSpPr>
          <p:nvPr>
            <p:ph type="title"/>
          </p:nvPr>
        </p:nvSpPr>
        <p:spPr/>
        <p:txBody>
          <a:bodyPr>
            <a:normAutofit/>
          </a:bodyPr>
          <a:lstStyle/>
          <a:p>
            <a:r>
              <a:rPr lang="nl-NL" sz="4400" dirty="0">
                <a:solidFill>
                  <a:srgbClr val="363636"/>
                </a:solidFill>
                <a:latin typeface="+mn-lt"/>
                <a:ea typeface="+mj-lt"/>
                <a:cs typeface="+mj-lt"/>
              </a:rPr>
              <a:t>Wat houd de leden van TMC bezig?</a:t>
            </a:r>
            <a:br>
              <a:rPr lang="nl-NL" sz="4400" dirty="0">
                <a:solidFill>
                  <a:srgbClr val="363636"/>
                </a:solidFill>
                <a:latin typeface="+mn-lt"/>
                <a:ea typeface="+mj-lt"/>
                <a:cs typeface="+mj-lt"/>
              </a:rPr>
            </a:br>
            <a:r>
              <a:rPr kumimoji="0" lang="nl-NL" altLang="nl-NL" sz="2700" i="1" u="none" strike="noStrike" cap="none" normalizeH="0" baseline="0" dirty="0" err="1">
                <a:ln>
                  <a:noFill/>
                </a:ln>
                <a:solidFill>
                  <a:srgbClr val="202124"/>
                </a:solidFill>
                <a:effectLst/>
                <a:latin typeface="+mn-lt"/>
              </a:rPr>
              <a:t>What</a:t>
            </a:r>
            <a:r>
              <a:rPr kumimoji="0" lang="nl-NL" altLang="nl-NL" sz="2700" i="1" u="none" strike="noStrike" cap="none" normalizeH="0" baseline="0" dirty="0">
                <a:ln>
                  <a:noFill/>
                </a:ln>
                <a:solidFill>
                  <a:srgbClr val="202124"/>
                </a:solidFill>
                <a:effectLst/>
                <a:latin typeface="+mn-lt"/>
              </a:rPr>
              <a:t> </a:t>
            </a:r>
            <a:r>
              <a:rPr kumimoji="0" lang="nl-NL" altLang="nl-NL" sz="2700" i="1" u="none" strike="noStrike" cap="none" normalizeH="0" baseline="0" dirty="0" err="1">
                <a:ln>
                  <a:noFill/>
                </a:ln>
                <a:solidFill>
                  <a:srgbClr val="202124"/>
                </a:solidFill>
                <a:effectLst/>
                <a:latin typeface="+mn-lt"/>
              </a:rPr>
              <a:t>keeps</a:t>
            </a:r>
            <a:r>
              <a:rPr kumimoji="0" lang="nl-NL" altLang="nl-NL" sz="2700" i="1" u="none" strike="noStrike" cap="none" normalizeH="0" baseline="0" dirty="0">
                <a:ln>
                  <a:noFill/>
                </a:ln>
                <a:solidFill>
                  <a:srgbClr val="202124"/>
                </a:solidFill>
                <a:effectLst/>
                <a:latin typeface="+mn-lt"/>
              </a:rPr>
              <a:t> </a:t>
            </a:r>
            <a:r>
              <a:rPr kumimoji="0" lang="nl-NL" altLang="nl-NL" sz="2700" i="1" u="none" strike="noStrike" cap="none" normalizeH="0" baseline="0" dirty="0" err="1">
                <a:ln>
                  <a:noFill/>
                </a:ln>
                <a:solidFill>
                  <a:srgbClr val="202124"/>
                </a:solidFill>
                <a:effectLst/>
                <a:latin typeface="+mn-lt"/>
              </a:rPr>
              <a:t>the</a:t>
            </a:r>
            <a:r>
              <a:rPr kumimoji="0" lang="nl-NL" altLang="nl-NL" sz="2700" i="1" u="none" strike="noStrike" cap="none" normalizeH="0" baseline="0" dirty="0">
                <a:ln>
                  <a:noFill/>
                </a:ln>
                <a:solidFill>
                  <a:srgbClr val="202124"/>
                </a:solidFill>
                <a:effectLst/>
                <a:latin typeface="+mn-lt"/>
              </a:rPr>
              <a:t> members of TMC busy?</a:t>
            </a:r>
            <a:endParaRPr lang="nl-NL" dirty="0"/>
          </a:p>
        </p:txBody>
      </p:sp>
      <p:sp>
        <p:nvSpPr>
          <p:cNvPr id="3" name="Tijdelijke aanduiding voor inhoud 2">
            <a:extLst>
              <a:ext uri="{FF2B5EF4-FFF2-40B4-BE49-F238E27FC236}">
                <a16:creationId xmlns:a16="http://schemas.microsoft.com/office/drawing/2014/main" id="{D2FA8253-C281-55EB-257C-1A71F33AAC32}"/>
              </a:ext>
            </a:extLst>
          </p:cNvPr>
          <p:cNvSpPr>
            <a:spLocks noGrp="1"/>
          </p:cNvSpPr>
          <p:nvPr>
            <p:ph idx="1"/>
          </p:nvPr>
        </p:nvSpPr>
        <p:spPr/>
        <p:txBody>
          <a:bodyPr/>
          <a:lstStyle/>
          <a:p>
            <a:r>
              <a:rPr lang="nl-NL" dirty="0"/>
              <a:t>Geen input vooraf, zijn er eigen ervaringen en ontwikkelingen?</a:t>
            </a:r>
          </a:p>
        </p:txBody>
      </p:sp>
    </p:spTree>
    <p:extLst>
      <p:ext uri="{BB962C8B-B14F-4D97-AF65-F5344CB8AC3E}">
        <p14:creationId xmlns:p14="http://schemas.microsoft.com/office/powerpoint/2010/main" val="2838145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209800" y="1917260"/>
            <a:ext cx="7772400" cy="2150885"/>
          </a:xfrm>
          <a:noFill/>
        </p:spPr>
        <p:txBody>
          <a:bodyPr>
            <a:normAutofit fontScale="90000"/>
          </a:bodyPr>
          <a:lstStyle/>
          <a:p>
            <a:r>
              <a:rPr lang="nl-NL" sz="3600" dirty="0">
                <a:latin typeface="Arial Black"/>
              </a:rPr>
              <a:t>Ronde tafel sessie</a:t>
            </a:r>
            <a:br>
              <a:rPr lang="nl-NL" sz="3600" dirty="0">
                <a:latin typeface="Arial Black"/>
              </a:rPr>
            </a:br>
            <a:br>
              <a:rPr lang="nl-NL" sz="3600" dirty="0">
                <a:latin typeface="Arial Black"/>
              </a:rPr>
            </a:br>
            <a:r>
              <a:rPr lang="nl-NL" sz="3600" b="1" dirty="0">
                <a:solidFill>
                  <a:srgbClr val="C00000"/>
                </a:solidFill>
                <a:ea typeface="+mj-lt"/>
                <a:cs typeface="+mj-lt"/>
              </a:rPr>
              <a:t>Dank jullie wel voor je deelname en inbreng!</a:t>
            </a:r>
            <a:br>
              <a:rPr kumimoji="0" lang="nl-NL" altLang="nl-NL" sz="1800" b="0" i="0" u="none" strike="noStrike" cap="none" normalizeH="0" baseline="0" dirty="0">
                <a:ln>
                  <a:noFill/>
                </a:ln>
                <a:solidFill>
                  <a:schemeClr val="tx1"/>
                </a:solidFill>
                <a:effectLst/>
                <a:latin typeface="Arial" panose="020B0604020202020204" pitchFamily="34" charset="0"/>
              </a:rPr>
            </a:br>
            <a:br>
              <a:rPr lang="nl-NL" sz="1600" b="1" dirty="0">
                <a:solidFill>
                  <a:srgbClr val="363636"/>
                </a:solidFill>
                <a:ea typeface="+mj-lt"/>
                <a:cs typeface="+mj-lt"/>
              </a:rPr>
            </a:br>
            <a:br>
              <a:rPr lang="nl-NL" sz="1600" b="1" dirty="0">
                <a:solidFill>
                  <a:srgbClr val="363636"/>
                </a:solidFill>
                <a:ea typeface="+mj-lt"/>
                <a:cs typeface="+mj-lt"/>
              </a:rPr>
            </a:br>
            <a:endParaRPr lang="nl-NL" sz="1600" dirty="0">
              <a:latin typeface="Arial Black" panose="020B0A04020102020204" pitchFamily="34" charset="0"/>
            </a:endParaRPr>
          </a:p>
        </p:txBody>
      </p:sp>
      <p:sp>
        <p:nvSpPr>
          <p:cNvPr id="4" name="Rectangle 1">
            <a:extLst>
              <a:ext uri="{FF2B5EF4-FFF2-40B4-BE49-F238E27FC236}">
                <a16:creationId xmlns:a16="http://schemas.microsoft.com/office/drawing/2014/main" id="{F35DAC55-E4D7-8F2A-AE48-C8F7133E8159}"/>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6" name="Ondertitel 5">
            <a:extLst>
              <a:ext uri="{FF2B5EF4-FFF2-40B4-BE49-F238E27FC236}">
                <a16:creationId xmlns:a16="http://schemas.microsoft.com/office/drawing/2014/main" id="{08D2866C-3FCB-FB25-760C-E95D9CBFED91}"/>
              </a:ext>
            </a:extLst>
          </p:cNvPr>
          <p:cNvSpPr>
            <a:spLocks noGrp="1"/>
          </p:cNvSpPr>
          <p:nvPr>
            <p:ph type="subTitle" idx="1"/>
          </p:nvPr>
        </p:nvSpPr>
        <p:spPr/>
        <p:txBody>
          <a:bodyPr/>
          <a:lstStyle/>
          <a:p>
            <a:endParaRPr lang="nl-NL"/>
          </a:p>
        </p:txBody>
      </p:sp>
      <p:sp>
        <p:nvSpPr>
          <p:cNvPr id="7" name="Ondertitel 2">
            <a:extLst>
              <a:ext uri="{FF2B5EF4-FFF2-40B4-BE49-F238E27FC236}">
                <a16:creationId xmlns:a16="http://schemas.microsoft.com/office/drawing/2014/main" id="{13096F9E-9398-0142-3009-4ADE277390A0}"/>
              </a:ext>
            </a:extLst>
          </p:cNvPr>
          <p:cNvSpPr txBox="1">
            <a:spLocks/>
          </p:cNvSpPr>
          <p:nvPr/>
        </p:nvSpPr>
        <p:spPr>
          <a:xfrm>
            <a:off x="1309852" y="5569146"/>
            <a:ext cx="9572296" cy="1655762"/>
          </a:xfrm>
          <a:prstGeom prst="rect">
            <a:avLst/>
          </a:prstGeom>
          <a:noFill/>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nl-NL" sz="1600">
                <a:latin typeface="Calibri"/>
                <a:cs typeface="Calibri"/>
              </a:rPr>
              <a:t>Gespreksleider: Erwin van Leiden, secretaris TMC</a:t>
            </a:r>
          </a:p>
          <a:p>
            <a:r>
              <a:rPr lang="nl-NL" sz="1600">
                <a:latin typeface="Calibri"/>
                <a:cs typeface="Calibri"/>
              </a:rPr>
              <a:t>Vertegenwoordiging Bentley: </a:t>
            </a:r>
            <a:r>
              <a:rPr lang="en-US" sz="1600">
                <a:latin typeface="Calibri"/>
                <a:cs typeface="Calibri"/>
              </a:rPr>
              <a:t>Zeljko Djuretic, Senior Director, Bentley Education, John Conway, Senior Director</a:t>
            </a:r>
          </a:p>
          <a:p>
            <a:r>
              <a:rPr lang="nl-NL" sz="1600">
                <a:latin typeface="Calibri"/>
                <a:cs typeface="Calibri"/>
              </a:rPr>
              <a:t>Deelnemers sessie: leden, partners en bestuur TMC</a:t>
            </a:r>
            <a:endParaRPr lang="nl-NL" sz="1600" dirty="0">
              <a:latin typeface="Calibri"/>
              <a:cs typeface="Calibri"/>
            </a:endParaRPr>
          </a:p>
        </p:txBody>
      </p:sp>
    </p:spTree>
    <p:extLst>
      <p:ext uri="{BB962C8B-B14F-4D97-AF65-F5344CB8AC3E}">
        <p14:creationId xmlns:p14="http://schemas.microsoft.com/office/powerpoint/2010/main" val="627971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BBA31-9145-8E88-F50F-F6CC61E6B842}"/>
              </a:ext>
            </a:extLst>
          </p:cNvPr>
          <p:cNvSpPr>
            <a:spLocks noGrp="1"/>
          </p:cNvSpPr>
          <p:nvPr>
            <p:ph type="title"/>
          </p:nvPr>
        </p:nvSpPr>
        <p:spPr/>
        <p:txBody>
          <a:bodyPr/>
          <a:lstStyle/>
          <a:p>
            <a:r>
              <a:rPr lang="nl-NL" dirty="0"/>
              <a:t>Even voorstellen….</a:t>
            </a:r>
          </a:p>
        </p:txBody>
      </p:sp>
      <p:sp>
        <p:nvSpPr>
          <p:cNvPr id="3" name="Tijdelijke aanduiding voor inhoud 2">
            <a:extLst>
              <a:ext uri="{FF2B5EF4-FFF2-40B4-BE49-F238E27FC236}">
                <a16:creationId xmlns:a16="http://schemas.microsoft.com/office/drawing/2014/main" id="{A550640B-9536-3B45-3C23-80F82E5D5B4C}"/>
              </a:ext>
            </a:extLst>
          </p:cNvPr>
          <p:cNvSpPr>
            <a:spLocks noGrp="1"/>
          </p:cNvSpPr>
          <p:nvPr>
            <p:ph idx="1"/>
          </p:nvPr>
        </p:nvSpPr>
        <p:spPr/>
        <p:txBody>
          <a:bodyPr/>
          <a:lstStyle/>
          <a:p>
            <a:pPr marL="0" indent="0">
              <a:buNone/>
            </a:pPr>
            <a:r>
              <a:rPr lang="en-US" sz="2800" dirty="0">
                <a:effectLst/>
                <a:latin typeface="Aptos" panose="020B0004020202020204" pitchFamily="34" charset="0"/>
                <a:ea typeface="Times New Roman" panose="02020603050405020304" pitchFamily="18" charset="0"/>
                <a:cs typeface="Aptos" panose="020B0004020202020204" pitchFamily="34" charset="0"/>
              </a:rPr>
              <a:t>Welkom to:</a:t>
            </a:r>
            <a:br>
              <a:rPr lang="en-US" sz="2800" dirty="0">
                <a:effectLst/>
                <a:latin typeface="Aptos" panose="020B0004020202020204" pitchFamily="34" charset="0"/>
                <a:ea typeface="Times New Roman" panose="02020603050405020304" pitchFamily="18" charset="0"/>
                <a:cs typeface="Aptos" panose="020B0004020202020204" pitchFamily="34" charset="0"/>
              </a:rPr>
            </a:br>
            <a:br>
              <a:rPr lang="en-US" sz="2800" dirty="0">
                <a:effectLst/>
                <a:latin typeface="Aptos" panose="020B0004020202020204" pitchFamily="34" charset="0"/>
                <a:ea typeface="Times New Roman" panose="02020603050405020304" pitchFamily="18" charset="0"/>
                <a:cs typeface="Aptos" panose="020B0004020202020204" pitchFamily="34" charset="0"/>
              </a:rPr>
            </a:br>
            <a:r>
              <a:rPr lang="en-US" sz="2800" b="1" dirty="0">
                <a:effectLst/>
                <a:latin typeface="Aptos" panose="020B0004020202020204" pitchFamily="34" charset="0"/>
                <a:ea typeface="Times New Roman" panose="02020603050405020304" pitchFamily="18" charset="0"/>
                <a:cs typeface="Aptos" panose="020B0004020202020204" pitchFamily="34" charset="0"/>
              </a:rPr>
              <a:t>Zeljko </a:t>
            </a:r>
            <a:r>
              <a:rPr lang="en-US" sz="2800" b="1" dirty="0" err="1">
                <a:effectLst/>
                <a:latin typeface="Aptos" panose="020B0004020202020204" pitchFamily="34" charset="0"/>
                <a:ea typeface="Times New Roman" panose="02020603050405020304" pitchFamily="18" charset="0"/>
                <a:cs typeface="Aptos" panose="020B0004020202020204" pitchFamily="34" charset="0"/>
              </a:rPr>
              <a:t>Djuretic</a:t>
            </a:r>
            <a:r>
              <a:rPr lang="en-US" sz="2800" dirty="0">
                <a:effectLst/>
                <a:latin typeface="Aptos" panose="020B0004020202020204" pitchFamily="34" charset="0"/>
                <a:ea typeface="Times New Roman" panose="02020603050405020304" pitchFamily="18" charset="0"/>
                <a:cs typeface="Aptos" panose="020B0004020202020204" pitchFamily="34" charset="0"/>
              </a:rPr>
              <a:t>, Senior Director, Bentley Education</a:t>
            </a:r>
          </a:p>
          <a:p>
            <a:pPr marL="0" indent="0">
              <a:buNone/>
            </a:pPr>
            <a:endParaRPr lang="en-US" sz="2800" dirty="0">
              <a:effectLst/>
              <a:latin typeface="Aptos" panose="020B0004020202020204" pitchFamily="34" charset="0"/>
              <a:ea typeface="Times New Roman" panose="02020603050405020304" pitchFamily="18" charset="0"/>
              <a:cs typeface="Aptos" panose="020B0004020202020204" pitchFamily="34" charset="0"/>
            </a:endParaRPr>
          </a:p>
          <a:p>
            <a:pPr marL="0" indent="0">
              <a:buNone/>
            </a:pPr>
            <a:r>
              <a:rPr lang="en-US" sz="2800" b="1" dirty="0">
                <a:effectLst/>
                <a:latin typeface="Aptos" panose="020B0004020202020204" pitchFamily="34" charset="0"/>
                <a:ea typeface="Times New Roman" panose="02020603050405020304" pitchFamily="18" charset="0"/>
                <a:cs typeface="Aptos" panose="020B0004020202020204" pitchFamily="34" charset="0"/>
              </a:rPr>
              <a:t>John Conway</a:t>
            </a:r>
            <a:r>
              <a:rPr lang="en-US" sz="2800" dirty="0">
                <a:effectLst/>
                <a:latin typeface="Aptos" panose="020B0004020202020204" pitchFamily="34" charset="0"/>
                <a:ea typeface="Times New Roman" panose="02020603050405020304" pitchFamily="18" charset="0"/>
                <a:cs typeface="Aptos" panose="020B0004020202020204" pitchFamily="34" charset="0"/>
              </a:rPr>
              <a:t>, Senior Director</a:t>
            </a:r>
            <a:endParaRPr lang="nl-NL" dirty="0"/>
          </a:p>
        </p:txBody>
      </p:sp>
    </p:spTree>
    <p:extLst>
      <p:ext uri="{BB962C8B-B14F-4D97-AF65-F5344CB8AC3E}">
        <p14:creationId xmlns:p14="http://schemas.microsoft.com/office/powerpoint/2010/main" val="1441938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821215-E855-D9C1-9970-119CFC6B6937}"/>
            </a:ext>
          </a:extLst>
        </p:cNvPr>
        <p:cNvGrpSpPr/>
        <p:nvPr/>
      </p:nvGrpSpPr>
      <p:grpSpPr>
        <a:xfrm>
          <a:off x="0" y="0"/>
          <a:ext cx="0" cy="0"/>
          <a:chOff x="0" y="0"/>
          <a:chExt cx="0" cy="0"/>
        </a:xfrm>
      </p:grpSpPr>
      <p:sp>
        <p:nvSpPr>
          <p:cNvPr id="3" name="Tekstvak 2">
            <a:extLst>
              <a:ext uri="{FF2B5EF4-FFF2-40B4-BE49-F238E27FC236}">
                <a16:creationId xmlns:a16="http://schemas.microsoft.com/office/drawing/2014/main" id="{21AAD074-F331-F008-310B-06D2186BB6B1}"/>
              </a:ext>
            </a:extLst>
          </p:cNvPr>
          <p:cNvSpPr txBox="1"/>
          <p:nvPr/>
        </p:nvSpPr>
        <p:spPr>
          <a:xfrm>
            <a:off x="839788" y="457200"/>
            <a:ext cx="3932237" cy="1600200"/>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lang="en-US" sz="3200" b="1">
                <a:latin typeface="+mj-lt"/>
                <a:ea typeface="+mj-ea"/>
                <a:cs typeface="+mj-cs"/>
              </a:rPr>
              <a:t>Round Table Event &amp; Feedback Summaries and Recommendations</a:t>
            </a:r>
          </a:p>
        </p:txBody>
      </p:sp>
      <p:pic>
        <p:nvPicPr>
          <p:cNvPr id="5" name="Afbeelding 4">
            <a:extLst>
              <a:ext uri="{FF2B5EF4-FFF2-40B4-BE49-F238E27FC236}">
                <a16:creationId xmlns:a16="http://schemas.microsoft.com/office/drawing/2014/main" id="{405862C9-353F-0E1E-A51A-A5E8EE4F21F6}"/>
              </a:ext>
            </a:extLst>
          </p:cNvPr>
          <p:cNvPicPr>
            <a:picLocks noChangeAspect="1"/>
          </p:cNvPicPr>
          <p:nvPr/>
        </p:nvPicPr>
        <p:blipFill>
          <a:blip r:embed="rId2"/>
          <a:stretch>
            <a:fillRect/>
          </a:stretch>
        </p:blipFill>
        <p:spPr>
          <a:xfrm>
            <a:off x="5183188" y="1225393"/>
            <a:ext cx="6172200" cy="4397692"/>
          </a:xfrm>
          <a:prstGeom prst="rect">
            <a:avLst/>
          </a:prstGeom>
          <a:noFill/>
        </p:spPr>
      </p:pic>
      <p:sp>
        <p:nvSpPr>
          <p:cNvPr id="10" name="Text Placeholder 3">
            <a:extLst>
              <a:ext uri="{FF2B5EF4-FFF2-40B4-BE49-F238E27FC236}">
                <a16:creationId xmlns:a16="http://schemas.microsoft.com/office/drawing/2014/main" id="{D541F67E-DEB9-C371-E28E-7DB9274D7B07}"/>
              </a:ext>
            </a:extLst>
          </p:cNvPr>
          <p:cNvSpPr>
            <a:spLocks noGrp="1"/>
          </p:cNvSpPr>
          <p:nvPr>
            <p:ph type="body" sz="half" idx="2"/>
          </p:nvPr>
        </p:nvSpPr>
        <p:spPr>
          <a:xfrm>
            <a:off x="839788" y="2057400"/>
            <a:ext cx="3932237" cy="3811588"/>
          </a:xfrm>
        </p:spPr>
        <p:txBody>
          <a:bodyPr/>
          <a:lstStyle/>
          <a:p>
            <a:r>
              <a:rPr lang="en-US" dirty="0"/>
              <a:t>Management </a:t>
            </a:r>
            <a:r>
              <a:rPr lang="en-US" dirty="0" err="1"/>
              <a:t>samenvatting</a:t>
            </a:r>
            <a:r>
              <a:rPr lang="en-US" dirty="0"/>
              <a:t> </a:t>
            </a:r>
            <a:r>
              <a:rPr lang="en-US" dirty="0" err="1"/>
              <a:t>en</a:t>
            </a:r>
            <a:r>
              <a:rPr lang="en-US" dirty="0"/>
              <a:t> </a:t>
            </a:r>
            <a:r>
              <a:rPr lang="en-US" dirty="0" err="1"/>
              <a:t>aanbevelingen</a:t>
            </a:r>
            <a:r>
              <a:rPr lang="en-US" dirty="0"/>
              <a:t> </a:t>
            </a:r>
            <a:r>
              <a:rPr lang="en-US" dirty="0" err="1"/>
              <a:t>zijn</a:t>
            </a:r>
            <a:r>
              <a:rPr lang="en-US" dirty="0"/>
              <a:t> </a:t>
            </a:r>
            <a:r>
              <a:rPr lang="en-US" dirty="0" err="1"/>
              <a:t>na</a:t>
            </a:r>
            <a:r>
              <a:rPr lang="en-US" dirty="0"/>
              <a:t> </a:t>
            </a:r>
            <a:r>
              <a:rPr lang="en-US" dirty="0" err="1"/>
              <a:t>Summerschoolin</a:t>
            </a:r>
            <a:r>
              <a:rPr lang="en-US" dirty="0"/>
              <a:t> </a:t>
            </a:r>
            <a:r>
              <a:rPr lang="en-US" dirty="0" err="1"/>
              <a:t>samenwerking</a:t>
            </a:r>
            <a:r>
              <a:rPr lang="en-US" dirty="0"/>
              <a:t> met Bentley </a:t>
            </a:r>
            <a:r>
              <a:rPr lang="en-US" dirty="0" err="1"/>
              <a:t>opgesteld</a:t>
            </a:r>
            <a:r>
              <a:rPr lang="en-US" dirty="0"/>
              <a:t> </a:t>
            </a:r>
            <a:r>
              <a:rPr lang="en-US" dirty="0" err="1"/>
              <a:t>en</a:t>
            </a:r>
            <a:r>
              <a:rPr lang="en-US" dirty="0"/>
              <a:t> </a:t>
            </a:r>
            <a:r>
              <a:rPr lang="en-US" dirty="0" err="1"/>
              <a:t>binnen</a:t>
            </a:r>
            <a:r>
              <a:rPr lang="en-US" dirty="0"/>
              <a:t> Bentley </a:t>
            </a:r>
            <a:r>
              <a:rPr lang="en-US" dirty="0" err="1"/>
              <a:t>gedeeld</a:t>
            </a:r>
            <a:r>
              <a:rPr lang="en-US" dirty="0"/>
              <a:t>.</a:t>
            </a:r>
          </a:p>
          <a:p>
            <a:r>
              <a:rPr lang="en-US" u="sng" dirty="0" err="1"/>
              <a:t>Opvolging</a:t>
            </a:r>
            <a:r>
              <a:rPr lang="en-US" u="sng" dirty="0"/>
              <a:t>:</a:t>
            </a:r>
          </a:p>
          <a:p>
            <a:pPr marL="342900" lvl="0" indent="-342900">
              <a:buSzPts val="1000"/>
              <a:buFont typeface="Symbol" panose="05050102010706020507" pitchFamily="18" charset="2"/>
              <a:buChar char=""/>
              <a:tabLst>
                <a:tab pos="457200" algn="l"/>
              </a:tabLst>
            </a:pPr>
            <a:r>
              <a:rPr lang="en-US" sz="1800" dirty="0">
                <a:effectLst/>
                <a:latin typeface="Aptos" panose="020B0004020202020204" pitchFamily="34" charset="0"/>
                <a:ea typeface="Times New Roman" panose="02020603050405020304" pitchFamily="18" charset="0"/>
                <a:cs typeface="Aptos" panose="020B0004020202020204" pitchFamily="34" charset="0"/>
              </a:rPr>
              <a:t>Zeljko </a:t>
            </a:r>
            <a:r>
              <a:rPr lang="en-US" sz="1800" dirty="0" err="1">
                <a:effectLst/>
                <a:latin typeface="Aptos" panose="020B0004020202020204" pitchFamily="34" charset="0"/>
                <a:ea typeface="Times New Roman" panose="02020603050405020304" pitchFamily="18" charset="0"/>
                <a:cs typeface="Aptos" panose="020B0004020202020204" pitchFamily="34" charset="0"/>
              </a:rPr>
              <a:t>Djuretic</a:t>
            </a:r>
            <a:r>
              <a:rPr lang="en-US" sz="1800" dirty="0">
                <a:effectLst/>
                <a:latin typeface="Aptos" panose="020B0004020202020204" pitchFamily="34" charset="0"/>
                <a:ea typeface="Times New Roman" panose="02020603050405020304" pitchFamily="18" charset="0"/>
                <a:cs typeface="Aptos" panose="020B0004020202020204" pitchFamily="34" charset="0"/>
              </a:rPr>
              <a:t>, Senior Director, Bentley Education will attend to educate members on the Bentley education strategy and support graduates coming to market</a:t>
            </a:r>
            <a:endParaRPr lang="nl-NL"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en-US" sz="1800" dirty="0">
                <a:effectLst/>
                <a:latin typeface="Aptos" panose="020B0004020202020204" pitchFamily="34" charset="0"/>
                <a:ea typeface="Times New Roman" panose="02020603050405020304" pitchFamily="18" charset="0"/>
                <a:cs typeface="Aptos" panose="020B0004020202020204" pitchFamily="34" charset="0"/>
              </a:rPr>
              <a:t>John Conway, Senior Director, will attend to support and educate members on account resources </a:t>
            </a:r>
            <a:endParaRPr lang="nl-NL" sz="1800" dirty="0">
              <a:effectLst/>
              <a:latin typeface="Aptos" panose="020B0004020202020204" pitchFamily="34" charset="0"/>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319991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48A201-9192-0023-C1BF-944C06EAC4D7}"/>
            </a:ext>
          </a:extLst>
        </p:cNvPr>
        <p:cNvGrpSpPr/>
        <p:nvPr/>
      </p:nvGrpSpPr>
      <p:grpSpPr>
        <a:xfrm>
          <a:off x="0" y="0"/>
          <a:ext cx="0" cy="0"/>
          <a:chOff x="0" y="0"/>
          <a:chExt cx="0" cy="0"/>
        </a:xfrm>
      </p:grpSpPr>
      <p:pic>
        <p:nvPicPr>
          <p:cNvPr id="5" name="Afbeelding 4">
            <a:extLst>
              <a:ext uri="{FF2B5EF4-FFF2-40B4-BE49-F238E27FC236}">
                <a16:creationId xmlns:a16="http://schemas.microsoft.com/office/drawing/2014/main" id="{D7F42FD0-7EAC-CE5D-F81F-E49741E00749}"/>
              </a:ext>
            </a:extLst>
          </p:cNvPr>
          <p:cNvPicPr>
            <a:picLocks noChangeAspect="1"/>
          </p:cNvPicPr>
          <p:nvPr/>
        </p:nvPicPr>
        <p:blipFill>
          <a:blip r:embed="rId3"/>
          <a:stretch>
            <a:fillRect/>
          </a:stretch>
        </p:blipFill>
        <p:spPr>
          <a:xfrm>
            <a:off x="146299" y="1686910"/>
            <a:ext cx="11898556" cy="3817654"/>
          </a:xfrm>
          <a:prstGeom prst="rect">
            <a:avLst/>
          </a:prstGeom>
        </p:spPr>
      </p:pic>
    </p:spTree>
    <p:extLst>
      <p:ext uri="{BB962C8B-B14F-4D97-AF65-F5344CB8AC3E}">
        <p14:creationId xmlns:p14="http://schemas.microsoft.com/office/powerpoint/2010/main" val="1448409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E7D6C96F-B572-E37F-2600-1EA706679AF4}"/>
              </a:ext>
            </a:extLst>
          </p:cNvPr>
          <p:cNvPicPr>
            <a:picLocks noChangeAspect="1"/>
          </p:cNvPicPr>
          <p:nvPr/>
        </p:nvPicPr>
        <p:blipFill>
          <a:blip r:embed="rId3"/>
          <a:stretch>
            <a:fillRect/>
          </a:stretch>
        </p:blipFill>
        <p:spPr>
          <a:xfrm>
            <a:off x="209361" y="1355834"/>
            <a:ext cx="11803963" cy="3954802"/>
          </a:xfrm>
          <a:prstGeom prst="rect">
            <a:avLst/>
          </a:prstGeom>
        </p:spPr>
      </p:pic>
    </p:spTree>
    <p:extLst>
      <p:ext uri="{BB962C8B-B14F-4D97-AF65-F5344CB8AC3E}">
        <p14:creationId xmlns:p14="http://schemas.microsoft.com/office/powerpoint/2010/main" val="3482808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DE6F17-7467-2A34-BE6A-4FD1B91CE879}"/>
            </a:ext>
          </a:extLst>
        </p:cNvPr>
        <p:cNvGrpSpPr/>
        <p:nvPr/>
      </p:nvGrpSpPr>
      <p:grpSpPr>
        <a:xfrm>
          <a:off x="0" y="0"/>
          <a:ext cx="0" cy="0"/>
          <a:chOff x="0" y="0"/>
          <a:chExt cx="0" cy="0"/>
        </a:xfrm>
      </p:grpSpPr>
      <p:pic>
        <p:nvPicPr>
          <p:cNvPr id="3" name="Afbeelding 2">
            <a:extLst>
              <a:ext uri="{FF2B5EF4-FFF2-40B4-BE49-F238E27FC236}">
                <a16:creationId xmlns:a16="http://schemas.microsoft.com/office/drawing/2014/main" id="{7CC6C3C1-A56D-0323-9B6A-156553728B9E}"/>
              </a:ext>
            </a:extLst>
          </p:cNvPr>
          <p:cNvPicPr>
            <a:picLocks noChangeAspect="1"/>
          </p:cNvPicPr>
          <p:nvPr/>
        </p:nvPicPr>
        <p:blipFill>
          <a:blip r:embed="rId2"/>
          <a:stretch>
            <a:fillRect/>
          </a:stretch>
        </p:blipFill>
        <p:spPr>
          <a:xfrm>
            <a:off x="241188" y="2664106"/>
            <a:ext cx="11709624" cy="1529788"/>
          </a:xfrm>
          <a:prstGeom prst="rect">
            <a:avLst/>
          </a:prstGeom>
        </p:spPr>
      </p:pic>
    </p:spTree>
    <p:extLst>
      <p:ext uri="{BB962C8B-B14F-4D97-AF65-F5344CB8AC3E}">
        <p14:creationId xmlns:p14="http://schemas.microsoft.com/office/powerpoint/2010/main" val="2633729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55610-B2E3-B720-2B46-8AE70DA4F61E}"/>
            </a:ext>
          </a:extLst>
        </p:cNvPr>
        <p:cNvGrpSpPr/>
        <p:nvPr/>
      </p:nvGrpSpPr>
      <p:grpSpPr>
        <a:xfrm>
          <a:off x="0" y="0"/>
          <a:ext cx="0" cy="0"/>
          <a:chOff x="0" y="0"/>
          <a:chExt cx="0" cy="0"/>
        </a:xfrm>
      </p:grpSpPr>
      <p:pic>
        <p:nvPicPr>
          <p:cNvPr id="3" name="Afbeelding 2">
            <a:extLst>
              <a:ext uri="{FF2B5EF4-FFF2-40B4-BE49-F238E27FC236}">
                <a16:creationId xmlns:a16="http://schemas.microsoft.com/office/drawing/2014/main" id="{0B71A517-5811-589F-10F3-B54CE77F4D77}"/>
              </a:ext>
            </a:extLst>
          </p:cNvPr>
          <p:cNvPicPr>
            <a:picLocks noChangeAspect="1"/>
          </p:cNvPicPr>
          <p:nvPr/>
        </p:nvPicPr>
        <p:blipFill>
          <a:blip r:embed="rId2"/>
          <a:stretch>
            <a:fillRect/>
          </a:stretch>
        </p:blipFill>
        <p:spPr>
          <a:xfrm>
            <a:off x="314720" y="2635241"/>
            <a:ext cx="11562560" cy="1587517"/>
          </a:xfrm>
          <a:prstGeom prst="rect">
            <a:avLst/>
          </a:prstGeom>
        </p:spPr>
      </p:pic>
    </p:spTree>
    <p:extLst>
      <p:ext uri="{BB962C8B-B14F-4D97-AF65-F5344CB8AC3E}">
        <p14:creationId xmlns:p14="http://schemas.microsoft.com/office/powerpoint/2010/main" val="242764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8DE28B-19BE-4F95-A4BC-BAC83343CC89}"/>
            </a:ext>
          </a:extLst>
        </p:cNvPr>
        <p:cNvGrpSpPr/>
        <p:nvPr/>
      </p:nvGrpSpPr>
      <p:grpSpPr>
        <a:xfrm>
          <a:off x="0" y="0"/>
          <a:ext cx="0" cy="0"/>
          <a:chOff x="0" y="0"/>
          <a:chExt cx="0" cy="0"/>
        </a:xfrm>
      </p:grpSpPr>
      <p:pic>
        <p:nvPicPr>
          <p:cNvPr id="3" name="Afbeelding 2">
            <a:extLst>
              <a:ext uri="{FF2B5EF4-FFF2-40B4-BE49-F238E27FC236}">
                <a16:creationId xmlns:a16="http://schemas.microsoft.com/office/drawing/2014/main" id="{00F5DD15-9454-B789-C55C-54E83ED3D8E6}"/>
              </a:ext>
            </a:extLst>
          </p:cNvPr>
          <p:cNvPicPr>
            <a:picLocks noChangeAspect="1"/>
          </p:cNvPicPr>
          <p:nvPr/>
        </p:nvPicPr>
        <p:blipFill>
          <a:blip r:embed="rId2"/>
          <a:stretch>
            <a:fillRect/>
          </a:stretch>
        </p:blipFill>
        <p:spPr>
          <a:xfrm>
            <a:off x="289775" y="1906055"/>
            <a:ext cx="11612450" cy="3045889"/>
          </a:xfrm>
          <a:prstGeom prst="rect">
            <a:avLst/>
          </a:prstGeom>
        </p:spPr>
      </p:pic>
    </p:spTree>
    <p:extLst>
      <p:ext uri="{BB962C8B-B14F-4D97-AF65-F5344CB8AC3E}">
        <p14:creationId xmlns:p14="http://schemas.microsoft.com/office/powerpoint/2010/main" val="3262307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713E8F88-75EF-5FFC-4402-3E9A6AF60BCE}"/>
              </a:ext>
            </a:extLst>
          </p:cNvPr>
          <p:cNvPicPr>
            <a:picLocks noChangeAspect="1"/>
          </p:cNvPicPr>
          <p:nvPr/>
        </p:nvPicPr>
        <p:blipFill>
          <a:blip r:embed="rId2"/>
          <a:stretch>
            <a:fillRect/>
          </a:stretch>
        </p:blipFill>
        <p:spPr>
          <a:xfrm>
            <a:off x="266484" y="1654056"/>
            <a:ext cx="11659031" cy="3549888"/>
          </a:xfrm>
          <a:prstGeom prst="rect">
            <a:avLst/>
          </a:prstGeom>
        </p:spPr>
      </p:pic>
    </p:spTree>
    <p:extLst>
      <p:ext uri="{BB962C8B-B14F-4D97-AF65-F5344CB8AC3E}">
        <p14:creationId xmlns:p14="http://schemas.microsoft.com/office/powerpoint/2010/main" val="1438663917"/>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 huisstijl Summerschool 2017.potx [Alleen-lezen]" id="{9D31DF45-03B0-42FA-B771-3452E64C405D}" vid="{EED407BE-578F-4A4B-BAC8-AA9F8A3BF4E1}"/>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0CEA97862C1B438BBC766C9DBEE3A4" ma:contentTypeVersion="6" ma:contentTypeDescription="Een nieuw document maken." ma:contentTypeScope="" ma:versionID="92f6c4ecfea0adaa67812631b6cfe30c">
  <xsd:schema xmlns:xsd="http://www.w3.org/2001/XMLSchema" xmlns:xs="http://www.w3.org/2001/XMLSchema" xmlns:p="http://schemas.microsoft.com/office/2006/metadata/properties" xmlns:ns2="8e5472cc-7c2a-467c-8bf9-5feed8b76dfe" xmlns:ns3="5e8aec52-68c1-4203-adde-5699493d283f" targetNamespace="http://schemas.microsoft.com/office/2006/metadata/properties" ma:root="true" ma:fieldsID="a84c2c4f2170c38ccb7fcec024d9987f" ns2:_="" ns3:_="">
    <xsd:import namespace="8e5472cc-7c2a-467c-8bf9-5feed8b76dfe"/>
    <xsd:import namespace="5e8aec52-68c1-4203-adde-5699493d283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5472cc-7c2a-467c-8bf9-5feed8b76d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e8aec52-68c1-4203-adde-5699493d283f"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5C9964-46C2-4BE1-8CE7-B101630303A9}">
  <ds:schemaRefs>
    <ds:schemaRef ds:uri="http://schemas.microsoft.com/sharepoint/v3/contenttype/forms"/>
  </ds:schemaRefs>
</ds:datastoreItem>
</file>

<file path=customXml/itemProps2.xml><?xml version="1.0" encoding="utf-8"?>
<ds:datastoreItem xmlns:ds="http://schemas.openxmlformats.org/officeDocument/2006/customXml" ds:itemID="{00FECADF-BE72-4B0F-91D8-7BA491AB9F5B}">
  <ds:schemaRefs>
    <ds:schemaRef ds:uri="http://schemas.microsoft.com/office/2006/metadata/properties"/>
    <ds:schemaRef ds:uri="http://purl.org/dc/dcmitype/"/>
    <ds:schemaRef ds:uri="http://www.w3.org/XML/1998/namespace"/>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5e8aec52-68c1-4203-adde-5699493d283f"/>
    <ds:schemaRef ds:uri="8e5472cc-7c2a-467c-8bf9-5feed8b76dfe"/>
    <ds:schemaRef ds:uri="http://purl.org/dc/terms/"/>
  </ds:schemaRefs>
</ds:datastoreItem>
</file>

<file path=customXml/itemProps3.xml><?xml version="1.0" encoding="utf-8"?>
<ds:datastoreItem xmlns:ds="http://schemas.openxmlformats.org/officeDocument/2006/customXml" ds:itemID="{333281C8-4E64-4C40-B77F-A02100B5C3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5472cc-7c2a-467c-8bf9-5feed8b76dfe"/>
    <ds:schemaRef ds:uri="5e8aec52-68c1-4203-adde-5699493d28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Presentatie huisstijl Summerschool 2018</Template>
  <TotalTime>233</TotalTime>
  <Words>377</Words>
  <Application>Microsoft Office PowerPoint</Application>
  <PresentationFormat>Breedbeeld</PresentationFormat>
  <Paragraphs>23</Paragraphs>
  <Slides>11</Slides>
  <Notes>3</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Kantoorthema</vt:lpstr>
      <vt:lpstr>Ronde tafel sessie  Acties en verder opvolging aanbevelingen aan Bentley  Wat houd de leden van TMC bezig?  Actions and further follow-up recommendations to Bentley  What keeps the members of TMC busy?   </vt:lpstr>
      <vt:lpstr>Even voorstellen….</vt:lpstr>
      <vt:lpstr>PowerPoint-presentatie</vt:lpstr>
      <vt:lpstr>PowerPoint-presentatie</vt:lpstr>
      <vt:lpstr>PowerPoint-presentatie</vt:lpstr>
      <vt:lpstr>PowerPoint-presentatie</vt:lpstr>
      <vt:lpstr>PowerPoint-presentatie</vt:lpstr>
      <vt:lpstr>PowerPoint-presentatie</vt:lpstr>
      <vt:lpstr>PowerPoint-presentatie</vt:lpstr>
      <vt:lpstr>Wat houd de leden van TMC bezig? What keeps the members of TMC busy?</vt:lpstr>
      <vt:lpstr>Ronde tafel sessie  Dank jullie wel voor je deelname en inbreng!   </vt:lpstr>
    </vt:vector>
  </TitlesOfParts>
  <Company>kentet Unattendeds © 2016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Mattijs Bekkers</dc:creator>
  <cp:lastModifiedBy>Leiden, Erwin van</cp:lastModifiedBy>
  <cp:revision>58</cp:revision>
  <dcterms:created xsi:type="dcterms:W3CDTF">2018-10-20T05:06:10Z</dcterms:created>
  <dcterms:modified xsi:type="dcterms:W3CDTF">2024-12-11T14:42:44Z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0x0101002E0CEA97862C1B438BBC766C9DBEE3A4</vt:lpwstr>
  </property>
</Properties>
</file>