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8" r:id="rId3"/>
    <p:sldId id="257" r:id="rId4"/>
    <p:sldId id="285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63" r:id="rId13"/>
    <p:sldId id="259" r:id="rId14"/>
    <p:sldId id="260" r:id="rId15"/>
    <p:sldId id="261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65" r:id="rId26"/>
    <p:sldId id="266" r:id="rId27"/>
    <p:sldId id="284" r:id="rId28"/>
    <p:sldId id="283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450E05-0DAC-4292-BEBF-8B31E3D3D735}" v="21" dt="2024-11-26T15:36:55.7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F250DEB7-A711-DE2F-6DB7-B7FD550856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C437D54-6A01-7B82-8E27-F294C3CDDA4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37E8FC-90B3-4361-900B-FB0797E16942}" type="datetimeFigureOut">
              <a:rPr lang="nl-NL" smtClean="0"/>
              <a:t>26-11-2024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08B88DE-C63B-ABAB-2E20-0779D732BEC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nl-NL"/>
              <a:t>Workshop Conversie dgn naar dwg en vice versa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107746D-3622-A175-A352-30CB1CC2D1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D49076-2CE0-4A4A-9BB2-5C5DCE55B4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343660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A84879-1036-4D26-9C88-B406FB8E5DF8}" type="datetimeFigureOut">
              <a:rPr lang="nl-NL" smtClean="0"/>
              <a:t>26-11-2024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nl-NL"/>
              <a:t>Workshop Conversie dgn naar dwg en vice versa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0051A7-CCC4-4761-8AD1-262B7A25CA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551548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4ACEF-3E76-49A4-AC18-DFE6F516D658}" type="datetimeFigureOut">
              <a:rPr lang="nl-NL" smtClean="0"/>
              <a:t>26-11-2024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46D6A-C2BE-4067-8FC4-637A1A5C9B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0557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4ACEF-3E76-49A4-AC18-DFE6F516D658}" type="datetimeFigureOut">
              <a:rPr lang="nl-NL" smtClean="0"/>
              <a:t>26-11-2024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46D6A-C2BE-4067-8FC4-637A1A5C9B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4509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4ACEF-3E76-49A4-AC18-DFE6F516D658}" type="datetimeFigureOut">
              <a:rPr lang="nl-NL" smtClean="0"/>
              <a:t>26-11-2024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46D6A-C2BE-4067-8FC4-637A1A5C9B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325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4ACEF-3E76-49A4-AC18-DFE6F516D658}" type="datetimeFigureOut">
              <a:rPr lang="nl-NL" smtClean="0"/>
              <a:t>26-11-2024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46D6A-C2BE-4067-8FC4-637A1A5C9B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5259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4ACEF-3E76-49A4-AC18-DFE6F516D658}" type="datetimeFigureOut">
              <a:rPr lang="nl-NL" smtClean="0"/>
              <a:t>26-11-2024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46D6A-C2BE-4067-8FC4-637A1A5C9B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2687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4ACEF-3E76-49A4-AC18-DFE6F516D658}" type="datetimeFigureOut">
              <a:rPr lang="nl-NL" smtClean="0"/>
              <a:t>26-11-2024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46D6A-C2BE-4067-8FC4-637A1A5C9B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6847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4ACEF-3E76-49A4-AC18-DFE6F516D658}" type="datetimeFigureOut">
              <a:rPr lang="nl-NL" smtClean="0"/>
              <a:t>26-11-2024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46D6A-C2BE-4067-8FC4-637A1A5C9B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114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4ACEF-3E76-49A4-AC18-DFE6F516D658}" type="datetimeFigureOut">
              <a:rPr lang="nl-NL" smtClean="0"/>
              <a:t>26-11-2024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46D6A-C2BE-4067-8FC4-637A1A5C9B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274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4ACEF-3E76-49A4-AC18-DFE6F516D658}" type="datetimeFigureOut">
              <a:rPr lang="nl-NL" smtClean="0"/>
              <a:t>26-11-2024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46D6A-C2BE-4067-8FC4-637A1A5C9B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6566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4ACEF-3E76-49A4-AC18-DFE6F516D658}" type="datetimeFigureOut">
              <a:rPr lang="nl-NL" smtClean="0"/>
              <a:t>26-11-2024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46D6A-C2BE-4067-8FC4-637A1A5C9B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3119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4ACEF-3E76-49A4-AC18-DFE6F516D658}" type="datetimeFigureOut">
              <a:rPr lang="nl-NL" smtClean="0"/>
              <a:t>26-11-2024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46D6A-C2BE-4067-8FC4-637A1A5C9B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1716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4ACEF-3E76-49A4-AC18-DFE6F516D658}" type="datetimeFigureOut">
              <a:rPr lang="nl-NL" smtClean="0"/>
              <a:t>26-11-2024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46D6A-C2BE-4067-8FC4-637A1A5C9B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2695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122" y="1450730"/>
            <a:ext cx="10959548" cy="2524921"/>
          </a:xfrm>
          <a:noFill/>
        </p:spPr>
        <p:txBody>
          <a:bodyPr>
            <a:normAutofit/>
          </a:bodyPr>
          <a:lstStyle/>
          <a:p>
            <a:r>
              <a:rPr lang="nl-NL" sz="5400" dirty="0">
                <a:latin typeface="Arial Black" panose="020B0A04020102020204" pitchFamily="34" charset="0"/>
              </a:rPr>
              <a:t>Conversie MicroStation naar</a:t>
            </a:r>
            <a:br>
              <a:rPr lang="nl-NL" sz="5400" dirty="0">
                <a:latin typeface="Arial Black" panose="020B0A04020102020204" pitchFamily="34" charset="0"/>
              </a:rPr>
            </a:br>
            <a:r>
              <a:rPr lang="nl-NL" sz="5400" dirty="0">
                <a:latin typeface="Arial Black" panose="020B0A04020102020204" pitchFamily="34" charset="0"/>
              </a:rPr>
              <a:t> AutoCAD en vice versa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66191" y="4404812"/>
            <a:ext cx="10323444" cy="2168265"/>
          </a:xfrm>
          <a:noFill/>
        </p:spPr>
        <p:txBody>
          <a:bodyPr>
            <a:normAutofit/>
          </a:bodyPr>
          <a:lstStyle/>
          <a:p>
            <a:r>
              <a:rPr lang="nl-NL" dirty="0">
                <a:latin typeface="Arial Black" panose="020B0A04020102020204" pitchFamily="34" charset="0"/>
              </a:rPr>
              <a:t>door</a:t>
            </a:r>
          </a:p>
          <a:p>
            <a:r>
              <a:rPr lang="nl-NL" dirty="0">
                <a:latin typeface="Arial Black" panose="020B0A04020102020204" pitchFamily="34" charset="0"/>
              </a:rPr>
              <a:t>Ingeborg Hoogenberg (The People Group)</a:t>
            </a:r>
          </a:p>
          <a:p>
            <a:r>
              <a:rPr lang="nl-NL" dirty="0">
                <a:latin typeface="Arial Black" panose="020B0A04020102020204" pitchFamily="34" charset="0"/>
              </a:rPr>
              <a:t>en</a:t>
            </a:r>
          </a:p>
          <a:p>
            <a:r>
              <a:rPr lang="nl-NL" dirty="0">
                <a:latin typeface="Arial Black" panose="020B0A04020102020204" pitchFamily="34" charset="0"/>
              </a:rPr>
              <a:t>Michel van der Hulst (HB-Advies)</a:t>
            </a:r>
          </a:p>
        </p:txBody>
      </p:sp>
    </p:spTree>
    <p:extLst>
      <p:ext uri="{BB962C8B-B14F-4D97-AF65-F5344CB8AC3E}">
        <p14:creationId xmlns:p14="http://schemas.microsoft.com/office/powerpoint/2010/main" val="2677105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33CB1D-A3F0-DE48-C26E-0372A7B86F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andleiding RAW-systematiek Hoofdstuk 00 Algemeen">
            <a:extLst>
              <a:ext uri="{FF2B5EF4-FFF2-40B4-BE49-F238E27FC236}">
                <a16:creationId xmlns:a16="http://schemas.microsoft.com/office/drawing/2014/main" id="{480B10B4-A5A4-B4F9-698D-0B4A4CE25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063" y="4410075"/>
            <a:ext cx="3800475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BOR Technische documentatie">
            <a:extLst>
              <a:ext uri="{FF2B5EF4-FFF2-40B4-BE49-F238E27FC236}">
                <a16:creationId xmlns:a16="http://schemas.microsoft.com/office/drawing/2014/main" id="{57806FB5-89D0-9D0F-035A-77C2C41A6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063" y="1769314"/>
            <a:ext cx="3902075" cy="1067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jdelijke aanduiding voor tekst 3">
            <a:extLst>
              <a:ext uri="{FF2B5EF4-FFF2-40B4-BE49-F238E27FC236}">
                <a16:creationId xmlns:a16="http://schemas.microsoft.com/office/drawing/2014/main" id="{8B0E0797-37ED-7B96-B8E4-55F5790C57C9}"/>
              </a:ext>
            </a:extLst>
          </p:cNvPr>
          <p:cNvSpPr txBox="1">
            <a:spLocks/>
          </p:cNvSpPr>
          <p:nvPr/>
        </p:nvSpPr>
        <p:spPr>
          <a:xfrm>
            <a:off x="7167958" y="2836863"/>
            <a:ext cx="3639742" cy="612574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000" dirty="0">
                <a:latin typeface="Arial Black" panose="020B0A04020102020204" pitchFamily="34" charset="0"/>
              </a:rPr>
              <a:t>Informatie Model Beheer Openbare Ruimte</a:t>
            </a:r>
          </a:p>
        </p:txBody>
      </p:sp>
      <p:sp>
        <p:nvSpPr>
          <p:cNvPr id="3" name="Tijdelijke aanduiding voor tekst 3">
            <a:extLst>
              <a:ext uri="{FF2B5EF4-FFF2-40B4-BE49-F238E27FC236}">
                <a16:creationId xmlns:a16="http://schemas.microsoft.com/office/drawing/2014/main" id="{600EEB44-069E-FF4C-6F0C-3FBB1A720DEF}"/>
              </a:ext>
            </a:extLst>
          </p:cNvPr>
          <p:cNvSpPr txBox="1">
            <a:spLocks/>
          </p:cNvSpPr>
          <p:nvPr/>
        </p:nvSpPr>
        <p:spPr>
          <a:xfrm>
            <a:off x="7231062" y="5726113"/>
            <a:ext cx="3800475" cy="612574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000" dirty="0">
                <a:latin typeface="Arial Black" panose="020B0A04020102020204" pitchFamily="34" charset="0"/>
              </a:rPr>
              <a:t>RAW Systematiek</a:t>
            </a:r>
          </a:p>
          <a:p>
            <a:pPr marL="0" indent="0">
              <a:buNone/>
            </a:pPr>
            <a:r>
              <a:rPr lang="nl-NL" sz="2000" dirty="0">
                <a:latin typeface="Arial Black" panose="020B0A04020102020204" pitchFamily="34" charset="0"/>
              </a:rPr>
              <a:t>Bestekken en contracten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4DB4119-823B-235B-A4EE-F82657FB46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428" y="1959760"/>
            <a:ext cx="2296743" cy="686655"/>
          </a:xfrm>
          <a:prstGeom prst="rect">
            <a:avLst/>
          </a:prstGeom>
        </p:spPr>
      </p:pic>
      <p:pic>
        <p:nvPicPr>
          <p:cNvPr id="3078" name="Picture 6" descr="Hoe de brug slaan tussen valorisatie en onderzoek in welzijn en zorg? |  VLAIO">
            <a:extLst>
              <a:ext uri="{FF2B5EF4-FFF2-40B4-BE49-F238E27FC236}">
                <a16:creationId xmlns:a16="http://schemas.microsoft.com/office/drawing/2014/main" id="{5CB8A129-0150-3199-601F-499E08032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713" y="1769314"/>
            <a:ext cx="2427287" cy="1366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jdelijke aanduiding voor tekst 3">
            <a:extLst>
              <a:ext uri="{FF2B5EF4-FFF2-40B4-BE49-F238E27FC236}">
                <a16:creationId xmlns:a16="http://schemas.microsoft.com/office/drawing/2014/main" id="{A6BDB10E-959F-AED6-EBF2-C8889DB1CC7F}"/>
              </a:ext>
            </a:extLst>
          </p:cNvPr>
          <p:cNvSpPr txBox="1">
            <a:spLocks/>
          </p:cNvSpPr>
          <p:nvPr/>
        </p:nvSpPr>
        <p:spPr>
          <a:xfrm>
            <a:off x="497384" y="4671912"/>
            <a:ext cx="6342658" cy="1493937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000" dirty="0">
                <a:latin typeface="Arial Black" panose="020B0A04020102020204" pitchFamily="34" charset="0"/>
              </a:rPr>
              <a:t>Kenmerkende aanpassing van NLCS 5.0: Wegmarkeringen:</a:t>
            </a:r>
          </a:p>
          <a:p>
            <a:pPr>
              <a:buFontTx/>
              <a:buChar char="-"/>
            </a:pPr>
            <a:r>
              <a:rPr lang="nl-NL" sz="2000" dirty="0">
                <a:latin typeface="Arial Black" panose="020B0A04020102020204" pitchFamily="34" charset="0"/>
              </a:rPr>
              <a:t>Strepen in strekkende meters	(m1)</a:t>
            </a:r>
          </a:p>
          <a:p>
            <a:pPr>
              <a:buFontTx/>
              <a:buChar char="-"/>
            </a:pPr>
            <a:r>
              <a:rPr lang="nl-NL" sz="2000" dirty="0">
                <a:latin typeface="Arial Black" panose="020B0A04020102020204" pitchFamily="34" charset="0"/>
              </a:rPr>
              <a:t>Figuraties in aantallen		(st)</a:t>
            </a:r>
          </a:p>
        </p:txBody>
      </p:sp>
    </p:spTree>
    <p:extLst>
      <p:ext uri="{BB962C8B-B14F-4D97-AF65-F5344CB8AC3E}">
        <p14:creationId xmlns:p14="http://schemas.microsoft.com/office/powerpoint/2010/main" val="896834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13C294-686F-8A48-927F-FBC2D759F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PraktijkGenerator kost jouw kantoor NU minimaal € 50.000 per jaar… -  Praktijkgenerator">
            <a:extLst>
              <a:ext uri="{FF2B5EF4-FFF2-40B4-BE49-F238E27FC236}">
                <a16:creationId xmlns:a16="http://schemas.microsoft.com/office/drawing/2014/main" id="{AE67BA40-B1C6-8563-B495-BF54196A6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773"/>
            <a:ext cx="5587227" cy="5587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0E4AF486-8DD8-628D-723F-34739EC7A834}"/>
              </a:ext>
            </a:extLst>
          </p:cNvPr>
          <p:cNvSpPr txBox="1"/>
          <p:nvPr/>
        </p:nvSpPr>
        <p:spPr>
          <a:xfrm>
            <a:off x="6680975" y="2819400"/>
            <a:ext cx="4140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/>
              <a:t>https://github.com/nl-digigo/NLCS/issues</a:t>
            </a:r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D51BE9F3-CDC9-BDBE-D4A4-E35B28911FCF}"/>
              </a:ext>
            </a:extLst>
          </p:cNvPr>
          <p:cNvSpPr txBox="1">
            <a:spLocks/>
          </p:cNvSpPr>
          <p:nvPr/>
        </p:nvSpPr>
        <p:spPr>
          <a:xfrm>
            <a:off x="6604775" y="1495701"/>
            <a:ext cx="4449736" cy="957469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dirty="0">
                <a:latin typeface="Arial Black" panose="020B0A04020102020204" pitchFamily="34" charset="0"/>
              </a:rPr>
              <a:t>Ideeën, suggesties of problemen met uitwisseling?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AF31834B-7686-C5DF-5984-BFECB50769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0214" y="3429000"/>
            <a:ext cx="2795686" cy="2776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405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613FC0-7022-CC03-0B8A-C6B50E2559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7522B20-8809-9EFA-11B9-48928D257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1402619"/>
            <a:ext cx="7886700" cy="1325563"/>
          </a:xfrm>
          <a:noFill/>
        </p:spPr>
        <p:txBody>
          <a:bodyPr>
            <a:normAutofit/>
          </a:bodyPr>
          <a:lstStyle/>
          <a:p>
            <a:r>
              <a:rPr lang="nl-NL" sz="2800" dirty="0">
                <a:latin typeface="Arial Black" panose="020B0A04020102020204" pitchFamily="34" charset="0"/>
              </a:rPr>
              <a:t>Doel van deze workshop: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E87A572-3D59-EAD4-7B4B-E7290BCD1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3068576"/>
            <a:ext cx="7886700" cy="3565648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dirty="0">
                <a:latin typeface="Arial Black" panose="020B0A04020102020204" pitchFamily="34" charset="0"/>
              </a:rPr>
              <a:t>MicroStation én AutoCAD-gebruikers laten zien waar de uitdagingen zitten bij de conversie van bestanden van </a:t>
            </a:r>
            <a:r>
              <a:rPr lang="nl-NL" sz="2000" dirty="0" err="1">
                <a:latin typeface="Arial Black" panose="020B0A04020102020204" pitchFamily="34" charset="0"/>
              </a:rPr>
              <a:t>dgn</a:t>
            </a:r>
            <a:r>
              <a:rPr lang="nl-NL" sz="2000" dirty="0">
                <a:latin typeface="Arial Black" panose="020B0A04020102020204" pitchFamily="34" charset="0"/>
              </a:rPr>
              <a:t> naar </a:t>
            </a:r>
            <a:r>
              <a:rPr lang="nl-NL" sz="2000" dirty="0" err="1">
                <a:latin typeface="Arial Black" panose="020B0A04020102020204" pitchFamily="34" charset="0"/>
              </a:rPr>
              <a:t>dwg</a:t>
            </a:r>
            <a:r>
              <a:rPr lang="nl-NL" sz="2000" dirty="0">
                <a:latin typeface="Arial Black" panose="020B0A04020102020204" pitchFamily="34" charset="0"/>
              </a:rPr>
              <a:t> en andersom.</a:t>
            </a:r>
          </a:p>
        </p:txBody>
      </p:sp>
    </p:spTree>
    <p:extLst>
      <p:ext uri="{BB962C8B-B14F-4D97-AF65-F5344CB8AC3E}">
        <p14:creationId xmlns:p14="http://schemas.microsoft.com/office/powerpoint/2010/main" val="2169084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F44E38-B373-C049-D483-2E0779C71D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DE3A7C84-76E8-281A-149A-3AFCD766A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1402619"/>
            <a:ext cx="7886700" cy="1325563"/>
          </a:xfrm>
          <a:noFill/>
        </p:spPr>
        <p:txBody>
          <a:bodyPr>
            <a:normAutofit/>
          </a:bodyPr>
          <a:lstStyle/>
          <a:p>
            <a:pPr algn="ctr"/>
            <a:r>
              <a:rPr lang="nl-NL" sz="4800" dirty="0">
                <a:latin typeface="Arial Black" panose="020B0A04020102020204" pitchFamily="34" charset="0"/>
              </a:rPr>
              <a:t>‘Bezint eer ge begint’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8C1E570-4E86-B481-5BB3-7F1400BDA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1770" y="2591056"/>
            <a:ext cx="7886700" cy="3565648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dirty="0">
                <a:latin typeface="Arial Black" panose="020B0A04020102020204" pitchFamily="34" charset="0"/>
              </a:rPr>
              <a:t>Probeer om niet te converteren als het niet nodig is</a:t>
            </a:r>
            <a:r>
              <a:rPr lang="nl-NL" sz="1600" dirty="0">
                <a:latin typeface="Arial Black" panose="020B0A04020102020204" pitchFamily="34" charset="0"/>
              </a:rPr>
              <a:t>.</a:t>
            </a:r>
          </a:p>
          <a:p>
            <a:pPr marL="0" indent="0">
              <a:buNone/>
            </a:pPr>
            <a:endParaRPr lang="nl-NL" sz="1600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nl-NL" sz="1600" dirty="0">
                <a:latin typeface="Arial Black" panose="020B0A04020102020204" pitchFamily="34" charset="0"/>
              </a:rPr>
              <a:t>MicroStation:</a:t>
            </a:r>
          </a:p>
          <a:p>
            <a:r>
              <a:rPr lang="nl-NL" sz="1600" dirty="0" err="1">
                <a:latin typeface="Arial Black" panose="020B0A04020102020204" pitchFamily="34" charset="0"/>
              </a:rPr>
              <a:t>Dwg</a:t>
            </a:r>
            <a:r>
              <a:rPr lang="nl-NL" sz="1600" dirty="0">
                <a:latin typeface="Arial Black" panose="020B0A04020102020204" pitchFamily="34" charset="0"/>
              </a:rPr>
              <a:t>-tekeningen openen in MicroStation</a:t>
            </a:r>
          </a:p>
          <a:p>
            <a:r>
              <a:rPr lang="nl-NL" sz="1600" dirty="0" err="1">
                <a:latin typeface="Arial Black" panose="020B0A04020102020204" pitchFamily="34" charset="0"/>
              </a:rPr>
              <a:t>Dwg</a:t>
            </a:r>
            <a:r>
              <a:rPr lang="nl-NL" sz="1600" dirty="0">
                <a:latin typeface="Arial Black" panose="020B0A04020102020204" pitchFamily="34" charset="0"/>
              </a:rPr>
              <a:t>-tekeningen als reference</a:t>
            </a:r>
          </a:p>
          <a:p>
            <a:r>
              <a:rPr lang="nl-NL" sz="1600" dirty="0">
                <a:latin typeface="Arial Black" panose="020B0A04020102020204" pitchFamily="34" charset="0"/>
              </a:rPr>
              <a:t>Elementen kopiëren uit de (</a:t>
            </a:r>
            <a:r>
              <a:rPr lang="nl-NL" sz="1600" dirty="0" err="1">
                <a:latin typeface="Arial Black" panose="020B0A04020102020204" pitchFamily="34" charset="0"/>
              </a:rPr>
              <a:t>dwg</a:t>
            </a:r>
            <a:r>
              <a:rPr lang="nl-NL" sz="1600" dirty="0">
                <a:latin typeface="Arial Black" panose="020B0A04020102020204" pitchFamily="34" charset="0"/>
              </a:rPr>
              <a:t>) reference </a:t>
            </a:r>
          </a:p>
          <a:p>
            <a:r>
              <a:rPr lang="nl-NL" sz="1600" dirty="0">
                <a:latin typeface="Arial Black" panose="020B0A04020102020204" pitchFamily="34" charset="0"/>
              </a:rPr>
              <a:t>Koppel als reference en ‘</a:t>
            </a:r>
            <a:r>
              <a:rPr lang="nl-NL" sz="1600" dirty="0" err="1">
                <a:latin typeface="Arial Black" panose="020B0A04020102020204" pitchFamily="34" charset="0"/>
              </a:rPr>
              <a:t>Merge</a:t>
            </a:r>
            <a:r>
              <a:rPr lang="nl-NL" sz="1600" dirty="0">
                <a:latin typeface="Arial Black" panose="020B0A04020102020204" pitchFamily="34" charset="0"/>
              </a:rPr>
              <a:t> </a:t>
            </a:r>
            <a:r>
              <a:rPr lang="nl-NL" sz="1600" dirty="0" err="1">
                <a:latin typeface="Arial Black" panose="020B0A04020102020204" pitchFamily="34" charset="0"/>
              </a:rPr>
              <a:t>Into</a:t>
            </a:r>
            <a:r>
              <a:rPr lang="nl-NL" sz="1600" dirty="0">
                <a:latin typeface="Arial Black" panose="020B0A04020102020204" pitchFamily="34" charset="0"/>
              </a:rPr>
              <a:t> Master’</a:t>
            </a:r>
          </a:p>
          <a:p>
            <a:endParaRPr lang="nl-NL" sz="1600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nl-NL" sz="1600" dirty="0">
                <a:latin typeface="Arial Black" panose="020B0A04020102020204" pitchFamily="34" charset="0"/>
              </a:rPr>
              <a:t>AutoCAD:</a:t>
            </a:r>
          </a:p>
          <a:p>
            <a:r>
              <a:rPr lang="nl-NL" sz="1600" dirty="0" err="1">
                <a:latin typeface="Arial Black" panose="020B0A04020102020204" pitchFamily="34" charset="0"/>
              </a:rPr>
              <a:t>Dgn</a:t>
            </a:r>
            <a:r>
              <a:rPr lang="nl-NL" sz="1600" dirty="0">
                <a:latin typeface="Arial Black" panose="020B0A04020102020204" pitchFamily="34" charset="0"/>
              </a:rPr>
              <a:t>-tekeningen als </a:t>
            </a:r>
            <a:r>
              <a:rPr lang="nl-NL" sz="1600" dirty="0" err="1">
                <a:latin typeface="Arial Black" panose="020B0A04020102020204" pitchFamily="34" charset="0"/>
              </a:rPr>
              <a:t>Xref</a:t>
            </a:r>
            <a:endParaRPr lang="nl-NL" sz="2000" dirty="0">
              <a:latin typeface="Arial Black" panose="020B0A04020102020204" pitchFamily="34" charset="0"/>
            </a:endParaRPr>
          </a:p>
        </p:txBody>
      </p:sp>
      <p:pic>
        <p:nvPicPr>
          <p:cNvPr id="2050" name="Picture 2" descr="Bezint eer ge begint - Online tegeltjes bakken - WBVB Rotterdam">
            <a:extLst>
              <a:ext uri="{FF2B5EF4-FFF2-40B4-BE49-F238E27FC236}">
                <a16:creationId xmlns:a16="http://schemas.microsoft.com/office/drawing/2014/main" id="{26566978-C6D6-A4C7-7473-E6CA30389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216" y="2956688"/>
            <a:ext cx="3789424" cy="3789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077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446BC9-98A4-7CE7-5D16-7A90B3EA99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7E32509F-C3C7-80E7-3E96-985267FF2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61" y="1402619"/>
            <a:ext cx="10946296" cy="1325563"/>
          </a:xfrm>
          <a:noFill/>
        </p:spPr>
        <p:txBody>
          <a:bodyPr>
            <a:normAutofit/>
          </a:bodyPr>
          <a:lstStyle/>
          <a:p>
            <a:pPr algn="ctr"/>
            <a:r>
              <a:rPr lang="nl-NL" sz="4000" dirty="0">
                <a:latin typeface="Arial Black" panose="020B0A04020102020204" pitchFamily="34" charset="0"/>
              </a:rPr>
              <a:t>Rekening houden met conversie(1)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16FA0F3-FCF7-569F-6EBC-851556215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3068576"/>
            <a:ext cx="7886700" cy="1427224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>
                <a:latin typeface="Arial Black" panose="020B0A04020102020204" pitchFamily="34" charset="0"/>
              </a:rPr>
              <a:t>Voor conversie van </a:t>
            </a:r>
            <a:r>
              <a:rPr lang="nl-NL" dirty="0" err="1">
                <a:latin typeface="Arial Black" panose="020B0A04020102020204" pitchFamily="34" charset="0"/>
              </a:rPr>
              <a:t>dwg</a:t>
            </a:r>
            <a:r>
              <a:rPr lang="nl-NL" dirty="0">
                <a:latin typeface="Arial Black" panose="020B0A04020102020204" pitchFamily="34" charset="0"/>
              </a:rPr>
              <a:t> naar </a:t>
            </a:r>
            <a:r>
              <a:rPr lang="nl-NL" dirty="0" err="1">
                <a:latin typeface="Arial Black" panose="020B0A04020102020204" pitchFamily="34" charset="0"/>
              </a:rPr>
              <a:t>dgn</a:t>
            </a:r>
            <a:r>
              <a:rPr lang="nl-NL" dirty="0">
                <a:latin typeface="Arial Black" panose="020B0A04020102020204" pitchFamily="34" charset="0"/>
              </a:rPr>
              <a:t>:</a:t>
            </a:r>
          </a:p>
          <a:p>
            <a:r>
              <a:rPr lang="nl-NL" sz="2000" dirty="0" err="1">
                <a:latin typeface="Arial Black" panose="020B0A04020102020204" pitchFamily="34" charset="0"/>
              </a:rPr>
              <a:t>Dynamic</a:t>
            </a:r>
            <a:r>
              <a:rPr lang="nl-NL" sz="2000" dirty="0">
                <a:latin typeface="Arial Black" panose="020B0A04020102020204" pitchFamily="34" charset="0"/>
              </a:rPr>
              <a:t> </a:t>
            </a:r>
            <a:r>
              <a:rPr lang="nl-NL" sz="2000" dirty="0" err="1">
                <a:latin typeface="Arial Black" panose="020B0A04020102020204" pitchFamily="34" charset="0"/>
              </a:rPr>
              <a:t>blocks</a:t>
            </a:r>
            <a:endParaRPr lang="nl-NL" sz="2000" dirty="0">
              <a:latin typeface="Arial Black" panose="020B0A04020102020204" pitchFamily="34" charset="0"/>
            </a:endParaRPr>
          </a:p>
          <a:p>
            <a:r>
              <a:rPr lang="nl-NL" sz="2000" dirty="0" err="1">
                <a:latin typeface="Arial Black" panose="020B0A04020102020204" pitchFamily="34" charset="0"/>
              </a:rPr>
              <a:t>Annotatieve</a:t>
            </a:r>
            <a:r>
              <a:rPr lang="nl-NL" sz="2000" dirty="0">
                <a:latin typeface="Arial Black" panose="020B0A04020102020204" pitchFamily="34" charset="0"/>
              </a:rPr>
              <a:t> teksten en maatvoeringen</a:t>
            </a:r>
          </a:p>
          <a:p>
            <a:endParaRPr lang="nl-NL" sz="2000" dirty="0">
              <a:latin typeface="Arial Black" panose="020B0A04020102020204" pitchFamily="34" charset="0"/>
            </a:endParaRPr>
          </a:p>
        </p:txBody>
      </p:sp>
      <p:sp>
        <p:nvSpPr>
          <p:cNvPr id="2" name="Tijdelijke aanduiding voor inhoud 3">
            <a:extLst>
              <a:ext uri="{FF2B5EF4-FFF2-40B4-BE49-F238E27FC236}">
                <a16:creationId xmlns:a16="http://schemas.microsoft.com/office/drawing/2014/main" id="{34BDFD97-2AA2-D3E4-6B76-3C5086923CF9}"/>
              </a:ext>
            </a:extLst>
          </p:cNvPr>
          <p:cNvSpPr txBox="1">
            <a:spLocks/>
          </p:cNvSpPr>
          <p:nvPr/>
        </p:nvSpPr>
        <p:spPr>
          <a:xfrm>
            <a:off x="200025" y="5192651"/>
            <a:ext cx="11868150" cy="142722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000" i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Opmerking</a:t>
            </a:r>
            <a:endParaRPr lang="nl-NL" sz="2000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20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 betreft versies van AutoCAD en MicroStation hoef je je geen zorgen te maken. </a:t>
            </a:r>
          </a:p>
          <a:p>
            <a:pPr marL="0" indent="0">
              <a:buNone/>
            </a:pPr>
            <a:r>
              <a:rPr lang="nl-NL" sz="20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Vanaf MicroStation CONNECT Edition (update 16 of 17) kun je uitwisselen met AutoCAD 2018 t/m 2024</a:t>
            </a:r>
          </a:p>
        </p:txBody>
      </p:sp>
    </p:spTree>
    <p:extLst>
      <p:ext uri="{BB962C8B-B14F-4D97-AF65-F5344CB8AC3E}">
        <p14:creationId xmlns:p14="http://schemas.microsoft.com/office/powerpoint/2010/main" val="3986057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DBE8E2-BF68-C8E1-0B23-8F78DFB637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01E85F5E-866A-E90E-CCE5-72BB72D47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61" y="1402619"/>
            <a:ext cx="10946296" cy="1325563"/>
          </a:xfrm>
          <a:noFill/>
        </p:spPr>
        <p:txBody>
          <a:bodyPr>
            <a:normAutofit/>
          </a:bodyPr>
          <a:lstStyle/>
          <a:p>
            <a:pPr algn="ctr"/>
            <a:r>
              <a:rPr lang="nl-NL" sz="4000" dirty="0">
                <a:latin typeface="Arial Black" panose="020B0A04020102020204" pitchFamily="34" charset="0"/>
              </a:rPr>
              <a:t>Rekening houden met conversie(2)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97C95C8-7BC2-757A-0673-A0A1347C7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2452" y="3068576"/>
            <a:ext cx="6879161" cy="3565648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>
                <a:latin typeface="Arial Black" panose="020B0A04020102020204" pitchFamily="34" charset="0"/>
              </a:rPr>
              <a:t>Voor conversie van </a:t>
            </a:r>
            <a:r>
              <a:rPr lang="nl-NL" dirty="0" err="1">
                <a:latin typeface="Arial Black" panose="020B0A04020102020204" pitchFamily="34" charset="0"/>
              </a:rPr>
              <a:t>dgn</a:t>
            </a:r>
            <a:r>
              <a:rPr lang="nl-NL" dirty="0">
                <a:latin typeface="Arial Black" panose="020B0A04020102020204" pitchFamily="34" charset="0"/>
              </a:rPr>
              <a:t> naar </a:t>
            </a:r>
            <a:r>
              <a:rPr lang="nl-NL" dirty="0" err="1">
                <a:latin typeface="Arial Black" panose="020B0A04020102020204" pitchFamily="34" charset="0"/>
              </a:rPr>
              <a:t>dwg</a:t>
            </a:r>
            <a:r>
              <a:rPr lang="nl-NL" dirty="0">
                <a:latin typeface="Arial Black" panose="020B0A04020102020204" pitchFamily="34" charset="0"/>
              </a:rPr>
              <a:t>:</a:t>
            </a:r>
          </a:p>
          <a:p>
            <a:r>
              <a:rPr lang="nl-NL" sz="2000" dirty="0">
                <a:latin typeface="Arial Black" panose="020B0A04020102020204" pitchFamily="34" charset="0"/>
              </a:rPr>
              <a:t>Kleuren</a:t>
            </a:r>
          </a:p>
          <a:p>
            <a:r>
              <a:rPr lang="nl-NL" sz="2000" dirty="0" err="1">
                <a:latin typeface="Arial Black" panose="020B0A04020102020204" pitchFamily="34" charset="0"/>
              </a:rPr>
              <a:t>Custom</a:t>
            </a:r>
            <a:r>
              <a:rPr lang="nl-NL" sz="2000" dirty="0">
                <a:latin typeface="Arial Black" panose="020B0A04020102020204" pitchFamily="34" charset="0"/>
              </a:rPr>
              <a:t> </a:t>
            </a:r>
            <a:r>
              <a:rPr lang="nl-NL" sz="2000" dirty="0" err="1">
                <a:latin typeface="Arial Black" panose="020B0A04020102020204" pitchFamily="34" charset="0"/>
              </a:rPr>
              <a:t>Linestyles</a:t>
            </a:r>
            <a:endParaRPr lang="nl-NL" sz="2000" dirty="0">
              <a:latin typeface="Arial Black" panose="020B0A04020102020204" pitchFamily="34" charset="0"/>
            </a:endParaRPr>
          </a:p>
          <a:p>
            <a:r>
              <a:rPr lang="nl-NL" sz="2000" dirty="0">
                <a:latin typeface="Arial Black" panose="020B0A04020102020204" pitchFamily="34" charset="0"/>
              </a:rPr>
              <a:t>Meer dan één designmodel</a:t>
            </a:r>
          </a:p>
          <a:p>
            <a:r>
              <a:rPr lang="nl-NL" sz="2000" dirty="0" err="1">
                <a:latin typeface="Arial Black" panose="020B0A04020102020204" pitchFamily="34" charset="0"/>
              </a:rPr>
              <a:t>Internal</a:t>
            </a:r>
            <a:r>
              <a:rPr lang="nl-NL" sz="2000" dirty="0">
                <a:latin typeface="Arial Black" panose="020B0A04020102020204" pitchFamily="34" charset="0"/>
              </a:rPr>
              <a:t> References</a:t>
            </a:r>
          </a:p>
          <a:p>
            <a:r>
              <a:rPr lang="nl-NL" sz="2000" dirty="0">
                <a:latin typeface="Arial Black" panose="020B0A04020102020204" pitchFamily="34" charset="0"/>
              </a:rPr>
              <a:t>Tags</a:t>
            </a:r>
          </a:p>
          <a:p>
            <a:r>
              <a:rPr lang="nl-NL" sz="2000" dirty="0">
                <a:latin typeface="Arial Black" panose="020B0A04020102020204" pitchFamily="34" charset="0"/>
              </a:rPr>
              <a:t>Enter Datafields</a:t>
            </a:r>
          </a:p>
          <a:p>
            <a:r>
              <a:rPr lang="nl-NL" sz="2000" dirty="0">
                <a:latin typeface="Arial Black" panose="020B0A04020102020204" pitchFamily="34" charset="0"/>
              </a:rPr>
              <a:t>Item Types</a:t>
            </a:r>
          </a:p>
          <a:p>
            <a:endParaRPr lang="nl-NL" sz="2000" dirty="0">
              <a:latin typeface="Arial Black" panose="020B0A04020102020204" pitchFamily="34" charset="0"/>
            </a:endParaRPr>
          </a:p>
          <a:p>
            <a:endParaRPr lang="nl-NL" sz="2000" dirty="0">
              <a:latin typeface="Arial Black" panose="020B0A04020102020204" pitchFamily="34" charset="0"/>
            </a:endParaRPr>
          </a:p>
        </p:txBody>
      </p:sp>
      <p:sp>
        <p:nvSpPr>
          <p:cNvPr id="5" name="Tijdelijke aanduiding voor inhoud 3">
            <a:extLst>
              <a:ext uri="{FF2B5EF4-FFF2-40B4-BE49-F238E27FC236}">
                <a16:creationId xmlns:a16="http://schemas.microsoft.com/office/drawing/2014/main" id="{2791B17A-91B8-A116-D718-17DDDD3A3177}"/>
              </a:ext>
            </a:extLst>
          </p:cNvPr>
          <p:cNvSpPr txBox="1">
            <a:spLocks/>
          </p:cNvSpPr>
          <p:nvPr/>
        </p:nvSpPr>
        <p:spPr>
          <a:xfrm>
            <a:off x="6003235" y="3068576"/>
            <a:ext cx="4956313" cy="356564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nl-NL" dirty="0">
              <a:latin typeface="Arial Black" panose="020B0A04020102020204" pitchFamily="34" charset="0"/>
            </a:endParaRPr>
          </a:p>
          <a:p>
            <a:r>
              <a:rPr lang="nl-NL" sz="2000" dirty="0">
                <a:latin typeface="Arial Black" panose="020B0A04020102020204" pitchFamily="34" charset="0"/>
              </a:rPr>
              <a:t>Parametrische cellen</a:t>
            </a:r>
          </a:p>
          <a:p>
            <a:r>
              <a:rPr lang="nl-NL" sz="2000" dirty="0">
                <a:latin typeface="Arial Black" panose="020B0A04020102020204" pitchFamily="34" charset="0"/>
              </a:rPr>
              <a:t>Patterns</a:t>
            </a:r>
          </a:p>
          <a:p>
            <a:r>
              <a:rPr lang="nl-NL" sz="2000" dirty="0" err="1">
                <a:latin typeface="Arial Black" panose="020B0A04020102020204" pitchFamily="34" charset="0"/>
              </a:rPr>
              <a:t>Priorities</a:t>
            </a:r>
            <a:endParaRPr lang="nl-NL" sz="2000" dirty="0">
              <a:latin typeface="Arial Black" panose="020B0A04020102020204" pitchFamily="34" charset="0"/>
            </a:endParaRPr>
          </a:p>
          <a:p>
            <a:r>
              <a:rPr lang="nl-NL" sz="2000" dirty="0" err="1">
                <a:latin typeface="Arial Black" panose="020B0A04020102020204" pitchFamily="34" charset="0"/>
              </a:rPr>
              <a:t>Fill</a:t>
            </a:r>
            <a:endParaRPr lang="nl-NL" sz="2000" dirty="0">
              <a:latin typeface="Arial Black" panose="020B0A04020102020204" pitchFamily="34" charset="0"/>
            </a:endParaRPr>
          </a:p>
          <a:p>
            <a:r>
              <a:rPr lang="nl-NL" sz="2000" dirty="0">
                <a:latin typeface="Arial Black" panose="020B0A04020102020204" pitchFamily="34" charset="0"/>
              </a:rPr>
              <a:t>Maatvoering</a:t>
            </a:r>
          </a:p>
          <a:p>
            <a:r>
              <a:rPr lang="nl-NL" sz="2000" dirty="0" err="1">
                <a:latin typeface="Arial Black" panose="020B0A04020102020204" pitchFamily="34" charset="0"/>
              </a:rPr>
              <a:t>Annotation</a:t>
            </a:r>
            <a:r>
              <a:rPr lang="nl-NL" sz="2000" dirty="0">
                <a:latin typeface="Arial Black" panose="020B0A04020102020204" pitchFamily="34" charset="0"/>
              </a:rPr>
              <a:t> </a:t>
            </a:r>
            <a:r>
              <a:rPr lang="nl-NL" sz="2000" dirty="0" err="1">
                <a:latin typeface="Arial Black" panose="020B0A04020102020204" pitchFamily="34" charset="0"/>
              </a:rPr>
              <a:t>scale</a:t>
            </a:r>
            <a:endParaRPr lang="nl-NL" sz="2000" dirty="0">
              <a:latin typeface="Arial Black" panose="020B0A04020102020204" pitchFamily="34" charset="0"/>
            </a:endParaRPr>
          </a:p>
          <a:p>
            <a:r>
              <a:rPr lang="nl-NL" sz="2000" dirty="0">
                <a:latin typeface="Arial Black" panose="020B0A04020102020204" pitchFamily="34" charset="0"/>
              </a:rPr>
              <a:t>Fields</a:t>
            </a:r>
          </a:p>
          <a:p>
            <a:endParaRPr lang="nl-NL" sz="2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4095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A2DE46-31B3-3494-A62F-540E16259B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FF5F7F52-ACAA-1539-2A23-6C4EE4178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766219"/>
            <a:ext cx="7886700" cy="1325563"/>
          </a:xfrm>
          <a:noFill/>
        </p:spPr>
        <p:txBody>
          <a:bodyPr>
            <a:normAutofit/>
          </a:bodyPr>
          <a:lstStyle/>
          <a:p>
            <a:pPr algn="ctr"/>
            <a:r>
              <a:rPr lang="nl-NL" sz="2800" dirty="0">
                <a:latin typeface="Arial Black" panose="020B0A04020102020204" pitchFamily="34" charset="0"/>
              </a:rPr>
              <a:t>Van AutoCAD naar ‘DGN’</a:t>
            </a:r>
          </a:p>
        </p:txBody>
      </p:sp>
    </p:spTree>
    <p:extLst>
      <p:ext uri="{BB962C8B-B14F-4D97-AF65-F5344CB8AC3E}">
        <p14:creationId xmlns:p14="http://schemas.microsoft.com/office/powerpoint/2010/main" val="28589518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6F4AF1-0B51-E8D8-8EE5-5E815302DB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B8BD2F6D-5990-067E-18F4-545F41ED0C1F}"/>
              </a:ext>
            </a:extLst>
          </p:cNvPr>
          <p:cNvSpPr txBox="1">
            <a:spLocks/>
          </p:cNvSpPr>
          <p:nvPr/>
        </p:nvSpPr>
        <p:spPr>
          <a:xfrm>
            <a:off x="1397419" y="1451251"/>
            <a:ext cx="9397161" cy="504549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dirty="0">
                <a:latin typeface="Arial Black" panose="020B0A04020102020204" pitchFamily="34" charset="0"/>
              </a:rPr>
              <a:t>Exporteren vanuit AutoCAD: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0806EDD-FE22-FD46-C1D1-D3897E8EA2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02" y="2049363"/>
            <a:ext cx="2379634" cy="3459230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F6355836-A4B1-9E85-41F9-C31ADAEF1E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080" y="2927109"/>
            <a:ext cx="1616971" cy="1975092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1E31D5BE-3F8A-542F-41C0-5CFBF1CBCC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3908" y="2609850"/>
            <a:ext cx="4814399" cy="2533894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0FC17990-52B9-0D87-4D7E-8CF3D4584D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14824" y="2927109"/>
            <a:ext cx="2173716" cy="199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9550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8307C3-31E4-E83B-66C9-E3C385FB17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673329C3-D4AA-B23A-BFE3-A4DFB8830D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756" y="1343741"/>
            <a:ext cx="7970735" cy="561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3340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B8E414-51E7-C661-F459-8BFFDB56B9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AB05B876-5FED-D014-1E08-F022C5E8EE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074" y="1395136"/>
            <a:ext cx="6458851" cy="3953427"/>
          </a:xfrm>
          <a:prstGeom prst="rect">
            <a:avLst/>
          </a:prstGeom>
        </p:spPr>
      </p:pic>
      <p:sp>
        <p:nvSpPr>
          <p:cNvPr id="5" name="Tijdelijke aanduiding voor tekst 3">
            <a:extLst>
              <a:ext uri="{FF2B5EF4-FFF2-40B4-BE49-F238E27FC236}">
                <a16:creationId xmlns:a16="http://schemas.microsoft.com/office/drawing/2014/main" id="{4E963DD4-DB47-8EDE-724B-65E80C3D664E}"/>
              </a:ext>
            </a:extLst>
          </p:cNvPr>
          <p:cNvSpPr txBox="1">
            <a:spLocks/>
          </p:cNvSpPr>
          <p:nvPr/>
        </p:nvSpPr>
        <p:spPr>
          <a:xfrm>
            <a:off x="7418884" y="1973163"/>
            <a:ext cx="3604716" cy="395388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000" dirty="0">
                <a:latin typeface="Arial Black" panose="020B0A04020102020204" pitchFamily="34" charset="0"/>
              </a:rPr>
              <a:t>Leaders worden ‘Cellen’</a:t>
            </a:r>
          </a:p>
        </p:txBody>
      </p:sp>
    </p:spTree>
    <p:extLst>
      <p:ext uri="{BB962C8B-B14F-4D97-AF65-F5344CB8AC3E}">
        <p14:creationId xmlns:p14="http://schemas.microsoft.com/office/powerpoint/2010/main" val="1342213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152650" y="1402619"/>
            <a:ext cx="7886700" cy="1325563"/>
          </a:xfrm>
          <a:noFill/>
        </p:spPr>
        <p:txBody>
          <a:bodyPr>
            <a:normAutofit/>
          </a:bodyPr>
          <a:lstStyle/>
          <a:p>
            <a:r>
              <a:rPr lang="nl-NL" sz="2800" dirty="0">
                <a:latin typeface="Arial Black" panose="020B0A04020102020204" pitchFamily="34" charset="0"/>
              </a:rPr>
              <a:t>Wie zijn wij?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2152650" y="3068576"/>
            <a:ext cx="7886700" cy="3565648"/>
          </a:xfrm>
          <a:noFill/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2000" dirty="0">
                <a:latin typeface="Arial Black" panose="020B0A04020102020204" pitchFamily="34" charset="0"/>
              </a:rPr>
              <a:t>Michel van der Hulst van HB-advies</a:t>
            </a:r>
          </a:p>
          <a:p>
            <a:pPr marL="0" indent="0">
              <a:buNone/>
            </a:pPr>
            <a:endParaRPr lang="nl-NL" sz="2000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nl-NL" sz="2000" dirty="0">
                <a:latin typeface="Arial Black" panose="020B0A04020102020204" pitchFamily="34" charset="0"/>
              </a:rPr>
              <a:t>En</a:t>
            </a:r>
          </a:p>
          <a:p>
            <a:pPr marL="0" indent="0" algn="ctr">
              <a:buNone/>
            </a:pPr>
            <a:endParaRPr lang="nl-NL" sz="2000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nl-NL" sz="2000" dirty="0">
                <a:latin typeface="Arial Black" panose="020B0A04020102020204" pitchFamily="34" charset="0"/>
              </a:rPr>
              <a:t>Ingeborg Hoogenberg van </a:t>
            </a:r>
            <a:r>
              <a:rPr lang="nl-NL" sz="2000" dirty="0" err="1">
                <a:latin typeface="Arial Black" panose="020B0A04020102020204" pitchFamily="34" charset="0"/>
              </a:rPr>
              <a:t>the</a:t>
            </a:r>
            <a:r>
              <a:rPr lang="nl-NL" sz="2000" dirty="0">
                <a:latin typeface="Arial Black" panose="020B0A04020102020204" pitchFamily="34" charset="0"/>
              </a:rPr>
              <a:t> People Group</a:t>
            </a:r>
          </a:p>
        </p:txBody>
      </p:sp>
    </p:spTree>
    <p:extLst>
      <p:ext uri="{BB962C8B-B14F-4D97-AF65-F5344CB8AC3E}">
        <p14:creationId xmlns:p14="http://schemas.microsoft.com/office/powerpoint/2010/main" val="22475909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C4B9EB-151D-C437-3BFA-986425F8C3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92509A52-6C4C-3B4D-9AAA-C4F99145A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72" y="1336829"/>
            <a:ext cx="6223222" cy="2530321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07E798C6-18ED-2856-26A7-35517684A0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8083" y="3429000"/>
            <a:ext cx="5899967" cy="2993224"/>
          </a:xfrm>
          <a:prstGeom prst="rect">
            <a:avLst/>
          </a:prstGeom>
        </p:spPr>
      </p:pic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0A5EBB77-EF06-8413-D5CF-30F66FA564D0}"/>
              </a:ext>
            </a:extLst>
          </p:cNvPr>
          <p:cNvSpPr txBox="1">
            <a:spLocks/>
          </p:cNvSpPr>
          <p:nvPr/>
        </p:nvSpPr>
        <p:spPr>
          <a:xfrm>
            <a:off x="7418884" y="1973162"/>
            <a:ext cx="3604716" cy="655737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000" dirty="0" err="1">
                <a:latin typeface="Arial Black" panose="020B0A04020102020204" pitchFamily="34" charset="0"/>
              </a:rPr>
              <a:t>Dimensions</a:t>
            </a:r>
            <a:r>
              <a:rPr lang="nl-NL" sz="2000" dirty="0">
                <a:latin typeface="Arial Black" panose="020B0A04020102020204" pitchFamily="34" charset="0"/>
              </a:rPr>
              <a:t> worden verschaald en vervormd</a:t>
            </a:r>
          </a:p>
        </p:txBody>
      </p:sp>
    </p:spTree>
    <p:extLst>
      <p:ext uri="{BB962C8B-B14F-4D97-AF65-F5344CB8AC3E}">
        <p14:creationId xmlns:p14="http://schemas.microsoft.com/office/powerpoint/2010/main" val="18868432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2279C1-3552-6BDF-D2A3-5F84DCBEC2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D59B662B-5752-742F-408A-91CC7A247A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315" y="3048586"/>
            <a:ext cx="7160936" cy="2533350"/>
          </a:xfrm>
          <a:prstGeom prst="rect">
            <a:avLst/>
          </a:prstGeom>
        </p:spPr>
      </p:pic>
      <p:sp>
        <p:nvSpPr>
          <p:cNvPr id="5" name="Tijdelijke aanduiding voor tekst 3">
            <a:extLst>
              <a:ext uri="{FF2B5EF4-FFF2-40B4-BE49-F238E27FC236}">
                <a16:creationId xmlns:a16="http://schemas.microsoft.com/office/drawing/2014/main" id="{EE412FD7-5DDD-5D1D-1CE2-89C560FA6BFA}"/>
              </a:ext>
            </a:extLst>
          </p:cNvPr>
          <p:cNvSpPr txBox="1">
            <a:spLocks/>
          </p:cNvSpPr>
          <p:nvPr/>
        </p:nvSpPr>
        <p:spPr>
          <a:xfrm>
            <a:off x="6720384" y="1636612"/>
            <a:ext cx="4823916" cy="865287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000" dirty="0">
                <a:latin typeface="Arial Black" panose="020B0A04020102020204" pitchFamily="34" charset="0"/>
              </a:rPr>
              <a:t>Attributes van blocks/tags van cellen krijgen allemaal dezelfde naam</a:t>
            </a:r>
          </a:p>
        </p:txBody>
      </p:sp>
    </p:spTree>
    <p:extLst>
      <p:ext uri="{BB962C8B-B14F-4D97-AF65-F5344CB8AC3E}">
        <p14:creationId xmlns:p14="http://schemas.microsoft.com/office/powerpoint/2010/main" val="38085666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412E55-0520-9722-C9A1-DF7E8091D2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C47EE18A-800C-82BD-16CF-FC205E3B9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766219"/>
            <a:ext cx="7886700" cy="1325563"/>
          </a:xfrm>
          <a:noFill/>
        </p:spPr>
        <p:txBody>
          <a:bodyPr>
            <a:normAutofit/>
          </a:bodyPr>
          <a:lstStyle/>
          <a:p>
            <a:pPr algn="ctr"/>
            <a:r>
              <a:rPr lang="nl-NL" sz="2800" dirty="0">
                <a:latin typeface="Arial Black" panose="020B0A04020102020204" pitchFamily="34" charset="0"/>
              </a:rPr>
              <a:t>‘DGN’ import in AutoCAD</a:t>
            </a:r>
          </a:p>
        </p:txBody>
      </p:sp>
    </p:spTree>
    <p:extLst>
      <p:ext uri="{BB962C8B-B14F-4D97-AF65-F5344CB8AC3E}">
        <p14:creationId xmlns:p14="http://schemas.microsoft.com/office/powerpoint/2010/main" val="11995677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4FF47E-F692-FC01-8DB6-77E19D9AF7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00A68C04-1752-1D77-14EE-E0DB26DB7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327" y="2442297"/>
            <a:ext cx="4702345" cy="3255943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36C7EA30-9D2B-9B34-2F96-9AA5BBC83E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3495" y="3136451"/>
            <a:ext cx="2437106" cy="1757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8164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F73581-792F-BB6F-5684-556C6AA179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3">
            <a:extLst>
              <a:ext uri="{FF2B5EF4-FFF2-40B4-BE49-F238E27FC236}">
                <a16:creationId xmlns:a16="http://schemas.microsoft.com/office/drawing/2014/main" id="{BED1CEB8-9A72-1EA8-C638-70818B8BC79B}"/>
              </a:ext>
            </a:extLst>
          </p:cNvPr>
          <p:cNvSpPr txBox="1">
            <a:spLocks/>
          </p:cNvSpPr>
          <p:nvPr/>
        </p:nvSpPr>
        <p:spPr>
          <a:xfrm>
            <a:off x="6510834" y="2005334"/>
            <a:ext cx="5255716" cy="4205388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000" dirty="0">
                <a:latin typeface="Arial Black" panose="020B0A04020102020204" pitchFamily="34" charset="0"/>
              </a:rPr>
              <a:t>NLCS = objectgericht</a:t>
            </a:r>
          </a:p>
          <a:p>
            <a:pPr marL="0" indent="0">
              <a:buNone/>
            </a:pPr>
            <a:r>
              <a:rPr lang="nl-NL" sz="2000" dirty="0">
                <a:latin typeface="Arial Black" panose="020B0A04020102020204" pitchFamily="34" charset="0"/>
              </a:rPr>
              <a:t>Uitgangspunt: alles is getekend ‘</a:t>
            </a:r>
            <a:r>
              <a:rPr lang="nl-NL" sz="2000" dirty="0" err="1">
                <a:latin typeface="Arial Black" panose="020B0A04020102020204" pitchFamily="34" charset="0"/>
              </a:rPr>
              <a:t>ByLayer</a:t>
            </a:r>
            <a:r>
              <a:rPr lang="nl-NL" sz="2000" dirty="0">
                <a:latin typeface="Arial Black" panose="020B0A04020102020204" pitchFamily="34" charset="0"/>
              </a:rPr>
              <a:t>/</a:t>
            </a:r>
            <a:r>
              <a:rPr lang="nl-NL" sz="2000" dirty="0" err="1">
                <a:latin typeface="Arial Black" panose="020B0A04020102020204" pitchFamily="34" charset="0"/>
              </a:rPr>
              <a:t>ByLevel</a:t>
            </a:r>
            <a:r>
              <a:rPr lang="nl-NL" sz="2000" dirty="0">
                <a:latin typeface="Arial Black" panose="020B0A04020102020204" pitchFamily="34" charset="0"/>
              </a:rPr>
              <a:t>’</a:t>
            </a:r>
          </a:p>
          <a:p>
            <a:pPr marL="0" indent="0">
              <a:buNone/>
            </a:pPr>
            <a:endParaRPr lang="nl-NL" sz="2000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nl-NL" sz="2000" dirty="0">
                <a:latin typeface="Arial Black" panose="020B0A04020102020204" pitchFamily="34" charset="0"/>
              </a:rPr>
              <a:t>Multiline staat op één layer met een representatie.</a:t>
            </a:r>
          </a:p>
          <a:p>
            <a:pPr marL="0" indent="0">
              <a:buNone/>
            </a:pPr>
            <a:r>
              <a:rPr lang="nl-NL" sz="2000" dirty="0">
                <a:latin typeface="Arial Black" panose="020B0A04020102020204" pitchFamily="34" charset="0"/>
              </a:rPr>
              <a:t>De ‘elementen’ van een </a:t>
            </a:r>
            <a:r>
              <a:rPr lang="nl-NL" sz="2000" dirty="0" err="1">
                <a:latin typeface="Arial Black" panose="020B0A04020102020204" pitchFamily="34" charset="0"/>
              </a:rPr>
              <a:t>multiline</a:t>
            </a:r>
            <a:r>
              <a:rPr lang="nl-NL" sz="2000" dirty="0">
                <a:latin typeface="Arial Black" panose="020B0A04020102020204" pitchFamily="34" charset="0"/>
              </a:rPr>
              <a:t> met afwijkende presentaties zijn properties </a:t>
            </a:r>
            <a:r>
              <a:rPr lang="nl-NL" sz="2000" dirty="0" err="1">
                <a:latin typeface="Arial Black" panose="020B0A04020102020204" pitchFamily="34" charset="0"/>
              </a:rPr>
              <a:t>overrides</a:t>
            </a:r>
            <a:r>
              <a:rPr lang="nl-NL" sz="2000" dirty="0">
                <a:latin typeface="Arial Black" panose="020B0A04020102020204" pitchFamily="34" charset="0"/>
              </a:rPr>
              <a:t>.</a:t>
            </a:r>
          </a:p>
          <a:p>
            <a:pPr marL="0" indent="0">
              <a:buNone/>
            </a:pPr>
            <a:endParaRPr lang="nl-NL" sz="2000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nl-NL" sz="2000" dirty="0">
                <a:latin typeface="Arial Black" panose="020B0A04020102020204" pitchFamily="34" charset="0"/>
              </a:rPr>
              <a:t>Dit is in strijd met het fundament NLCS uitgangspunt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9089988-BA93-A9CF-04A9-54F5951EDE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050" y="2819400"/>
            <a:ext cx="3195929" cy="233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0673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D902C9-1E28-A511-5C4B-E1190D1429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5896E543-5920-CAB2-7095-E015B827B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61" y="1402619"/>
            <a:ext cx="10946296" cy="1325563"/>
          </a:xfrm>
          <a:noFill/>
        </p:spPr>
        <p:txBody>
          <a:bodyPr>
            <a:normAutofit/>
          </a:bodyPr>
          <a:lstStyle/>
          <a:p>
            <a:pPr algn="ctr"/>
            <a:r>
              <a:rPr lang="nl-NL" sz="4000" dirty="0">
                <a:latin typeface="Arial Black" panose="020B0A04020102020204" pitchFamily="34" charset="0"/>
              </a:rPr>
              <a:t>Hulpmiddelen bij conversie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875A7C4-EA63-0DF0-63A1-8A5053272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862" y="2728182"/>
            <a:ext cx="10946296" cy="938943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>
                <a:latin typeface="Arial Black" panose="020B0A04020102020204" pitchFamily="34" charset="0"/>
              </a:rPr>
              <a:t>Van MicroStation naar AutoCAD :</a:t>
            </a:r>
            <a:endParaRPr lang="nl-NL" sz="2000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nl-NL" sz="2000" dirty="0" err="1">
                <a:latin typeface="Arial Black" panose="020B0A04020102020204" pitchFamily="34" charset="0"/>
              </a:rPr>
              <a:t>Dwg</a:t>
            </a:r>
            <a:r>
              <a:rPr lang="nl-NL" sz="2000" dirty="0">
                <a:latin typeface="Arial Black" panose="020B0A04020102020204" pitchFamily="34" charset="0"/>
              </a:rPr>
              <a:t> openen mét ‘Options’</a:t>
            </a:r>
          </a:p>
        </p:txBody>
      </p:sp>
      <p:pic>
        <p:nvPicPr>
          <p:cNvPr id="5" name="Afbeelding 4" descr="Afbeelding met tekst, schermopname, software, Computerpictogram&#10;&#10;Automatisch gegenereerde beschrijving">
            <a:extLst>
              <a:ext uri="{FF2B5EF4-FFF2-40B4-BE49-F238E27FC236}">
                <a16:creationId xmlns:a16="http://schemas.microsoft.com/office/drawing/2014/main" id="{E054806F-401F-C031-C1C8-B225022563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279" y="3197653"/>
            <a:ext cx="5486401" cy="2720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4993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59412C-98C3-6772-F095-0DF51F9C34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43AF716E-25B1-B082-3761-95C92F36C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62" y="1169839"/>
            <a:ext cx="6782214" cy="1325563"/>
          </a:xfrm>
          <a:noFill/>
        </p:spPr>
        <p:txBody>
          <a:bodyPr>
            <a:normAutofit/>
          </a:bodyPr>
          <a:lstStyle/>
          <a:p>
            <a:pPr algn="ctr"/>
            <a:r>
              <a:rPr lang="nl-NL" sz="4000" dirty="0">
                <a:latin typeface="Arial Black" panose="020B0A04020102020204" pitchFamily="34" charset="0"/>
              </a:rPr>
              <a:t>Options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585D7E7-7328-535A-4C4E-529D22039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862" y="2340573"/>
            <a:ext cx="6353588" cy="3653568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dirty="0">
                <a:latin typeface="Arial Black" panose="020B0A04020102020204" pitchFamily="34" charset="0"/>
              </a:rPr>
              <a:t>Enkele belangrijke/handige opties voor conversie MicroStation </a:t>
            </a:r>
            <a:r>
              <a:rPr lang="nl-NL" sz="2000" dirty="0" err="1">
                <a:latin typeface="Arial Black" panose="020B0A04020102020204" pitchFamily="34" charset="0"/>
              </a:rPr>
              <a:t>dgn</a:t>
            </a:r>
            <a:r>
              <a:rPr lang="nl-NL" sz="2000" dirty="0">
                <a:latin typeface="Arial Black" panose="020B0A04020102020204" pitchFamily="34" charset="0"/>
              </a:rPr>
              <a:t> naar AutoCAD </a:t>
            </a:r>
            <a:r>
              <a:rPr lang="nl-NL" sz="2000" dirty="0" err="1">
                <a:latin typeface="Arial Black" panose="020B0A04020102020204" pitchFamily="34" charset="0"/>
              </a:rPr>
              <a:t>dwg</a:t>
            </a:r>
            <a:r>
              <a:rPr lang="nl-NL" sz="2000" dirty="0">
                <a:latin typeface="Arial Black" panose="020B0A04020102020204" pitchFamily="34" charset="0"/>
              </a:rPr>
              <a:t>:</a:t>
            </a:r>
          </a:p>
          <a:p>
            <a:r>
              <a:rPr lang="nl-NL" sz="2000" dirty="0">
                <a:latin typeface="Arial Black" panose="020B0A04020102020204" pitchFamily="34" charset="0"/>
              </a:rPr>
              <a:t>Drop </a:t>
            </a:r>
            <a:r>
              <a:rPr lang="nl-NL" sz="2000" dirty="0" err="1">
                <a:latin typeface="Arial Black" panose="020B0A04020102020204" pitchFamily="34" charset="0"/>
              </a:rPr>
              <a:t>unsupported</a:t>
            </a:r>
            <a:r>
              <a:rPr lang="nl-NL" sz="2000" dirty="0">
                <a:latin typeface="Arial Black" panose="020B0A04020102020204" pitchFamily="34" charset="0"/>
              </a:rPr>
              <a:t> </a:t>
            </a:r>
            <a:r>
              <a:rPr lang="nl-NL" sz="2000" dirty="0" err="1">
                <a:latin typeface="Arial Black" panose="020B0A04020102020204" pitchFamily="34" charset="0"/>
              </a:rPr>
              <a:t>LineStyles</a:t>
            </a:r>
            <a:endParaRPr lang="nl-NL" sz="2000" dirty="0">
              <a:latin typeface="Arial Black" panose="020B0A04020102020204" pitchFamily="34" charset="0"/>
            </a:endParaRPr>
          </a:p>
          <a:p>
            <a:r>
              <a:rPr lang="nl-NL" sz="2000" dirty="0">
                <a:latin typeface="Arial Black" panose="020B0A04020102020204" pitchFamily="34" charset="0"/>
              </a:rPr>
              <a:t>Non-Default Design Models</a:t>
            </a:r>
          </a:p>
          <a:p>
            <a:r>
              <a:rPr lang="nl-NL" sz="2000" dirty="0">
                <a:latin typeface="Arial Black" panose="020B0A04020102020204" pitchFamily="34" charset="0"/>
              </a:rPr>
              <a:t>References</a:t>
            </a:r>
          </a:p>
        </p:txBody>
      </p:sp>
      <p:pic>
        <p:nvPicPr>
          <p:cNvPr id="7" name="Afbeelding 6" descr="Afbeelding met tekst, elektronica, schermopname, scherm&#10;&#10;Automatisch gegenereerde beschrijving">
            <a:extLst>
              <a:ext uri="{FF2B5EF4-FFF2-40B4-BE49-F238E27FC236}">
                <a16:creationId xmlns:a16="http://schemas.microsoft.com/office/drawing/2014/main" id="{E4A6C5FA-E539-4A62-E7C5-EB754BF3CF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076" y="1169838"/>
            <a:ext cx="4662804" cy="5592017"/>
          </a:xfrm>
          <a:prstGeom prst="rect">
            <a:avLst/>
          </a:prstGeom>
        </p:spPr>
      </p:pic>
      <p:pic>
        <p:nvPicPr>
          <p:cNvPr id="9" name="Afbeelding 8" descr="Afbeelding met tekst, schermopname, scherm, software&#10;&#10;Automatisch gegenereerde beschrijving">
            <a:extLst>
              <a:ext uri="{FF2B5EF4-FFF2-40B4-BE49-F238E27FC236}">
                <a16:creationId xmlns:a16="http://schemas.microsoft.com/office/drawing/2014/main" id="{B7482D8C-EE70-EE32-780F-C6EBDAA4C0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515" y="4094480"/>
            <a:ext cx="4614062" cy="266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2470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79F2BD-0D41-7A4A-5B48-2DA8E07C85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CFAFE92C-C269-E2D4-624F-446EA5C8F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61" y="1402619"/>
            <a:ext cx="10946296" cy="1325563"/>
          </a:xfrm>
          <a:noFill/>
        </p:spPr>
        <p:txBody>
          <a:bodyPr>
            <a:normAutofit/>
          </a:bodyPr>
          <a:lstStyle/>
          <a:p>
            <a:pPr algn="ctr"/>
            <a:r>
              <a:rPr lang="nl-NL" sz="4000" dirty="0">
                <a:latin typeface="Arial Black" panose="020B0A04020102020204" pitchFamily="34" charset="0"/>
              </a:rPr>
              <a:t>Conclusies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9080A1D-3864-00B7-F78A-34838E5334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862" y="2728182"/>
            <a:ext cx="10946296" cy="3653568"/>
          </a:xfrm>
          <a:noFill/>
        </p:spPr>
        <p:txBody>
          <a:bodyPr>
            <a:normAutofit/>
          </a:bodyPr>
          <a:lstStyle/>
          <a:p>
            <a:r>
              <a:rPr lang="nl-NL" sz="2000" dirty="0">
                <a:latin typeface="Arial Black" panose="020B0A04020102020204" pitchFamily="34" charset="0"/>
              </a:rPr>
              <a:t>‘Bezint eer ge begint’ – ga niet converteren als het niet nodig is.</a:t>
            </a:r>
          </a:p>
          <a:p>
            <a:r>
              <a:rPr lang="nl-NL" sz="2000" dirty="0">
                <a:latin typeface="Arial Black" panose="020B0A04020102020204" pitchFamily="34" charset="0"/>
              </a:rPr>
              <a:t>Heb je alleen wat onderdelen uit een tekening nodig, kopieer deze dan van de ene tekening naar de andere (in MicroStation kun je dat gemakkelijk doen vanuit een reference).</a:t>
            </a:r>
          </a:p>
          <a:p>
            <a:r>
              <a:rPr lang="nl-NL" sz="2000" dirty="0">
                <a:latin typeface="Arial Black" panose="020B0A04020102020204" pitchFamily="34" charset="0"/>
              </a:rPr>
              <a:t>Als je vooraf weet dat een tekening geconverteerd moet worden, houdt dan rekening met de elementen die problemen kunnen geven.</a:t>
            </a:r>
          </a:p>
          <a:p>
            <a:r>
              <a:rPr lang="nl-NL" sz="2000" dirty="0">
                <a:latin typeface="Arial Black" panose="020B0A04020102020204" pitchFamily="34" charset="0"/>
              </a:rPr>
              <a:t>Gebruik de ‘Options’ die je vindt in het scherm waarin je je </a:t>
            </a:r>
            <a:r>
              <a:rPr lang="nl-NL" sz="2000" dirty="0" err="1">
                <a:latin typeface="Arial Black" panose="020B0A04020102020204" pitchFamily="34" charset="0"/>
              </a:rPr>
              <a:t>dgn</a:t>
            </a:r>
            <a:r>
              <a:rPr lang="nl-NL" sz="2000" dirty="0">
                <a:latin typeface="Arial Black" panose="020B0A04020102020204" pitchFamily="34" charset="0"/>
              </a:rPr>
              <a:t> opslaat als </a:t>
            </a:r>
            <a:r>
              <a:rPr lang="nl-NL" sz="2000" dirty="0" err="1">
                <a:latin typeface="Arial Black" panose="020B0A04020102020204" pitchFamily="34" charset="0"/>
              </a:rPr>
              <a:t>dwg</a:t>
            </a:r>
            <a:r>
              <a:rPr lang="nl-NL" sz="2000" dirty="0">
                <a:latin typeface="Arial Black" panose="020B0A04020102020204" pitchFamily="34" charset="0"/>
              </a:rPr>
              <a:t>.</a:t>
            </a:r>
          </a:p>
          <a:p>
            <a:endParaRPr lang="nl-NL" sz="2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9322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D3F3A-C75D-7814-D50C-51B0A02565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036BF0A1-1EB9-9DF7-468D-18CB6AF01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62" y="1169839"/>
            <a:ext cx="10677938" cy="1325563"/>
          </a:xfrm>
          <a:noFill/>
        </p:spPr>
        <p:txBody>
          <a:bodyPr>
            <a:normAutofit/>
          </a:bodyPr>
          <a:lstStyle/>
          <a:p>
            <a:pPr algn="ctr"/>
            <a:r>
              <a:rPr lang="nl-NL" sz="4000" dirty="0">
                <a:latin typeface="Arial Black" panose="020B0A04020102020204" pitchFamily="34" charset="0"/>
              </a:rPr>
              <a:t>Vragen?</a:t>
            </a:r>
          </a:p>
        </p:txBody>
      </p:sp>
      <p:pic>
        <p:nvPicPr>
          <p:cNvPr id="1026" name="Picture 2" descr="Fotobehang 3d kleine mensen - met een vraagteken">
            <a:extLst>
              <a:ext uri="{FF2B5EF4-FFF2-40B4-BE49-F238E27FC236}">
                <a16:creationId xmlns:a16="http://schemas.microsoft.com/office/drawing/2014/main" id="{24DFA4E5-9BB3-7269-8B92-25F9567DE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548" y="2495402"/>
            <a:ext cx="3410903" cy="4019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453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51459" y="2030045"/>
            <a:ext cx="7889082" cy="479670"/>
          </a:xfrm>
          <a:noFill/>
        </p:spPr>
        <p:txBody>
          <a:bodyPr>
            <a:normAutofit/>
          </a:bodyPr>
          <a:lstStyle/>
          <a:p>
            <a:r>
              <a:rPr lang="nl-NL" sz="2400" dirty="0">
                <a:latin typeface="Arial Black" panose="020B0A04020102020204" pitchFamily="34" charset="0"/>
              </a:rPr>
              <a:t>Michel van der Hulst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151458" y="2593730"/>
            <a:ext cx="6909992" cy="3411416"/>
          </a:xfrm>
          <a:noFill/>
        </p:spPr>
        <p:txBody>
          <a:bodyPr/>
          <a:lstStyle/>
          <a:p>
            <a:r>
              <a:rPr lang="nl-NL" dirty="0">
                <a:latin typeface="Arial Black" panose="020B0A04020102020204" pitchFamily="34" charset="0"/>
              </a:rPr>
              <a:t>Werkzaam bij HB Adviesbureau</a:t>
            </a:r>
          </a:p>
          <a:p>
            <a:pPr marL="285750" indent="-285750">
              <a:buFontTx/>
              <a:buChar char="-"/>
            </a:pPr>
            <a:r>
              <a:rPr lang="nl-NL" dirty="0">
                <a:latin typeface="Arial Black" panose="020B0A04020102020204" pitchFamily="34" charset="0"/>
              </a:rPr>
              <a:t>Senior werkvoorbereider civiel</a:t>
            </a:r>
          </a:p>
          <a:p>
            <a:pPr marL="285750" indent="-285750">
              <a:buFontTx/>
              <a:buChar char="-"/>
            </a:pPr>
            <a:r>
              <a:rPr lang="nl-NL" dirty="0">
                <a:latin typeface="Arial Black" panose="020B0A04020102020204" pitchFamily="34" charset="0"/>
              </a:rPr>
              <a:t>Specialist AutoCAD (2D wegontwerp)</a:t>
            </a:r>
          </a:p>
          <a:p>
            <a:pPr marL="285750" indent="-285750">
              <a:buFontTx/>
              <a:buChar char="-"/>
            </a:pPr>
            <a:r>
              <a:rPr lang="nl-NL" dirty="0">
                <a:latin typeface="Arial Black" panose="020B0A04020102020204" pitchFamily="34" charset="0"/>
              </a:rPr>
              <a:t>Deelnemer NLCS exportcommissie sinds 2019</a:t>
            </a:r>
          </a:p>
          <a:p>
            <a:pPr marL="285750" indent="-285750">
              <a:buFontTx/>
              <a:buChar char="-"/>
            </a:pPr>
            <a:endParaRPr lang="nl-NL" dirty="0">
              <a:latin typeface="Arial Black" panose="020B0A04020102020204" pitchFamily="34" charset="0"/>
            </a:endParaRPr>
          </a:p>
          <a:p>
            <a:r>
              <a:rPr lang="nl-NL" dirty="0">
                <a:latin typeface="Arial Black" panose="020B0A04020102020204" pitchFamily="34" charset="0"/>
              </a:rPr>
              <a:t>Coördinator HB Academy</a:t>
            </a:r>
          </a:p>
          <a:p>
            <a:endParaRPr lang="nl-NL" dirty="0">
              <a:latin typeface="Arial Black" panose="020B0A04020102020204" pitchFamily="34" charset="0"/>
            </a:endParaRPr>
          </a:p>
          <a:p>
            <a:r>
              <a:rPr lang="nl-NL" dirty="0">
                <a:latin typeface="Arial Black" panose="020B0A04020102020204" pitchFamily="34" charset="0"/>
              </a:rPr>
              <a:t>Coördinator ICT Groots Adviesgroep</a:t>
            </a:r>
          </a:p>
        </p:txBody>
      </p:sp>
      <p:pic>
        <p:nvPicPr>
          <p:cNvPr id="13" name="Tijdelijke aanduiding voor inhoud 5">
            <a:extLst>
              <a:ext uri="{FF2B5EF4-FFF2-40B4-BE49-F238E27FC236}">
                <a16:creationId xmlns:a16="http://schemas.microsoft.com/office/drawing/2014/main" id="{E446AF52-C486-DF60-216D-039F80C5B3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37" y="2161930"/>
            <a:ext cx="1596691" cy="160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14979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194BF3-04D2-CB28-A99E-CADE260822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93D128-B6A7-4C49-9238-C01B5E3FE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1459" y="2030045"/>
            <a:ext cx="7889082" cy="479670"/>
          </a:xfrm>
          <a:noFill/>
        </p:spPr>
        <p:txBody>
          <a:bodyPr>
            <a:normAutofit/>
          </a:bodyPr>
          <a:lstStyle/>
          <a:p>
            <a:r>
              <a:rPr lang="nl-NL" sz="2400" dirty="0">
                <a:latin typeface="Arial Black" panose="020B0A04020102020204" pitchFamily="34" charset="0"/>
              </a:rPr>
              <a:t>Ingeborg Hoogenberg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D2BAB91-BD94-E47C-B469-B30B40D5DF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51458" y="2593730"/>
            <a:ext cx="6909992" cy="3411416"/>
          </a:xfrm>
          <a:noFill/>
        </p:spPr>
        <p:txBody>
          <a:bodyPr/>
          <a:lstStyle/>
          <a:p>
            <a:r>
              <a:rPr lang="nl-NL" dirty="0">
                <a:latin typeface="Arial Black" panose="020B0A04020102020204" pitchFamily="34" charset="0"/>
              </a:rPr>
              <a:t>Werkzaam bij The People Group</a:t>
            </a:r>
          </a:p>
          <a:p>
            <a:pPr marL="285750" indent="-285750">
              <a:buFontTx/>
              <a:buChar char="-"/>
            </a:pPr>
            <a:r>
              <a:rPr lang="nl-NL" dirty="0">
                <a:latin typeface="Arial Black" panose="020B0A04020102020204" pitchFamily="34" charset="0"/>
              </a:rPr>
              <a:t>Docent MicroStation en Optimize software</a:t>
            </a:r>
          </a:p>
          <a:p>
            <a:pPr marL="285750" indent="-285750">
              <a:buFontTx/>
              <a:buChar char="-"/>
            </a:pPr>
            <a:r>
              <a:rPr lang="nl-NL" dirty="0">
                <a:latin typeface="Arial Black" panose="020B0A04020102020204" pitchFamily="34" charset="0"/>
              </a:rPr>
              <a:t>Auteur van het MicroStation basis boek</a:t>
            </a:r>
          </a:p>
        </p:txBody>
      </p:sp>
    </p:spTree>
    <p:extLst>
      <p:ext uri="{BB962C8B-B14F-4D97-AF65-F5344CB8AC3E}">
        <p14:creationId xmlns:p14="http://schemas.microsoft.com/office/powerpoint/2010/main" val="1338066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152650" y="2766219"/>
            <a:ext cx="7886700" cy="1325563"/>
          </a:xfrm>
          <a:noFill/>
        </p:spPr>
        <p:txBody>
          <a:bodyPr>
            <a:normAutofit/>
          </a:bodyPr>
          <a:lstStyle/>
          <a:p>
            <a:pPr algn="ctr"/>
            <a:r>
              <a:rPr lang="nl-NL" sz="2800" dirty="0">
                <a:latin typeface="Arial Black" panose="020B0A04020102020204" pitchFamily="34" charset="0"/>
              </a:rPr>
              <a:t>Uitwisseling AutoCAD en Microstation</a:t>
            </a:r>
            <a:br>
              <a:rPr lang="nl-NL" sz="2800" dirty="0">
                <a:latin typeface="Arial Black" panose="020B0A04020102020204" pitchFamily="34" charset="0"/>
              </a:rPr>
            </a:br>
            <a:r>
              <a:rPr lang="nl-NL" sz="2800" dirty="0">
                <a:latin typeface="Arial Black" panose="020B0A04020102020204" pitchFamily="34" charset="0"/>
              </a:rPr>
              <a:t>in relatie tot de NLCS en de</a:t>
            </a:r>
            <a:br>
              <a:rPr lang="nl-NL" sz="2800" dirty="0">
                <a:latin typeface="Arial Black" panose="020B0A04020102020204" pitchFamily="34" charset="0"/>
              </a:rPr>
            </a:br>
            <a:r>
              <a:rPr lang="nl-NL" sz="2800" dirty="0">
                <a:latin typeface="Arial Black" panose="020B0A04020102020204" pitchFamily="34" charset="0"/>
              </a:rPr>
              <a:t>‘open standaarden’</a:t>
            </a:r>
          </a:p>
        </p:txBody>
      </p:sp>
    </p:spTree>
    <p:extLst>
      <p:ext uri="{BB962C8B-B14F-4D97-AF65-F5344CB8AC3E}">
        <p14:creationId xmlns:p14="http://schemas.microsoft.com/office/powerpoint/2010/main" val="1806537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DA924B-334B-CFC1-5DCB-BA62664B54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ederlandse CAD-standaard volledig inzetten in BIM-projecten | Duurzaam  Gebouwd">
            <a:extLst>
              <a:ext uri="{FF2B5EF4-FFF2-40B4-BE49-F238E27FC236}">
                <a16:creationId xmlns:a16="http://schemas.microsoft.com/office/drawing/2014/main" id="{F51E2634-EFEF-009F-F7EE-BE61A863C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025" y="1312863"/>
            <a:ext cx="1377950" cy="60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E715109F-C234-801E-E326-763E9A2075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7025" y="2385487"/>
            <a:ext cx="1377950" cy="411964"/>
          </a:xfrm>
          <a:prstGeom prst="rect">
            <a:avLst/>
          </a:prstGeom>
        </p:spPr>
      </p:pic>
      <p:pic>
        <p:nvPicPr>
          <p:cNvPr id="1030" name="Picture 6" descr="Autodesk AutoCAD 2025">
            <a:extLst>
              <a:ext uri="{FF2B5EF4-FFF2-40B4-BE49-F238E27FC236}">
                <a16:creationId xmlns:a16="http://schemas.microsoft.com/office/drawing/2014/main" id="{8E39D4AF-F7FB-5B6E-3A6E-C8513D04B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360" y="4670626"/>
            <a:ext cx="1155490" cy="115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EAF13577-4F22-AE11-7DCB-2454988290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2676" y="4680736"/>
            <a:ext cx="966647" cy="95747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3EBC8E67-BC35-14A5-90CB-E1FEE0DDED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23905" y="4769636"/>
            <a:ext cx="957470" cy="957470"/>
          </a:xfrm>
          <a:prstGeom prst="rect">
            <a:avLst/>
          </a:prstGeom>
        </p:spPr>
      </p:pic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ED3785F3-9355-4DDF-C933-DB29DE32D9B1}"/>
              </a:ext>
            </a:extLst>
          </p:cNvPr>
          <p:cNvSpPr txBox="1">
            <a:spLocks/>
          </p:cNvSpPr>
          <p:nvPr/>
        </p:nvSpPr>
        <p:spPr>
          <a:xfrm>
            <a:off x="3562455" y="2797451"/>
            <a:ext cx="5067090" cy="957469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dirty="0">
                <a:latin typeface="Arial Black" panose="020B0A04020102020204" pitchFamily="34" charset="0"/>
              </a:rPr>
              <a:t>Software onafhankelijke</a:t>
            </a:r>
          </a:p>
          <a:p>
            <a:pPr marL="0" indent="0" algn="ctr">
              <a:buNone/>
            </a:pPr>
            <a:r>
              <a:rPr lang="nl-NL" dirty="0">
                <a:latin typeface="Arial Black" panose="020B0A04020102020204" pitchFamily="34" charset="0"/>
              </a:rPr>
              <a:t>CAD-standaard</a:t>
            </a:r>
          </a:p>
        </p:txBody>
      </p:sp>
      <p:sp>
        <p:nvSpPr>
          <p:cNvPr id="12" name="Tijdelijke aanduiding voor tekst 3">
            <a:extLst>
              <a:ext uri="{FF2B5EF4-FFF2-40B4-BE49-F238E27FC236}">
                <a16:creationId xmlns:a16="http://schemas.microsoft.com/office/drawing/2014/main" id="{CAB16C99-B2D8-463C-EBF4-4B1E706A4319}"/>
              </a:ext>
            </a:extLst>
          </p:cNvPr>
          <p:cNvSpPr txBox="1">
            <a:spLocks/>
          </p:cNvSpPr>
          <p:nvPr/>
        </p:nvSpPr>
        <p:spPr>
          <a:xfrm>
            <a:off x="1670260" y="5826116"/>
            <a:ext cx="1993690" cy="430213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dirty="0">
                <a:latin typeface="Arial Black" panose="020B0A04020102020204" pitchFamily="34" charset="0"/>
              </a:rPr>
              <a:t>AutoCAD</a:t>
            </a:r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CBC122AE-0F03-7D27-5C1C-037A5C26C526}"/>
              </a:ext>
            </a:extLst>
          </p:cNvPr>
          <p:cNvSpPr txBox="1">
            <a:spLocks/>
          </p:cNvSpPr>
          <p:nvPr/>
        </p:nvSpPr>
        <p:spPr>
          <a:xfrm>
            <a:off x="4706208" y="5826115"/>
            <a:ext cx="2800246" cy="430213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dirty="0">
                <a:latin typeface="Arial Black" panose="020B0A04020102020204" pitchFamily="34" charset="0"/>
              </a:rPr>
              <a:t>Microstation</a:t>
            </a:r>
          </a:p>
        </p:txBody>
      </p:sp>
      <p:sp>
        <p:nvSpPr>
          <p:cNvPr id="14" name="Tijdelijke aanduiding voor tekst 3">
            <a:extLst>
              <a:ext uri="{FF2B5EF4-FFF2-40B4-BE49-F238E27FC236}">
                <a16:creationId xmlns:a16="http://schemas.microsoft.com/office/drawing/2014/main" id="{1004A54A-A69D-0902-31DF-A3E3B93A2F75}"/>
              </a:ext>
            </a:extLst>
          </p:cNvPr>
          <p:cNvSpPr txBox="1">
            <a:spLocks/>
          </p:cNvSpPr>
          <p:nvPr/>
        </p:nvSpPr>
        <p:spPr>
          <a:xfrm>
            <a:off x="8702517" y="5826115"/>
            <a:ext cx="2800246" cy="430213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dirty="0">
                <a:latin typeface="Arial Black" panose="020B0A04020102020204" pitchFamily="34" charset="0"/>
              </a:rPr>
              <a:t>BricsCAD</a:t>
            </a:r>
          </a:p>
        </p:txBody>
      </p:sp>
    </p:spTree>
    <p:extLst>
      <p:ext uri="{BB962C8B-B14F-4D97-AF65-F5344CB8AC3E}">
        <p14:creationId xmlns:p14="http://schemas.microsoft.com/office/powerpoint/2010/main" val="392204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0E927A-571E-7F1A-9A27-A0EC54D55D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Autodesk AutoCAD 2025">
            <a:extLst>
              <a:ext uri="{FF2B5EF4-FFF2-40B4-BE49-F238E27FC236}">
                <a16:creationId xmlns:a16="http://schemas.microsoft.com/office/drawing/2014/main" id="{005A92A3-B993-D5F5-4339-594D6DE87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59" y="2778326"/>
            <a:ext cx="1155490" cy="115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FC7845F9-EB3A-D5D9-C541-08CF21B9E0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980" y="4864886"/>
            <a:ext cx="966647" cy="957470"/>
          </a:xfrm>
          <a:prstGeom prst="rect">
            <a:avLst/>
          </a:prstGeom>
        </p:spPr>
      </p:pic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D857D134-6DBF-C501-95D6-BA0745225B1A}"/>
              </a:ext>
            </a:extLst>
          </p:cNvPr>
          <p:cNvSpPr txBox="1">
            <a:spLocks/>
          </p:cNvSpPr>
          <p:nvPr/>
        </p:nvSpPr>
        <p:spPr>
          <a:xfrm>
            <a:off x="1951064" y="1489351"/>
            <a:ext cx="8289872" cy="957469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dirty="0">
                <a:latin typeface="Arial Black" panose="020B0A04020102020204" pitchFamily="34" charset="0"/>
              </a:rPr>
              <a:t>Onderlinge beperkingen accepteren</a:t>
            </a:r>
          </a:p>
          <a:p>
            <a:pPr marL="0" indent="0" algn="ctr">
              <a:buNone/>
            </a:pPr>
            <a:r>
              <a:rPr lang="nl-NL" dirty="0">
                <a:latin typeface="Arial Black" panose="020B0A04020102020204" pitchFamily="34" charset="0"/>
              </a:rPr>
              <a:t>(en zo veel als mogelijk documenteren)</a:t>
            </a:r>
          </a:p>
        </p:txBody>
      </p:sp>
      <p:sp>
        <p:nvSpPr>
          <p:cNvPr id="2" name="Tijdelijke aanduiding voor tekst 3">
            <a:extLst>
              <a:ext uri="{FF2B5EF4-FFF2-40B4-BE49-F238E27FC236}">
                <a16:creationId xmlns:a16="http://schemas.microsoft.com/office/drawing/2014/main" id="{ED158A8A-207C-09DF-171E-D1DA9E01CAC6}"/>
              </a:ext>
            </a:extLst>
          </p:cNvPr>
          <p:cNvSpPr txBox="1">
            <a:spLocks/>
          </p:cNvSpPr>
          <p:nvPr/>
        </p:nvSpPr>
        <p:spPr>
          <a:xfrm>
            <a:off x="2138758" y="2778326"/>
            <a:ext cx="4369992" cy="1514720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000" dirty="0">
                <a:latin typeface="Arial Black" panose="020B0A04020102020204" pitchFamily="34" charset="0"/>
              </a:rPr>
              <a:t>AutoCAD</a:t>
            </a:r>
          </a:p>
          <a:p>
            <a:pPr>
              <a:buFontTx/>
              <a:buChar char="-"/>
            </a:pPr>
            <a:r>
              <a:rPr lang="nl-NL" sz="2000" dirty="0" err="1">
                <a:latin typeface="Arial Black" panose="020B0A04020102020204" pitchFamily="34" charset="0"/>
              </a:rPr>
              <a:t>Dynamic</a:t>
            </a:r>
            <a:r>
              <a:rPr lang="nl-NL" sz="2000" dirty="0">
                <a:latin typeface="Arial Black" panose="020B0A04020102020204" pitchFamily="34" charset="0"/>
              </a:rPr>
              <a:t> blocks</a:t>
            </a:r>
          </a:p>
          <a:p>
            <a:pPr>
              <a:buFontTx/>
              <a:buChar char="-"/>
            </a:pPr>
            <a:r>
              <a:rPr lang="nl-NL" sz="2000" dirty="0">
                <a:latin typeface="Arial Black" panose="020B0A04020102020204" pitchFamily="34" charset="0"/>
              </a:rPr>
              <a:t>Annotatieve teksten</a:t>
            </a:r>
          </a:p>
          <a:p>
            <a:pPr>
              <a:buFontTx/>
              <a:buChar char="-"/>
            </a:pPr>
            <a:r>
              <a:rPr lang="nl-NL" sz="2000" dirty="0">
                <a:latin typeface="Arial Black" panose="020B0A04020102020204" pitchFamily="34" charset="0"/>
              </a:rPr>
              <a:t>…</a:t>
            </a:r>
          </a:p>
          <a:p>
            <a:pPr marL="0" indent="0">
              <a:buNone/>
            </a:pPr>
            <a:endParaRPr lang="nl-NL" sz="2000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nl-NL" sz="2000" dirty="0">
                <a:latin typeface="Arial Black" panose="020B0A04020102020204" pitchFamily="34" charset="0"/>
              </a:rPr>
              <a:t>Microstation</a:t>
            </a:r>
          </a:p>
          <a:p>
            <a:pPr>
              <a:buFontTx/>
              <a:buChar char="-"/>
            </a:pPr>
            <a:r>
              <a:rPr lang="nl-NL" sz="2000" dirty="0" err="1">
                <a:latin typeface="Arial Black" panose="020B0A04020102020204" pitchFamily="34" charset="0"/>
              </a:rPr>
              <a:t>Multilines</a:t>
            </a:r>
            <a:endParaRPr lang="nl-NL" sz="2000" dirty="0">
              <a:latin typeface="Arial Black" panose="020B0A04020102020204" pitchFamily="34" charset="0"/>
            </a:endParaRPr>
          </a:p>
          <a:p>
            <a:pPr>
              <a:buFontTx/>
              <a:buChar char="-"/>
            </a:pPr>
            <a:r>
              <a:rPr lang="nl-NL" sz="2000" dirty="0">
                <a:latin typeface="Arial Black" panose="020B0A04020102020204" pitchFamily="34" charset="0"/>
              </a:rPr>
              <a:t>‘Exotische’ lijntypes</a:t>
            </a:r>
          </a:p>
          <a:p>
            <a:pPr>
              <a:buFontTx/>
              <a:buChar char="-"/>
            </a:pPr>
            <a:r>
              <a:rPr lang="nl-NL" sz="2000" dirty="0">
                <a:latin typeface="Arial Black" panose="020B0A04020102020204" pitchFamily="34" charset="0"/>
              </a:rPr>
              <a:t>…</a:t>
            </a:r>
          </a:p>
        </p:txBody>
      </p:sp>
      <p:pic>
        <p:nvPicPr>
          <p:cNvPr id="3" name="Picture 4" descr="Geschwister Streiten Spielerisch Bruder Erhebt Seine Stimme Schwester Neckt  Mit Herausgestreckter Zunge Foto Hintergrund Und Bild zum kostenlosen  Download - Pngtree">
            <a:extLst>
              <a:ext uri="{FF2B5EF4-FFF2-40B4-BE49-F238E27FC236}">
                <a16:creationId xmlns:a16="http://schemas.microsoft.com/office/drawing/2014/main" id="{4D5FC1B4-71B8-CBF2-313F-11FD47990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717" y="2966769"/>
            <a:ext cx="3784319" cy="2522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688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C61569-F9C1-32CB-1E30-6FDA48E907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Alleen ga je sneller, samen kom je verder..">
            <a:extLst>
              <a:ext uri="{FF2B5EF4-FFF2-40B4-BE49-F238E27FC236}">
                <a16:creationId xmlns:a16="http://schemas.microsoft.com/office/drawing/2014/main" id="{DEBBB939-4607-89E6-2A33-5C034E897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319" y="2035538"/>
            <a:ext cx="3895361" cy="3895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209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1424A6-ABAF-FDC8-9173-B48F3A6AD9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andleiding RAW-systematiek Hoofdstuk 00 Algemeen">
            <a:extLst>
              <a:ext uri="{FF2B5EF4-FFF2-40B4-BE49-F238E27FC236}">
                <a16:creationId xmlns:a16="http://schemas.microsoft.com/office/drawing/2014/main" id="{05EA964F-AEAA-8F41-176E-8C9482D27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063" y="4410075"/>
            <a:ext cx="3800475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BOR Technische documentatie">
            <a:extLst>
              <a:ext uri="{FF2B5EF4-FFF2-40B4-BE49-F238E27FC236}">
                <a16:creationId xmlns:a16="http://schemas.microsoft.com/office/drawing/2014/main" id="{0CFCA6C1-28EF-39EA-09F4-71BCD12EF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063" y="1769314"/>
            <a:ext cx="3902075" cy="1067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jdelijke aanduiding voor tekst 3">
            <a:extLst>
              <a:ext uri="{FF2B5EF4-FFF2-40B4-BE49-F238E27FC236}">
                <a16:creationId xmlns:a16="http://schemas.microsoft.com/office/drawing/2014/main" id="{A743225D-AD6C-E492-7AC3-31DB718FEEF6}"/>
              </a:ext>
            </a:extLst>
          </p:cNvPr>
          <p:cNvSpPr txBox="1">
            <a:spLocks/>
          </p:cNvSpPr>
          <p:nvPr/>
        </p:nvSpPr>
        <p:spPr>
          <a:xfrm>
            <a:off x="7167958" y="2836863"/>
            <a:ext cx="3639742" cy="612574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000" dirty="0">
                <a:latin typeface="Arial Black" panose="020B0A04020102020204" pitchFamily="34" charset="0"/>
              </a:rPr>
              <a:t>Informatie Model Beheer Openbare Ruimte</a:t>
            </a:r>
          </a:p>
        </p:txBody>
      </p:sp>
      <p:sp>
        <p:nvSpPr>
          <p:cNvPr id="3" name="Tijdelijke aanduiding voor tekst 3">
            <a:extLst>
              <a:ext uri="{FF2B5EF4-FFF2-40B4-BE49-F238E27FC236}">
                <a16:creationId xmlns:a16="http://schemas.microsoft.com/office/drawing/2014/main" id="{DF58F51E-C19D-94F9-C98A-4D36E3B911A6}"/>
              </a:ext>
            </a:extLst>
          </p:cNvPr>
          <p:cNvSpPr txBox="1">
            <a:spLocks/>
          </p:cNvSpPr>
          <p:nvPr/>
        </p:nvSpPr>
        <p:spPr>
          <a:xfrm>
            <a:off x="7231062" y="5726113"/>
            <a:ext cx="3800475" cy="612574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000" dirty="0">
                <a:latin typeface="Arial Black" panose="020B0A04020102020204" pitchFamily="34" charset="0"/>
              </a:rPr>
              <a:t>RAW Systematiek</a:t>
            </a:r>
          </a:p>
          <a:p>
            <a:pPr marL="0" indent="0">
              <a:buNone/>
            </a:pPr>
            <a:r>
              <a:rPr lang="nl-NL" sz="2000" dirty="0">
                <a:latin typeface="Arial Black" panose="020B0A04020102020204" pitchFamily="34" charset="0"/>
              </a:rPr>
              <a:t>Bestekken en contracten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64A4A12-370C-4CCE-C701-00395669F6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428" y="1959760"/>
            <a:ext cx="2296743" cy="686655"/>
          </a:xfrm>
          <a:prstGeom prst="rect">
            <a:avLst/>
          </a:prstGeom>
        </p:spPr>
      </p:pic>
      <p:pic>
        <p:nvPicPr>
          <p:cNvPr id="3078" name="Picture 6" descr="Hoe de brug slaan tussen valorisatie en onderzoek in welzijn en zorg? |  VLAIO">
            <a:extLst>
              <a:ext uri="{FF2B5EF4-FFF2-40B4-BE49-F238E27FC236}">
                <a16:creationId xmlns:a16="http://schemas.microsoft.com/office/drawing/2014/main" id="{CB01A6A7-28C6-2FBF-079B-738187819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713" y="1769314"/>
            <a:ext cx="2427287" cy="1366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099989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 huisstijl Summerschool 2017.potx [Alleen-lezen]" id="{9D31DF45-03B0-42FA-B771-3452E64C405D}" vid="{EED407BE-578F-4A4B-BAC8-AA9F8A3BF4E1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Presentatie huisstijl Summerschool 2018</Template>
  <TotalTime>476</TotalTime>
  <Words>575</Words>
  <Application>Microsoft Office PowerPoint</Application>
  <PresentationFormat>Breedbeeld</PresentationFormat>
  <Paragraphs>116</Paragraphs>
  <Slides>28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28</vt:i4>
      </vt:variant>
    </vt:vector>
  </HeadingPairs>
  <TitlesOfParts>
    <vt:vector size="34" baseType="lpstr">
      <vt:lpstr>Aptos</vt:lpstr>
      <vt:lpstr>Arial</vt:lpstr>
      <vt:lpstr>Arial Black</vt:lpstr>
      <vt:lpstr>Calibri</vt:lpstr>
      <vt:lpstr>Calibri Light</vt:lpstr>
      <vt:lpstr>Kantoorthema</vt:lpstr>
      <vt:lpstr>Conversie MicroStation naar  AutoCAD en vice versa</vt:lpstr>
      <vt:lpstr>Wie zijn wij?</vt:lpstr>
      <vt:lpstr>Michel van der Hulst</vt:lpstr>
      <vt:lpstr>Ingeborg Hoogenberg</vt:lpstr>
      <vt:lpstr>Uitwisseling AutoCAD en Microstation in relatie tot de NLCS en de ‘open standaarden’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Doel van deze workshop:</vt:lpstr>
      <vt:lpstr>‘Bezint eer ge begint’</vt:lpstr>
      <vt:lpstr>Rekening houden met conversie(1)</vt:lpstr>
      <vt:lpstr>Rekening houden met conversie(2)</vt:lpstr>
      <vt:lpstr>Van AutoCAD naar ‘DGN’</vt:lpstr>
      <vt:lpstr>PowerPoint-presentatie</vt:lpstr>
      <vt:lpstr>PowerPoint-presentatie</vt:lpstr>
      <vt:lpstr>PowerPoint-presentatie</vt:lpstr>
      <vt:lpstr>PowerPoint-presentatie</vt:lpstr>
      <vt:lpstr>PowerPoint-presentatie</vt:lpstr>
      <vt:lpstr>‘DGN’ import in AutoCAD</vt:lpstr>
      <vt:lpstr>PowerPoint-presentatie</vt:lpstr>
      <vt:lpstr>PowerPoint-presentatie</vt:lpstr>
      <vt:lpstr>Hulpmiddelen bij conversie</vt:lpstr>
      <vt:lpstr>Options</vt:lpstr>
      <vt:lpstr>Conclusies</vt:lpstr>
      <vt:lpstr>Vragen?</vt:lpstr>
    </vt:vector>
  </TitlesOfParts>
  <Company>kentet Unattendeds © 2016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Mattijs Bekkers</dc:creator>
  <cp:lastModifiedBy>Ingeborg Hoogenberg | The People Group</cp:lastModifiedBy>
  <cp:revision>10</cp:revision>
  <dcterms:created xsi:type="dcterms:W3CDTF">2018-10-20T05:06:10Z</dcterms:created>
  <dcterms:modified xsi:type="dcterms:W3CDTF">2024-11-26T16:55:26Z</dcterms:modified>
</cp:coreProperties>
</file>