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55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450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32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25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268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84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11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7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56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11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171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4ACEF-3E76-49A4-AC18-DFE6F516D658}" type="datetimeFigureOut">
              <a:rPr lang="nl-NL" smtClean="0"/>
              <a:t>28-11-2025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269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27071-exce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4" Type="http://schemas.openxmlformats.org/officeDocument/2006/relationships/hyperlink" Target="HWA_WW2025.xls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3.xlsx"/><Relationship Id="rId4" Type="http://schemas.openxmlformats.org/officeDocument/2006/relationships/package" Target="../embeddings/Microsoft_Excel_Worksheet2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4.xlsx"/><Relationship Id="rId4" Type="http://schemas.openxmlformats.org/officeDocument/2006/relationships/package" Target="../embeddings/Microsoft_Excel_Worksheet2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Relationship Id="rId5" Type="http://schemas.openxmlformats.org/officeDocument/2006/relationships/hyperlink" Target="WSW-Riool.docx" TargetMode="External"/><Relationship Id="rId4" Type="http://schemas.openxmlformats.org/officeDocument/2006/relationships/package" Target="../embeddings/Microsoft_Excel_Worksheet2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package" Target="../embeddings/Microsoft_Excel_Worksheet2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Relationship Id="rId4" Type="http://schemas.openxmlformats.org/officeDocument/2006/relationships/package" Target="../embeddings/Microsoft_Excel_Worksheet2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35906" y="2115674"/>
            <a:ext cx="3292642" cy="290642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nl-NL" dirty="0">
                <a:latin typeface="Arial Black" panose="020B0A04020102020204" pitchFamily="34" charset="0"/>
              </a:rPr>
              <a:t>De </a:t>
            </a:r>
            <a:r>
              <a:rPr lang="nl-NL" dirty="0" err="1">
                <a:latin typeface="Arial Black" panose="020B0A04020102020204" pitchFamily="34" charset="0"/>
              </a:rPr>
              <a:t>Toolbox</a:t>
            </a:r>
            <a:r>
              <a:rPr lang="nl-NL" dirty="0">
                <a:latin typeface="Arial Black" panose="020B0A04020102020204" pitchFamily="34" charset="0"/>
              </a:rPr>
              <a:t> </a:t>
            </a:r>
            <a:r>
              <a:rPr lang="nl-NL" dirty="0" err="1">
                <a:latin typeface="Arial Black" panose="020B0A04020102020204" pitchFamily="34" charset="0"/>
              </a:rPr>
              <a:t>ModelBuilder</a:t>
            </a:r>
            <a:endParaRPr lang="nl-NL" dirty="0">
              <a:latin typeface="Arial Black" panose="020B0A0402010202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9853784-E772-3705-6AA3-1E44EC9B370E}"/>
              </a:ext>
            </a:extLst>
          </p:cNvPr>
          <p:cNvSpPr txBox="1"/>
          <p:nvPr/>
        </p:nvSpPr>
        <p:spPr>
          <a:xfrm>
            <a:off x="1708484" y="3031957"/>
            <a:ext cx="91279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Riolering: laat </a:t>
            </a:r>
            <a:r>
              <a:rPr lang="nl-NL" b="1" dirty="0" err="1"/>
              <a:t>excel</a:t>
            </a:r>
            <a:r>
              <a:rPr lang="nl-NL" b="1" dirty="0"/>
              <a:t> het werk doen in </a:t>
            </a:r>
            <a:r>
              <a:rPr lang="nl-NL" b="1" dirty="0" err="1"/>
              <a:t>openroads</a:t>
            </a:r>
            <a:r>
              <a:rPr lang="nl-NL" b="1" dirty="0"/>
              <a:t> ORD </a:t>
            </a:r>
            <a:r>
              <a:rPr lang="nl-NL" b="1"/>
              <a:t>versie 2023</a:t>
            </a:r>
            <a:endParaRPr lang="nl-NL" b="1" dirty="0"/>
          </a:p>
          <a:p>
            <a:endParaRPr lang="nl-NL" b="1" dirty="0"/>
          </a:p>
          <a:p>
            <a:r>
              <a:rPr lang="nl-NL" b="1" dirty="0"/>
              <a:t>Inhoud:</a:t>
            </a:r>
          </a:p>
          <a:p>
            <a:pPr lvl="1"/>
            <a:r>
              <a:rPr lang="nl-NL" b="1" dirty="0"/>
              <a:t>Uitleg </a:t>
            </a:r>
            <a:r>
              <a:rPr lang="nl-NL" b="1" dirty="0" err="1"/>
              <a:t>excelbestand</a:t>
            </a:r>
            <a:endParaRPr lang="nl-NL" b="1" dirty="0"/>
          </a:p>
          <a:p>
            <a:pPr lvl="1"/>
            <a:r>
              <a:rPr lang="nl-NL" b="1" dirty="0" err="1"/>
              <a:t>Connecter</a:t>
            </a:r>
            <a:r>
              <a:rPr lang="nl-NL" b="1" dirty="0"/>
              <a:t> maken en </a:t>
            </a:r>
            <a:r>
              <a:rPr lang="nl-NL" b="1" dirty="0" err="1"/>
              <a:t>verbingen</a:t>
            </a:r>
            <a:r>
              <a:rPr lang="nl-NL" b="1" dirty="0"/>
              <a:t> maken tussen database-</a:t>
            </a:r>
            <a:r>
              <a:rPr lang="nl-NL" b="1" dirty="0" err="1"/>
              <a:t>dgn</a:t>
            </a:r>
            <a:r>
              <a:rPr lang="nl-NL" b="1" dirty="0"/>
              <a:t> en </a:t>
            </a:r>
            <a:r>
              <a:rPr lang="nl-NL" b="1" dirty="0" err="1"/>
              <a:t>excel</a:t>
            </a:r>
            <a:endParaRPr lang="nl-NL" b="1" dirty="0"/>
          </a:p>
          <a:p>
            <a:pPr lvl="1"/>
            <a:r>
              <a:rPr lang="nl-NL" b="1" dirty="0"/>
              <a:t>Model maken aan de hand van de database</a:t>
            </a:r>
          </a:p>
          <a:p>
            <a:pPr lvl="1"/>
            <a:r>
              <a:rPr lang="nl-NL" b="1" dirty="0"/>
              <a:t>Grafisch veranderen van het riool stelsel</a:t>
            </a:r>
          </a:p>
          <a:p>
            <a:pPr lvl="1"/>
            <a:r>
              <a:rPr lang="nl-NL" b="1" dirty="0"/>
              <a:t>	- verplaatsen put, toevoegen put en leiding</a:t>
            </a:r>
          </a:p>
          <a:p>
            <a:pPr lvl="1"/>
            <a:r>
              <a:rPr lang="nl-NL" b="1" dirty="0"/>
              <a:t>	- terugzetten naar </a:t>
            </a:r>
            <a:r>
              <a:rPr lang="nl-NL" b="1" dirty="0" err="1"/>
              <a:t>excel</a:t>
            </a:r>
            <a:endParaRPr lang="nl-NL" b="1" dirty="0"/>
          </a:p>
          <a:p>
            <a:pPr lvl="1"/>
            <a:r>
              <a:rPr lang="nl-NL" b="1" dirty="0" err="1"/>
              <a:t>Reports</a:t>
            </a:r>
            <a:r>
              <a:rPr lang="nl-NL" b="1" dirty="0"/>
              <a:t> maken en gegevens veranderen welke worden doorgevoerd in het model</a:t>
            </a:r>
          </a:p>
          <a:p>
            <a:pPr lvl="1"/>
            <a:r>
              <a:rPr lang="nl-NL" b="1" dirty="0"/>
              <a:t>Ontgraving sleuf modelleren en hoeveelheid</a:t>
            </a:r>
          </a:p>
          <a:p>
            <a:pPr lvl="1"/>
            <a:r>
              <a:rPr lang="nl-NL" b="1" dirty="0"/>
              <a:t>Grafisch toevoegen kabel en deze naar </a:t>
            </a:r>
            <a:r>
              <a:rPr lang="nl-NL" b="1" dirty="0" err="1"/>
              <a:t>excel</a:t>
            </a:r>
            <a:r>
              <a:rPr lang="nl-NL" b="1" dirty="0"/>
              <a:t> exporteren</a:t>
            </a:r>
          </a:p>
          <a:p>
            <a:pPr lvl="1"/>
            <a:r>
              <a:rPr lang="nl-NL" b="1" dirty="0"/>
              <a:t> </a:t>
            </a:r>
          </a:p>
          <a:p>
            <a:pPr lvl="1"/>
            <a:endParaRPr lang="nl-NL" b="1" dirty="0"/>
          </a:p>
          <a:p>
            <a:r>
              <a:rPr lang="nl-NL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7710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6F34C-C30D-173D-E090-1A128BBF8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510E4F-A205-BE41-6E3C-39783B99E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210099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FAA5D1-1262-AF35-E567-F1016690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906" y="2115674"/>
            <a:ext cx="3292642" cy="290642"/>
          </a:xfrm>
          <a:noFill/>
        </p:spPr>
        <p:txBody>
          <a:bodyPr>
            <a:normAutofit fontScale="62500" lnSpcReduction="20000"/>
          </a:bodyPr>
          <a:lstStyle/>
          <a:p>
            <a:pPr lvl="1"/>
            <a:r>
              <a:rPr lang="nl-NL" b="1" dirty="0"/>
              <a:t>Uitleg </a:t>
            </a:r>
            <a:r>
              <a:rPr lang="nl-NL" b="1" dirty="0" err="1"/>
              <a:t>Connecter</a:t>
            </a:r>
            <a:r>
              <a:rPr lang="nl-NL" b="1" dirty="0"/>
              <a:t> in de Modelbuilder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9045D09-9B03-C809-20EC-25FD830A7D33}"/>
              </a:ext>
            </a:extLst>
          </p:cNvPr>
          <p:cNvSpPr txBox="1"/>
          <p:nvPr/>
        </p:nvSpPr>
        <p:spPr>
          <a:xfrm>
            <a:off x="1708484" y="3031957"/>
            <a:ext cx="9127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b="1" dirty="0"/>
          </a:p>
          <a:p>
            <a:pPr lvl="1"/>
            <a:endParaRPr lang="nl-NL" b="1" dirty="0"/>
          </a:p>
          <a:p>
            <a:r>
              <a:rPr lang="nl-NL" b="1" dirty="0"/>
              <a:t>	</a:t>
            </a:r>
          </a:p>
        </p:txBody>
      </p:sp>
      <p:pic>
        <p:nvPicPr>
          <p:cNvPr id="6" name="Afbeelding 5" descr="Afbeelding met Graphics, schermopname, grafische vormgeving, groen&#10;&#10;Door AI gegenereerde inhoud is mogelijk onjuist.">
            <a:extLst>
              <a:ext uri="{FF2B5EF4-FFF2-40B4-BE49-F238E27FC236}">
                <a16:creationId xmlns:a16="http://schemas.microsoft.com/office/drawing/2014/main" id="{445DC5D2-27FD-B451-E0AA-D2E7CC4698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800000" flipV="1">
            <a:off x="587367" y="3200678"/>
            <a:ext cx="1748765" cy="1748765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140C9641-71F8-A3B2-06B0-BB56E6CCB90C}"/>
              </a:ext>
            </a:extLst>
          </p:cNvPr>
          <p:cNvSpPr txBox="1"/>
          <p:nvPr/>
        </p:nvSpPr>
        <p:spPr>
          <a:xfrm flipV="1">
            <a:off x="2578769" y="6920389"/>
            <a:ext cx="66534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>
                <a:hlinkClick r:id="rId3" tooltip="https://freepngimg.com/png/27071-excel"/>
              </a:rPr>
              <a:t>Deze foto</a:t>
            </a:r>
            <a:r>
              <a:rPr lang="nl-NL" sz="900"/>
              <a:t> van Onbekende auteur is gelicentieerd onder </a:t>
            </a:r>
            <a:r>
              <a:rPr lang="nl-NL" sz="900">
                <a:hlinkClick r:id="rId4" tooltip="https://creativecommons.org/licenses/by-nc/3.0/"/>
              </a:rPr>
              <a:t>CC BY-NC</a:t>
            </a:r>
            <a:endParaRPr lang="nl-NL" sz="900"/>
          </a:p>
        </p:txBody>
      </p:sp>
      <p:sp>
        <p:nvSpPr>
          <p:cNvPr id="8" name="Pijl: omhoog 7">
            <a:extLst>
              <a:ext uri="{FF2B5EF4-FFF2-40B4-BE49-F238E27FC236}">
                <a16:creationId xmlns:a16="http://schemas.microsoft.com/office/drawing/2014/main" id="{AEF8BFC7-78B4-BF61-C0EF-C7DA3966B47A}"/>
              </a:ext>
            </a:extLst>
          </p:cNvPr>
          <p:cNvSpPr/>
          <p:nvPr/>
        </p:nvSpPr>
        <p:spPr>
          <a:xfrm rot="5400000">
            <a:off x="2822863" y="3468558"/>
            <a:ext cx="556554" cy="1530014"/>
          </a:xfrm>
          <a:prstGeom prst="up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F90E0B8-CDCB-CBCF-954D-78CFB3B1167C}"/>
              </a:ext>
            </a:extLst>
          </p:cNvPr>
          <p:cNvSpPr/>
          <p:nvPr/>
        </p:nvSpPr>
        <p:spPr>
          <a:xfrm>
            <a:off x="3866147" y="2406316"/>
            <a:ext cx="5815264" cy="36475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EA31252A-D454-CEDE-2F1E-100977911069}"/>
              </a:ext>
            </a:extLst>
          </p:cNvPr>
          <p:cNvSpPr/>
          <p:nvPr/>
        </p:nvSpPr>
        <p:spPr>
          <a:xfrm>
            <a:off x="4243137" y="2807368"/>
            <a:ext cx="706550" cy="3136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lang="nl-NL" dirty="0"/>
              <a:t>connector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886A5B91-6C13-6F4D-4172-05C08819D5C5}"/>
              </a:ext>
            </a:extLst>
          </p:cNvPr>
          <p:cNvSpPr/>
          <p:nvPr/>
        </p:nvSpPr>
        <p:spPr>
          <a:xfrm>
            <a:off x="5764696" y="2807368"/>
            <a:ext cx="1152939" cy="313623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nl-NL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flextable</a:t>
            </a:r>
            <a:endParaRPr lang="nl-N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Pijl: rechts 11">
            <a:extLst>
              <a:ext uri="{FF2B5EF4-FFF2-40B4-BE49-F238E27FC236}">
                <a16:creationId xmlns:a16="http://schemas.microsoft.com/office/drawing/2014/main" id="{27A83B97-CCF7-2236-91A7-5243D55236AF}"/>
              </a:ext>
            </a:extLst>
          </p:cNvPr>
          <p:cNvSpPr/>
          <p:nvPr/>
        </p:nvSpPr>
        <p:spPr>
          <a:xfrm>
            <a:off x="4955396" y="4164653"/>
            <a:ext cx="821462" cy="287712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Pijl: rechts 12">
            <a:extLst>
              <a:ext uri="{FF2B5EF4-FFF2-40B4-BE49-F238E27FC236}">
                <a16:creationId xmlns:a16="http://schemas.microsoft.com/office/drawing/2014/main" id="{1B5D04D7-71B1-9205-50F3-6DB97630E7C8}"/>
              </a:ext>
            </a:extLst>
          </p:cNvPr>
          <p:cNvSpPr/>
          <p:nvPr/>
        </p:nvSpPr>
        <p:spPr>
          <a:xfrm>
            <a:off x="6911182" y="4164653"/>
            <a:ext cx="821462" cy="287712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48BCD3C7-5377-53AB-8C10-6DC682B7323D}"/>
              </a:ext>
            </a:extLst>
          </p:cNvPr>
          <p:cNvSpPr/>
          <p:nvPr/>
        </p:nvSpPr>
        <p:spPr>
          <a:xfrm>
            <a:off x="7732644" y="2807369"/>
            <a:ext cx="1654343" cy="31362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Model 2d/3d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BA46AC2-BC9A-6786-692B-BA55EB5FE0B6}"/>
              </a:ext>
            </a:extLst>
          </p:cNvPr>
          <p:cNvSpPr txBox="1"/>
          <p:nvPr/>
        </p:nvSpPr>
        <p:spPr>
          <a:xfrm>
            <a:off x="4243137" y="2406316"/>
            <a:ext cx="514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OpenRoads</a:t>
            </a:r>
            <a:r>
              <a:rPr lang="nl-NL" dirty="0"/>
              <a:t> </a:t>
            </a:r>
            <a:r>
              <a:rPr lang="nl-NL" dirty="0" err="1"/>
              <a:t>Dgn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39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AFC64-61B7-EFD7-B6F7-E202D4D22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AF7029-2ADD-2724-1CA1-DB57BF592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033806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68294A-BF0F-D81C-4F1E-E0A7EBA11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6142" y="1736885"/>
            <a:ext cx="3292642" cy="290642"/>
          </a:xfrm>
          <a:noFill/>
        </p:spPr>
        <p:txBody>
          <a:bodyPr>
            <a:normAutofit fontScale="62500" lnSpcReduction="20000"/>
          </a:bodyPr>
          <a:lstStyle/>
          <a:p>
            <a:pPr lvl="1"/>
            <a:r>
              <a:rPr lang="nl-NL" b="1" dirty="0"/>
              <a:t>Uitleg </a:t>
            </a:r>
            <a:r>
              <a:rPr lang="nl-NL" b="1" dirty="0" err="1"/>
              <a:t>Connecter</a:t>
            </a:r>
            <a:r>
              <a:rPr lang="nl-NL" b="1" dirty="0"/>
              <a:t> in de Modelbuilder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C028CA5-E212-E680-EC35-C01C7C0B1F11}"/>
              </a:ext>
            </a:extLst>
          </p:cNvPr>
          <p:cNvSpPr txBox="1"/>
          <p:nvPr/>
        </p:nvSpPr>
        <p:spPr>
          <a:xfrm>
            <a:off x="1708484" y="3031957"/>
            <a:ext cx="9127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b="1" dirty="0"/>
          </a:p>
          <a:p>
            <a:pPr lvl="1"/>
            <a:endParaRPr lang="nl-NL" b="1" dirty="0"/>
          </a:p>
          <a:p>
            <a:r>
              <a:rPr lang="nl-NL" b="1" dirty="0"/>
              <a:t>	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AF157B-8AF8-484B-4F32-7584F4349B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293818"/>
              </p:ext>
            </p:extLst>
          </p:nvPr>
        </p:nvGraphicFramePr>
        <p:xfrm>
          <a:off x="2604053" y="1948070"/>
          <a:ext cx="6629400" cy="4731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620106" imgH="8755274" progId="Excel.Sheet.12">
                  <p:embed/>
                </p:oleObj>
              </mc:Choice>
              <mc:Fallback>
                <p:oleObj name="Worksheet" r:id="rId2" imgW="7620106" imgH="875527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04053" y="1948070"/>
                        <a:ext cx="6629400" cy="4731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kstvak 14">
            <a:extLst>
              <a:ext uri="{FF2B5EF4-FFF2-40B4-BE49-F238E27FC236}">
                <a16:creationId xmlns:a16="http://schemas.microsoft.com/office/drawing/2014/main" id="{71BDCC9D-2C3F-D3DE-932F-A2601E0BF6B5}"/>
              </a:ext>
            </a:extLst>
          </p:cNvPr>
          <p:cNvSpPr txBox="1"/>
          <p:nvPr/>
        </p:nvSpPr>
        <p:spPr>
          <a:xfrm>
            <a:off x="9889435" y="6122505"/>
            <a:ext cx="1570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4" action="ppaction://hlinkfile"/>
              </a:rPr>
              <a:t>Link naar bestand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724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9042A-5593-5C83-48FD-7F21F10E3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6D661-294F-94C7-04BC-8E72016D6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64AFEC0-A3F2-3280-09E6-1551BABB7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906" y="2115674"/>
            <a:ext cx="3292642" cy="290642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nl-NL" dirty="0">
                <a:latin typeface="Arial Black" panose="020B0A04020102020204" pitchFamily="34" charset="0"/>
              </a:rPr>
              <a:t>Excel-bestand node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AA6A150-644A-49D3-33CE-1BED3579C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407972"/>
              </p:ext>
            </p:extLst>
          </p:nvPr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6833" imgH="373415" progId="Excel.Sheet.12">
                  <p:embed/>
                </p:oleObj>
              </mc:Choice>
              <mc:Fallback>
                <p:oleObj name="Worksheet" r:id="rId2" imgW="1226833" imgH="3734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2C1F36B-8DBE-0D93-6DEB-1AA81FF246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488463"/>
              </p:ext>
            </p:extLst>
          </p:nvPr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26833" imgH="373415" progId="Excel.Sheet.12">
                  <p:embed/>
                </p:oleObj>
              </mc:Choice>
              <mc:Fallback>
                <p:oleObj name="Worksheet" r:id="rId4" imgW="1226833" imgH="3734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B77549D-0468-FD31-B57D-0595C3994E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357126"/>
              </p:ext>
            </p:extLst>
          </p:nvPr>
        </p:nvGraphicFramePr>
        <p:xfrm>
          <a:off x="606288" y="2417762"/>
          <a:ext cx="8036006" cy="344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709293" imgH="2019335" progId="Excel.Sheet.12">
                  <p:embed/>
                </p:oleObj>
              </mc:Choice>
              <mc:Fallback>
                <p:oleObj name="Worksheet" r:id="rId5" imgW="4709293" imgH="20193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6288" y="2417762"/>
                        <a:ext cx="8036006" cy="3446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2543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BD156-98B4-3A32-630C-BF9D9C64F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1B635-D6E8-0990-F9C3-E111326CD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0A2B52D-1F9D-C228-9E98-174DCDBEE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906" y="2115674"/>
            <a:ext cx="3292642" cy="290642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nl-NL" dirty="0">
                <a:latin typeface="Arial Black" panose="020B0A04020102020204" pitchFamily="34" charset="0"/>
              </a:rPr>
              <a:t>Excel-bestand </a:t>
            </a:r>
            <a:r>
              <a:rPr lang="nl-NL" dirty="0" err="1">
                <a:latin typeface="Arial Black" panose="020B0A04020102020204" pitchFamily="34" charset="0"/>
              </a:rPr>
              <a:t>conduit</a:t>
            </a:r>
            <a:endParaRPr lang="nl-NL" dirty="0">
              <a:latin typeface="Arial Black" panose="020B0A04020102020204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F37D571-81E1-4AF0-A30F-F33A6353B1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6833" imgH="373415" progId="Excel.Sheet.12">
                  <p:embed/>
                </p:oleObj>
              </mc:Choice>
              <mc:Fallback>
                <p:oleObj name="Worksheet" r:id="rId2" imgW="1226833" imgH="373415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AA6A150-644A-49D3-33CE-1BED3579C7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93FAE93-25A5-C5B7-41A6-74AB4D8B4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26833" imgH="373415" progId="Excel.Sheet.12">
                  <p:embed/>
                </p:oleObj>
              </mc:Choice>
              <mc:Fallback>
                <p:oleObj name="Worksheet" r:id="rId4" imgW="1226833" imgH="373415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2C1F36B-8DBE-0D93-6DEB-1AA81FF246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3BA0FCD-C142-D553-A4C2-559A61D25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39114"/>
              </p:ext>
            </p:extLst>
          </p:nvPr>
        </p:nvGraphicFramePr>
        <p:xfrm>
          <a:off x="307975" y="2529717"/>
          <a:ext cx="11574462" cy="275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11574979" imgH="2750855" progId="Excel.Sheet.12">
                  <p:embed/>
                </p:oleObj>
              </mc:Choice>
              <mc:Fallback>
                <p:oleObj name="Worksheet" r:id="rId5" imgW="11574979" imgH="27508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975" y="2529717"/>
                        <a:ext cx="11574462" cy="2751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639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10FDD-21AC-2DE3-A164-85A4A48FF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AB235F-6591-9834-95A9-6A5C514BE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E43E88E-94D2-3BA0-80B7-CC41C2473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6833" imgH="373415" progId="Excel.Sheet.12">
                  <p:embed/>
                </p:oleObj>
              </mc:Choice>
              <mc:Fallback>
                <p:oleObj name="Worksheet" r:id="rId2" imgW="1226833" imgH="373415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F37D571-81E1-4AF0-A30F-F33A6353B1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8F7C6C4-6678-9E9E-7B10-5FA25CE0B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26833" imgH="373415" progId="Excel.Sheet.12">
                  <p:embed/>
                </p:oleObj>
              </mc:Choice>
              <mc:Fallback>
                <p:oleObj name="Worksheet" r:id="rId4" imgW="1226833" imgH="373415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93FAE93-25A5-C5B7-41A6-74AB4D8B4D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ndertitel 7">
            <a:extLst>
              <a:ext uri="{FF2B5EF4-FFF2-40B4-BE49-F238E27FC236}">
                <a16:creationId xmlns:a16="http://schemas.microsoft.com/office/drawing/2014/main" id="{EF0E6C3B-46E4-BED8-312D-F4EAF53B88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hlinkClick r:id="rId5" action="ppaction://hlinkfile"/>
              </a:rPr>
              <a:t>Starten workshop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33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971BC-78A8-5367-7CE6-91AAA1354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C87548-FD3D-6B39-F0B5-A8B368293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9F385A2-3455-10D0-81B9-8442DBB9C2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6833" imgH="373415" progId="Excel.Sheet.12">
                  <p:embed/>
                </p:oleObj>
              </mc:Choice>
              <mc:Fallback>
                <p:oleObj name="Worksheet" r:id="rId2" imgW="1226833" imgH="373415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E43E88E-94D2-3BA0-80B7-CC41C247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5D63636-9E59-3694-1D9A-C3D109F228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26833" imgH="373415" progId="Excel.Sheet.12">
                  <p:embed/>
                </p:oleObj>
              </mc:Choice>
              <mc:Fallback>
                <p:oleObj name="Worksheet" r:id="rId4" imgW="1226833" imgH="373415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8F7C6C4-6678-9E9E-7B10-5FA25CE0B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ndertitel 7">
            <a:extLst>
              <a:ext uri="{FF2B5EF4-FFF2-40B4-BE49-F238E27FC236}">
                <a16:creationId xmlns:a16="http://schemas.microsoft.com/office/drawing/2014/main" id="{2090351E-38E3-2545-BC26-407220E8C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7221" y="2197768"/>
            <a:ext cx="8895347" cy="521369"/>
          </a:xfrm>
        </p:spPr>
        <p:txBody>
          <a:bodyPr/>
          <a:lstStyle/>
          <a:p>
            <a:r>
              <a:rPr lang="nl-NL" dirty="0"/>
              <a:t>Uitleg </a:t>
            </a:r>
            <a:r>
              <a:rPr lang="nl-NL" dirty="0" err="1"/>
              <a:t>trench</a:t>
            </a: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D0E00EF-A325-4148-58BA-7A4661FE9D64}"/>
              </a:ext>
            </a:extLst>
          </p:cNvPr>
          <p:cNvSpPr txBox="1"/>
          <p:nvPr/>
        </p:nvSpPr>
        <p:spPr>
          <a:xfrm>
            <a:off x="2559529" y="2677294"/>
            <a:ext cx="8621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Om gebruik te maken van de functie </a:t>
            </a:r>
            <a:r>
              <a:rPr lang="nl-NL" dirty="0" err="1"/>
              <a:t>trench</a:t>
            </a:r>
            <a:r>
              <a:rPr lang="nl-NL" dirty="0"/>
              <a:t> bij drain en </a:t>
            </a:r>
            <a:r>
              <a:rPr lang="nl-NL" dirty="0" err="1"/>
              <a:t>utilities</a:t>
            </a:r>
            <a:endParaRPr lang="nl-NL" dirty="0"/>
          </a:p>
          <a:p>
            <a:r>
              <a:rPr lang="nl-NL" dirty="0"/>
              <a:t>moet feature welke wordt gekozen bij </a:t>
            </a:r>
            <a:r>
              <a:rPr lang="nl-NL" dirty="0" err="1"/>
              <a:t>conduit</a:t>
            </a:r>
            <a:r>
              <a:rPr lang="nl-NL" dirty="0"/>
              <a:t> een link hebben naar een corridor-template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97A3852-C23A-64ED-C25C-F0CB47FA4E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084" y="3323625"/>
            <a:ext cx="6334298" cy="3361624"/>
          </a:xfrm>
          <a:prstGeom prst="rect">
            <a:avLst/>
          </a:prstGeom>
        </p:spPr>
      </p:pic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6988D790-FCEA-7347-B68C-B0B8DD1DF67C}"/>
              </a:ext>
            </a:extLst>
          </p:cNvPr>
          <p:cNvCxnSpPr>
            <a:cxnSpLocks/>
          </p:cNvCxnSpPr>
          <p:nvPr/>
        </p:nvCxnSpPr>
        <p:spPr>
          <a:xfrm flipH="1" flipV="1">
            <a:off x="3591098" y="4838007"/>
            <a:ext cx="3279259" cy="598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E1F04303-E29D-9BA2-0272-80F6EA0772ED}"/>
              </a:ext>
            </a:extLst>
          </p:cNvPr>
          <p:cNvCxnSpPr>
            <a:cxnSpLocks/>
          </p:cNvCxnSpPr>
          <p:nvPr/>
        </p:nvCxnSpPr>
        <p:spPr>
          <a:xfrm flipV="1">
            <a:off x="6434051" y="4347556"/>
            <a:ext cx="648393" cy="1463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86B63388-0E21-5DFD-C28D-424DC4D0F1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93842"/>
            <a:ext cx="12192000" cy="647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929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A4901-DB99-6240-B05F-9568CA73B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EAFAF-6B17-7CCB-A638-4D6EE5A9F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747037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Drain </a:t>
            </a:r>
            <a:r>
              <a:rPr lang="nl-NL" sz="3600" dirty="0" err="1">
                <a:latin typeface="Arial Black" panose="020B0A04020102020204" pitchFamily="34" charset="0"/>
              </a:rPr>
              <a:t>and</a:t>
            </a:r>
            <a:r>
              <a:rPr lang="nl-NL" sz="3600" dirty="0">
                <a:latin typeface="Arial Black" panose="020B0A04020102020204" pitchFamily="34" charset="0"/>
              </a:rPr>
              <a:t> Utilities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48E2551-14F3-E551-51AE-5116794E7B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6833" imgH="373415" progId="Excel.Sheet.12">
                  <p:embed/>
                </p:oleObj>
              </mc:Choice>
              <mc:Fallback>
                <p:oleObj name="Worksheet" r:id="rId2" imgW="1226833" imgH="373415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E43E88E-94D2-3BA0-80B7-CC41C247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50A2481-3D98-2737-DFCB-C327FFF635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3241675"/>
          <a:ext cx="12271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26833" imgH="373415" progId="Excel.Sheet.12">
                  <p:embed/>
                </p:oleObj>
              </mc:Choice>
              <mc:Fallback>
                <p:oleObj name="Worksheet" r:id="rId4" imgW="1226833" imgH="373415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8F7C6C4-6678-9E9E-7B10-5FA25CE0B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41675"/>
                        <a:ext cx="1227137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ndertitel 7">
            <a:extLst>
              <a:ext uri="{FF2B5EF4-FFF2-40B4-BE49-F238E27FC236}">
                <a16:creationId xmlns:a16="http://schemas.microsoft.com/office/drawing/2014/main" id="{27C46839-AA70-C8A5-C3F2-D30F5D23D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27823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huisstijl Summerschool 2017.potx [Alleen-lezen]" id="{9D31DF45-03B0-42FA-B771-3452E64C405D}" vid="{EED407BE-578F-4A4B-BAC8-AA9F8A3BF4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huisstijl Summerschool 2018</Template>
  <TotalTime>1301</TotalTime>
  <Words>173</Words>
  <Application>Microsoft Office PowerPoint</Application>
  <PresentationFormat>Breedbeeld</PresentationFormat>
  <Paragraphs>45</Paragraphs>
  <Slides>8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Kantoorthema</vt:lpstr>
      <vt:lpstr>Worksheet</vt:lpstr>
      <vt:lpstr>Drain and Utilities</vt:lpstr>
      <vt:lpstr>Drain and Utilities</vt:lpstr>
      <vt:lpstr>Drain and Utilities</vt:lpstr>
      <vt:lpstr>Drain and Utilities</vt:lpstr>
      <vt:lpstr>Drain and Utilities</vt:lpstr>
      <vt:lpstr>Drain and Utilities</vt:lpstr>
      <vt:lpstr>Drain and Utilities</vt:lpstr>
      <vt:lpstr>Drain and Utilities</vt:lpstr>
    </vt:vector>
  </TitlesOfParts>
  <Company>kentet Unattendeds © 2016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Mattijs Bekkers</dc:creator>
  <cp:lastModifiedBy>Westra, Eddy</cp:lastModifiedBy>
  <cp:revision>20</cp:revision>
  <dcterms:created xsi:type="dcterms:W3CDTF">2018-10-20T05:06:10Z</dcterms:created>
  <dcterms:modified xsi:type="dcterms:W3CDTF">2025-11-28T11:21:28Z</dcterms:modified>
</cp:coreProperties>
</file>