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3" r:id="rId7"/>
    <p:sldId id="264" r:id="rId8"/>
    <p:sldId id="265" r:id="rId9"/>
    <p:sldId id="266" r:id="rId10"/>
    <p:sldId id="267" r:id="rId11"/>
    <p:sldId id="268" r:id="rId12"/>
    <p:sldId id="269" r:id="rId13"/>
    <p:sldId id="270" r:id="rId14"/>
    <p:sldId id="271" r:id="rId15"/>
    <p:sldId id="272" r:id="rId16"/>
    <p:sldId id="276" r:id="rId17"/>
    <p:sldId id="273" r:id="rId18"/>
    <p:sldId id="274" r:id="rId19"/>
    <p:sldId id="275" r:id="rId20"/>
    <p:sldId id="277" r:id="rId21"/>
    <p:sldId id="279" r:id="rId22"/>
    <p:sldId id="280"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00" d="100"/>
          <a:sy n="100" d="100"/>
        </p:scale>
        <p:origin x="88" y="2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nl-NL"/>
              <a:t>Klik om stijl te bewerken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8C04ACEF-3E76-49A4-AC18-DFE6F516D658}" type="datetimeFigureOut">
              <a:rPr lang="nl-NL" smtClean="0"/>
              <a:t>17-6-2026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4110557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C04ACEF-3E76-49A4-AC18-DFE6F516D658}" type="datetimeFigureOut">
              <a:rPr lang="nl-NL" smtClean="0"/>
              <a:t>17-6-2026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83450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C04ACEF-3E76-49A4-AC18-DFE6F516D658}" type="datetimeFigureOut">
              <a:rPr lang="nl-NL" smtClean="0"/>
              <a:t>17-6-2026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321325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C04ACEF-3E76-49A4-AC18-DFE6F516D658}" type="datetimeFigureOut">
              <a:rPr lang="nl-NL" smtClean="0"/>
              <a:t>17-6-2026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1295259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nl-NL"/>
              <a:t>Klik om stijl te bewerken</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8C04ACEF-3E76-49A4-AC18-DFE6F516D658}" type="datetimeFigureOut">
              <a:rPr lang="nl-NL" smtClean="0"/>
              <a:t>17-6-2026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1752687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8C04ACEF-3E76-49A4-AC18-DFE6F516D658}" type="datetimeFigureOut">
              <a:rPr lang="nl-NL" smtClean="0"/>
              <a:t>17-6-2026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2556847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nl-NL"/>
              <a:t>Klik om stijl te bewerken</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839789"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6172201"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8C04ACEF-3E76-49A4-AC18-DFE6F516D658}" type="datetimeFigureOut">
              <a:rPr lang="nl-NL" smtClean="0"/>
              <a:t>17-6-2026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16311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8C04ACEF-3E76-49A4-AC18-DFE6F516D658}" type="datetimeFigureOut">
              <a:rPr lang="nl-NL" smtClean="0"/>
              <a:t>17-6-2026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45274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04ACEF-3E76-49A4-AC18-DFE6F516D658}" type="datetimeFigureOut">
              <a:rPr lang="nl-NL" smtClean="0"/>
              <a:t>17-6-2026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2366566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fld id="{8C04ACEF-3E76-49A4-AC18-DFE6F516D658}" type="datetimeFigureOut">
              <a:rPr lang="nl-NL" smtClean="0"/>
              <a:t>17-6-2026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3923119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fld id="{8C04ACEF-3E76-49A4-AC18-DFE6F516D658}" type="datetimeFigureOut">
              <a:rPr lang="nl-NL" smtClean="0"/>
              <a:t>17-6-2026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12F46D6A-C2BE-4067-8FC4-637A1A5C9B57}" type="slidenum">
              <a:rPr lang="nl-NL" smtClean="0"/>
              <a:t>‹#›</a:t>
            </a:fld>
            <a:endParaRPr lang="nl-NL"/>
          </a:p>
        </p:txBody>
      </p:sp>
    </p:spTree>
    <p:extLst>
      <p:ext uri="{BB962C8B-B14F-4D97-AF65-F5344CB8AC3E}">
        <p14:creationId xmlns:p14="http://schemas.microsoft.com/office/powerpoint/2010/main" val="1271716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nl-NL"/>
              <a:t>Klik om de stijl te bewerken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4ACEF-3E76-49A4-AC18-DFE6F516D658}" type="datetimeFigureOut">
              <a:rPr lang="nl-NL" smtClean="0"/>
              <a:t>17-6-2026</a:t>
            </a:fld>
            <a:endParaRPr lang="nl-NL"/>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F46D6A-C2BE-4067-8FC4-637A1A5C9B57}" type="slidenum">
              <a:rPr lang="nl-NL" smtClean="0"/>
              <a:t>‹#›</a:t>
            </a:fld>
            <a:endParaRPr lang="nl-NL"/>
          </a:p>
        </p:txBody>
      </p:sp>
    </p:spTree>
    <p:extLst>
      <p:ext uri="{BB962C8B-B14F-4D97-AF65-F5344CB8AC3E}">
        <p14:creationId xmlns:p14="http://schemas.microsoft.com/office/powerpoint/2010/main" val="33426955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cid:image002.png@01DC8AE5.E0CF0600" TargetMode="External"/><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cid:image003.png@01DC8AE5.E0CF0600" TargetMode="Externa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209800" y="2029229"/>
            <a:ext cx="7772400" cy="1250340"/>
          </a:xfrm>
          <a:noFill/>
        </p:spPr>
        <p:txBody>
          <a:bodyPr>
            <a:normAutofit fontScale="90000"/>
          </a:bodyPr>
          <a:lstStyle/>
          <a:p>
            <a:r>
              <a:rPr lang="en-GB" sz="3600" noProof="0" dirty="0">
                <a:latin typeface="Arial Black" panose="020B0A04020102020204" pitchFamily="34" charset="0"/>
              </a:rPr>
              <a:t>MicroStation</a:t>
            </a:r>
            <a:br>
              <a:rPr lang="en-GB" sz="3600" noProof="0" dirty="0">
                <a:latin typeface="Arial Black" panose="020B0A04020102020204" pitchFamily="34" charset="0"/>
              </a:rPr>
            </a:br>
            <a:r>
              <a:rPr lang="en-GB" sz="3600" noProof="0" dirty="0">
                <a:latin typeface="Arial Black" panose="020B0A04020102020204" pitchFamily="34" charset="0"/>
              </a:rPr>
              <a:t> </a:t>
            </a:r>
            <a:br>
              <a:rPr lang="en-GB" sz="3600" noProof="0" dirty="0">
                <a:latin typeface="Arial Black" panose="020B0A04020102020204" pitchFamily="34" charset="0"/>
              </a:rPr>
            </a:br>
            <a:r>
              <a:rPr lang="en-GB" sz="3600" noProof="0" dirty="0">
                <a:latin typeface="Arial Black" panose="020B0A04020102020204" pitchFamily="34" charset="0"/>
              </a:rPr>
              <a:t>Feedback session with Bentley  </a:t>
            </a:r>
          </a:p>
        </p:txBody>
      </p:sp>
      <p:sp>
        <p:nvSpPr>
          <p:cNvPr id="3" name="Ondertitel 2"/>
          <p:cNvSpPr>
            <a:spLocks noGrp="1"/>
          </p:cNvSpPr>
          <p:nvPr>
            <p:ph type="subTitle" idx="1"/>
          </p:nvPr>
        </p:nvSpPr>
        <p:spPr>
          <a:xfrm>
            <a:off x="2667000" y="3512320"/>
            <a:ext cx="6858000" cy="1655762"/>
          </a:xfrm>
          <a:noFill/>
        </p:spPr>
        <p:txBody>
          <a:bodyPr/>
          <a:lstStyle/>
          <a:p>
            <a:r>
              <a:rPr lang="nl-NL" dirty="0">
                <a:latin typeface="Arial Black" panose="020B0A04020102020204" pitchFamily="34" charset="0"/>
              </a:rPr>
              <a:t>Mark Stals - TMC Ambassadeur</a:t>
            </a:r>
          </a:p>
          <a:p>
            <a:r>
              <a:rPr lang="nl-NL" dirty="0">
                <a:latin typeface="Arial Black" panose="020B0A04020102020204" pitchFamily="34" charset="0"/>
              </a:rPr>
              <a:t>Christiaan Post - TMC bestuur</a:t>
            </a:r>
          </a:p>
        </p:txBody>
      </p:sp>
    </p:spTree>
    <p:extLst>
      <p:ext uri="{BB962C8B-B14F-4D97-AF65-F5344CB8AC3E}">
        <p14:creationId xmlns:p14="http://schemas.microsoft.com/office/powerpoint/2010/main" val="2677105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9D483-CAE4-9699-3B28-1F45E312815D}"/>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4CCD53E4-6570-13EB-651C-17DB8BBD8D01}"/>
              </a:ext>
            </a:extLst>
          </p:cNvPr>
          <p:cNvSpPr>
            <a:spLocks noGrp="1"/>
          </p:cNvSpPr>
          <p:nvPr>
            <p:ph type="title"/>
          </p:nvPr>
        </p:nvSpPr>
        <p:spPr>
          <a:xfrm>
            <a:off x="2152649" y="1402619"/>
            <a:ext cx="8669425" cy="1325563"/>
          </a:xfrm>
          <a:noFill/>
        </p:spPr>
        <p:txBody>
          <a:bodyPr>
            <a:normAutofit/>
          </a:bodyPr>
          <a:lstStyle/>
          <a:p>
            <a:r>
              <a:rPr lang="en-US" b="1" dirty="0"/>
              <a:t>Add Solid Working Area check tool (4)</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64D5542A-B3E8-E61E-3C07-186172763B99}"/>
              </a:ext>
            </a:extLst>
          </p:cNvPr>
          <p:cNvSpPr>
            <a:spLocks noGrp="1"/>
          </p:cNvSpPr>
          <p:nvPr>
            <p:ph idx="1"/>
          </p:nvPr>
        </p:nvSpPr>
        <p:spPr>
          <a:xfrm>
            <a:off x="2152650" y="2728182"/>
            <a:ext cx="7886700" cy="2215607"/>
          </a:xfrm>
          <a:noFill/>
        </p:spPr>
        <p:txBody>
          <a:bodyPr>
            <a:noAutofit/>
          </a:bodyPr>
          <a:lstStyle/>
          <a:p>
            <a:pPr marL="0" indent="0">
              <a:buNone/>
            </a:pPr>
            <a:r>
              <a:rPr lang="en-US" sz="2200" dirty="0"/>
              <a:t>Create a tool that can make the Solid Working Area visible</a:t>
            </a:r>
            <a:br>
              <a:rPr lang="en-US" sz="2200" dirty="0"/>
            </a:br>
            <a:r>
              <a:rPr lang="en-US" sz="2200" dirty="0"/>
              <a:t>Make a tick in View Attributes to turn on/off the Solid Working Area</a:t>
            </a:r>
            <a:endParaRPr lang="nl-NL" sz="2200" dirty="0">
              <a:latin typeface="Arial Black" panose="020B0A04020102020204" pitchFamily="34" charset="0"/>
            </a:endParaRPr>
          </a:p>
        </p:txBody>
      </p:sp>
      <p:pic>
        <p:nvPicPr>
          <p:cNvPr id="2" name="Afbeelding 1">
            <a:extLst>
              <a:ext uri="{FF2B5EF4-FFF2-40B4-BE49-F238E27FC236}">
                <a16:creationId xmlns:a16="http://schemas.microsoft.com/office/drawing/2014/main" id="{621363A3-6093-C647-C764-E7733080CF40}"/>
              </a:ext>
            </a:extLst>
          </p:cNvPr>
          <p:cNvPicPr>
            <a:picLocks noChangeAspect="1"/>
          </p:cNvPicPr>
          <p:nvPr/>
        </p:nvPicPr>
        <p:blipFill>
          <a:blip r:embed="rId2"/>
          <a:stretch>
            <a:fillRect/>
          </a:stretch>
        </p:blipFill>
        <p:spPr>
          <a:xfrm>
            <a:off x="2152649" y="3522550"/>
            <a:ext cx="5760720" cy="3124835"/>
          </a:xfrm>
          <a:prstGeom prst="rect">
            <a:avLst/>
          </a:prstGeom>
        </p:spPr>
      </p:pic>
    </p:spTree>
    <p:extLst>
      <p:ext uri="{BB962C8B-B14F-4D97-AF65-F5344CB8AC3E}">
        <p14:creationId xmlns:p14="http://schemas.microsoft.com/office/powerpoint/2010/main" val="3741646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585D7-1F6C-32E9-A514-0CB421551AF0}"/>
            </a:ext>
          </a:extLst>
        </p:cNvPr>
        <p:cNvGrpSpPr/>
        <p:nvPr/>
      </p:nvGrpSpPr>
      <p:grpSpPr>
        <a:xfrm>
          <a:off x="0" y="0"/>
          <a:ext cx="0" cy="0"/>
          <a:chOff x="0" y="0"/>
          <a:chExt cx="0" cy="0"/>
        </a:xfrm>
      </p:grpSpPr>
      <p:sp>
        <p:nvSpPr>
          <p:cNvPr id="2" name="Titel 2">
            <a:extLst>
              <a:ext uri="{FF2B5EF4-FFF2-40B4-BE49-F238E27FC236}">
                <a16:creationId xmlns:a16="http://schemas.microsoft.com/office/drawing/2014/main" id="{49971212-0FA9-2225-A15B-94D06C3BC3B9}"/>
              </a:ext>
            </a:extLst>
          </p:cNvPr>
          <p:cNvSpPr txBox="1">
            <a:spLocks/>
          </p:cNvSpPr>
          <p:nvPr/>
        </p:nvSpPr>
        <p:spPr>
          <a:xfrm>
            <a:off x="2152649" y="1725840"/>
            <a:ext cx="8277539" cy="1325563"/>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Change Measure Area dropdown menu to icons (3)</a:t>
            </a:r>
            <a:endParaRPr lang="nl-NL" dirty="0"/>
          </a:p>
        </p:txBody>
      </p:sp>
      <p:sp>
        <p:nvSpPr>
          <p:cNvPr id="5" name="Tijdelijke aanduiding voor inhoud 3">
            <a:extLst>
              <a:ext uri="{FF2B5EF4-FFF2-40B4-BE49-F238E27FC236}">
                <a16:creationId xmlns:a16="http://schemas.microsoft.com/office/drawing/2014/main" id="{342A5FD2-0861-4149-512C-C2909CD4965A}"/>
              </a:ext>
            </a:extLst>
          </p:cNvPr>
          <p:cNvSpPr txBox="1">
            <a:spLocks/>
          </p:cNvSpPr>
          <p:nvPr/>
        </p:nvSpPr>
        <p:spPr>
          <a:xfrm>
            <a:off x="2152650" y="3051403"/>
            <a:ext cx="7886700" cy="1199050"/>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dirty="0"/>
              <a:t>Only for Measure Area is the dropdown menu still available, while for Hatch, Pattern, and Create Region these are clear icons. Change the dropdown menu to icons.</a:t>
            </a:r>
            <a:endParaRPr lang="nl-NL" sz="2200" dirty="0"/>
          </a:p>
        </p:txBody>
      </p:sp>
      <p:pic>
        <p:nvPicPr>
          <p:cNvPr id="4" name="Afbeelding 5" descr="Afbeelding met tekst, Lettertype, nummer, schermopname&#10;&#10;Door AI gegenereerde inhoud is mogelijk onjuist.">
            <a:extLst>
              <a:ext uri="{FF2B5EF4-FFF2-40B4-BE49-F238E27FC236}">
                <a16:creationId xmlns:a16="http://schemas.microsoft.com/office/drawing/2014/main" id="{5D785025-54E5-2FB6-5F8E-6BD6C6A96688}"/>
              </a:ext>
            </a:extLst>
          </p:cNvPr>
          <p:cNvPicPr>
            <a:picLocks noChangeAspect="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2152649" y="4061052"/>
            <a:ext cx="3162301" cy="2079556"/>
          </a:xfrm>
          <a:prstGeom prst="rect">
            <a:avLst/>
          </a:prstGeom>
          <a:noFill/>
          <a:ln>
            <a:noFill/>
          </a:ln>
        </p:spPr>
      </p:pic>
      <p:pic>
        <p:nvPicPr>
          <p:cNvPr id="6" name="Afbeelding 4">
            <a:extLst>
              <a:ext uri="{FF2B5EF4-FFF2-40B4-BE49-F238E27FC236}">
                <a16:creationId xmlns:a16="http://schemas.microsoft.com/office/drawing/2014/main" id="{A8BD8323-FACB-BC0A-38FC-0EB510C8EF00}"/>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5465989" y="5464629"/>
            <a:ext cx="3642776" cy="675979"/>
          </a:xfrm>
          <a:prstGeom prst="rect">
            <a:avLst/>
          </a:prstGeom>
          <a:noFill/>
          <a:ln>
            <a:noFill/>
          </a:ln>
        </p:spPr>
      </p:pic>
    </p:spTree>
    <p:extLst>
      <p:ext uri="{BB962C8B-B14F-4D97-AF65-F5344CB8AC3E}">
        <p14:creationId xmlns:p14="http://schemas.microsoft.com/office/powerpoint/2010/main" val="368735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20608-C1F4-EC36-35AF-4ED75AE96D48}"/>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969F8CB7-19BA-BFF1-8FF7-EEE324802572}"/>
              </a:ext>
            </a:extLst>
          </p:cNvPr>
          <p:cNvSpPr>
            <a:spLocks noGrp="1"/>
          </p:cNvSpPr>
          <p:nvPr>
            <p:ph type="title"/>
          </p:nvPr>
        </p:nvSpPr>
        <p:spPr>
          <a:xfrm>
            <a:off x="2152649" y="1402619"/>
            <a:ext cx="8669425" cy="1325563"/>
          </a:xfrm>
          <a:noFill/>
        </p:spPr>
        <p:txBody>
          <a:bodyPr>
            <a:normAutofit/>
          </a:bodyPr>
          <a:lstStyle/>
          <a:p>
            <a:r>
              <a:rPr lang="en-US" b="1" dirty="0"/>
              <a:t>Place </a:t>
            </a:r>
            <a:r>
              <a:rPr lang="en-US" b="1" dirty="0" err="1"/>
              <a:t>Smartline</a:t>
            </a:r>
            <a:r>
              <a:rPr lang="en-US" b="1" dirty="0"/>
              <a:t> Close (1)</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542F81E6-4A82-F184-25AF-E8A9FABE5288}"/>
              </a:ext>
            </a:extLst>
          </p:cNvPr>
          <p:cNvSpPr>
            <a:spLocks noGrp="1"/>
          </p:cNvSpPr>
          <p:nvPr>
            <p:ph idx="1"/>
          </p:nvPr>
        </p:nvSpPr>
        <p:spPr>
          <a:xfrm>
            <a:off x="2152650" y="2728182"/>
            <a:ext cx="7886700" cy="3611658"/>
          </a:xfrm>
          <a:noFill/>
        </p:spPr>
        <p:txBody>
          <a:bodyPr>
            <a:noAutofit/>
          </a:bodyPr>
          <a:lstStyle/>
          <a:p>
            <a:pPr marL="0" indent="0">
              <a:buNone/>
            </a:pPr>
            <a:r>
              <a:rPr lang="en-US" sz="2200" dirty="0"/>
              <a:t>To switch within Place </a:t>
            </a:r>
            <a:r>
              <a:rPr lang="en-US" sz="2200" dirty="0" err="1"/>
              <a:t>SmartLine</a:t>
            </a:r>
            <a:r>
              <a:rPr lang="en-US" sz="2200" dirty="0"/>
              <a:t> between Fill Type Opaque or None you have to provide a tentative point to keep the Tool setting “open.” That is very inconvenient. Just make it a switch.</a:t>
            </a:r>
            <a:endParaRPr lang="nl-NL" sz="2200" dirty="0"/>
          </a:p>
          <a:p>
            <a:pPr marL="0" indent="0">
              <a:buNone/>
            </a:pPr>
            <a:r>
              <a:rPr lang="en-US" sz="2200" dirty="0"/>
              <a:t>Make the Area, Fill Type and Fill Color option available  </a:t>
            </a:r>
            <a:endParaRPr lang="nl-NL" sz="2200" dirty="0"/>
          </a:p>
        </p:txBody>
      </p:sp>
      <p:pic>
        <p:nvPicPr>
          <p:cNvPr id="6" name="Picture 5">
            <a:extLst>
              <a:ext uri="{FF2B5EF4-FFF2-40B4-BE49-F238E27FC236}">
                <a16:creationId xmlns:a16="http://schemas.microsoft.com/office/drawing/2014/main" id="{BE78228A-D265-2D4D-C945-F2A316C46955}"/>
              </a:ext>
            </a:extLst>
          </p:cNvPr>
          <p:cNvPicPr>
            <a:picLocks noChangeAspect="1"/>
          </p:cNvPicPr>
          <p:nvPr/>
        </p:nvPicPr>
        <p:blipFill>
          <a:blip r:embed="rId2"/>
          <a:stretch>
            <a:fillRect/>
          </a:stretch>
        </p:blipFill>
        <p:spPr>
          <a:xfrm>
            <a:off x="2219026" y="4339311"/>
            <a:ext cx="2544563" cy="1922152"/>
          </a:xfrm>
          <a:prstGeom prst="rect">
            <a:avLst/>
          </a:prstGeom>
        </p:spPr>
      </p:pic>
      <p:pic>
        <p:nvPicPr>
          <p:cNvPr id="8" name="Picture 7">
            <a:extLst>
              <a:ext uri="{FF2B5EF4-FFF2-40B4-BE49-F238E27FC236}">
                <a16:creationId xmlns:a16="http://schemas.microsoft.com/office/drawing/2014/main" id="{B71569B5-0784-28D7-E33A-CC42B790C7FD}"/>
              </a:ext>
            </a:extLst>
          </p:cNvPr>
          <p:cNvPicPr>
            <a:picLocks noChangeAspect="1"/>
          </p:cNvPicPr>
          <p:nvPr/>
        </p:nvPicPr>
        <p:blipFill>
          <a:blip r:embed="rId3"/>
          <a:stretch>
            <a:fillRect/>
          </a:stretch>
        </p:blipFill>
        <p:spPr>
          <a:xfrm>
            <a:off x="5089588" y="4339311"/>
            <a:ext cx="2355717" cy="2364222"/>
          </a:xfrm>
          <a:prstGeom prst="rect">
            <a:avLst/>
          </a:prstGeom>
        </p:spPr>
      </p:pic>
    </p:spTree>
    <p:extLst>
      <p:ext uri="{BB962C8B-B14F-4D97-AF65-F5344CB8AC3E}">
        <p14:creationId xmlns:p14="http://schemas.microsoft.com/office/powerpoint/2010/main" val="2011688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BDB5B-A631-D413-FB18-81822E5F76F3}"/>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2F539207-5E52-FD31-36E6-D8D5C96FFE8B}"/>
              </a:ext>
            </a:extLst>
          </p:cNvPr>
          <p:cNvSpPr>
            <a:spLocks noGrp="1"/>
          </p:cNvSpPr>
          <p:nvPr>
            <p:ph type="title"/>
          </p:nvPr>
        </p:nvSpPr>
        <p:spPr>
          <a:xfrm>
            <a:off x="2152649" y="1402619"/>
            <a:ext cx="8669425" cy="1325563"/>
          </a:xfrm>
          <a:noFill/>
        </p:spPr>
        <p:txBody>
          <a:bodyPr>
            <a:normAutofit/>
          </a:bodyPr>
          <a:lstStyle/>
          <a:p>
            <a:r>
              <a:rPr lang="en-US" b="1" dirty="0"/>
              <a:t>Create Legend (4)</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CB404241-67B3-D7D1-0A14-A259D06BE978}"/>
              </a:ext>
            </a:extLst>
          </p:cNvPr>
          <p:cNvSpPr>
            <a:spLocks noGrp="1"/>
          </p:cNvSpPr>
          <p:nvPr>
            <p:ph idx="1"/>
          </p:nvPr>
        </p:nvSpPr>
        <p:spPr>
          <a:xfrm>
            <a:off x="2152650" y="2728182"/>
            <a:ext cx="7886700" cy="3611658"/>
          </a:xfrm>
          <a:noFill/>
        </p:spPr>
        <p:txBody>
          <a:bodyPr>
            <a:noAutofit/>
          </a:bodyPr>
          <a:lstStyle/>
          <a:p>
            <a:pPr marL="0" indent="0">
              <a:buNone/>
            </a:pPr>
            <a:r>
              <a:rPr lang="en-US" sz="2200" dirty="0"/>
              <a:t>Outside the solar study, no possibility to create a legend. </a:t>
            </a:r>
          </a:p>
          <a:p>
            <a:pPr marL="0" indent="0">
              <a:buNone/>
            </a:pPr>
            <a:r>
              <a:rPr lang="en-US" sz="2200" dirty="0"/>
              <a:t>A legend maker with options for line type, hatching, or color, for example. Look at the competitors.</a:t>
            </a:r>
            <a:endParaRPr lang="nl-NL" sz="2200" dirty="0"/>
          </a:p>
        </p:txBody>
      </p:sp>
    </p:spTree>
    <p:extLst>
      <p:ext uri="{BB962C8B-B14F-4D97-AF65-F5344CB8AC3E}">
        <p14:creationId xmlns:p14="http://schemas.microsoft.com/office/powerpoint/2010/main" val="2820724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F924C-BB84-0E2E-D9F6-034530914317}"/>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04CE8DD5-7D7A-B47F-7190-900A35E76221}"/>
              </a:ext>
            </a:extLst>
          </p:cNvPr>
          <p:cNvSpPr>
            <a:spLocks noGrp="1"/>
          </p:cNvSpPr>
          <p:nvPr>
            <p:ph type="title"/>
          </p:nvPr>
        </p:nvSpPr>
        <p:spPr>
          <a:xfrm>
            <a:off x="2152649" y="1402619"/>
            <a:ext cx="9664882" cy="1325563"/>
          </a:xfrm>
          <a:noFill/>
        </p:spPr>
        <p:txBody>
          <a:bodyPr>
            <a:normAutofit/>
          </a:bodyPr>
          <a:lstStyle/>
          <a:p>
            <a:r>
              <a:rPr lang="en-US" b="1" dirty="0"/>
              <a:t>Equal distance objects / text (3)</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5B54D202-4B8B-7645-D8E5-2E045A43F9F7}"/>
              </a:ext>
            </a:extLst>
          </p:cNvPr>
          <p:cNvSpPr>
            <a:spLocks noGrp="1"/>
          </p:cNvSpPr>
          <p:nvPr>
            <p:ph idx="1"/>
          </p:nvPr>
        </p:nvSpPr>
        <p:spPr>
          <a:xfrm>
            <a:off x="2152650" y="2728182"/>
            <a:ext cx="7886700" cy="3611658"/>
          </a:xfrm>
          <a:noFill/>
        </p:spPr>
        <p:txBody>
          <a:bodyPr>
            <a:noAutofit/>
          </a:bodyPr>
          <a:lstStyle/>
          <a:p>
            <a:pPr marL="0" indent="0">
              <a:buNone/>
            </a:pPr>
            <a:r>
              <a:rPr lang="en-US" sz="2200" dirty="0"/>
              <a:t>With the Align command, objects can be aligned, but there is no function to move multiple objects at once based on their mutual distance.</a:t>
            </a:r>
            <a:endParaRPr lang="nl-NL" sz="2200" dirty="0"/>
          </a:p>
        </p:txBody>
      </p:sp>
    </p:spTree>
    <p:extLst>
      <p:ext uri="{BB962C8B-B14F-4D97-AF65-F5344CB8AC3E}">
        <p14:creationId xmlns:p14="http://schemas.microsoft.com/office/powerpoint/2010/main" val="1611530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B479C-BEAA-B5E2-71EF-A944765ACA3F}"/>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7C75CB71-3370-7249-2C7A-1780D20D997D}"/>
              </a:ext>
            </a:extLst>
          </p:cNvPr>
          <p:cNvSpPr>
            <a:spLocks noGrp="1"/>
          </p:cNvSpPr>
          <p:nvPr>
            <p:ph type="title"/>
          </p:nvPr>
        </p:nvSpPr>
        <p:spPr>
          <a:xfrm>
            <a:off x="2152649" y="1402619"/>
            <a:ext cx="9664882" cy="1325563"/>
          </a:xfrm>
          <a:noFill/>
        </p:spPr>
        <p:txBody>
          <a:bodyPr>
            <a:normAutofit/>
          </a:bodyPr>
          <a:lstStyle/>
          <a:p>
            <a:r>
              <a:rPr lang="en-US" b="1" dirty="0"/>
              <a:t>Line Style Editor (Solved in MS 2026)</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E4D6A4F0-7D7C-4BEB-101D-DFEB851CDE3A}"/>
              </a:ext>
            </a:extLst>
          </p:cNvPr>
          <p:cNvSpPr>
            <a:spLocks noGrp="1"/>
          </p:cNvSpPr>
          <p:nvPr>
            <p:ph idx="1"/>
          </p:nvPr>
        </p:nvSpPr>
        <p:spPr>
          <a:xfrm>
            <a:off x="2152650" y="2728182"/>
            <a:ext cx="7886700" cy="3611658"/>
          </a:xfrm>
          <a:noFill/>
        </p:spPr>
        <p:txBody>
          <a:bodyPr>
            <a:noAutofit/>
          </a:bodyPr>
          <a:lstStyle/>
          <a:p>
            <a:pPr marL="0" indent="0">
              <a:buNone/>
            </a:pPr>
            <a:r>
              <a:rPr lang="en-US" sz="2200" dirty="0"/>
              <a:t>Create a Line Style Editor that works more like a drawing tool. Draw lines, create symbols, place symbols in a line, move components, scale or mirror symbols. There have already been various ideas on the forum about the line style editor for years, but no clear message about the status. Show what you are working on.</a:t>
            </a:r>
          </a:p>
          <a:p>
            <a:pPr marL="0" indent="0">
              <a:buNone/>
            </a:pPr>
            <a:br>
              <a:rPr lang="en-US" sz="2200" dirty="0"/>
            </a:br>
            <a:r>
              <a:rPr lang="en-US" sz="2200" dirty="0"/>
              <a:t>https://microstation.ideas.aha.io/ideas/MSR-I-1338</a:t>
            </a:r>
            <a:br>
              <a:rPr lang="en-US" sz="2200" dirty="0"/>
            </a:br>
            <a:r>
              <a:rPr lang="en-US" sz="2200" dirty="0"/>
              <a:t>https://microstation.ideas.aha.io/ideas/MSR-I-771</a:t>
            </a:r>
            <a:br>
              <a:rPr lang="en-US" sz="2200" dirty="0"/>
            </a:br>
            <a:r>
              <a:rPr lang="en-US" sz="2200" dirty="0"/>
              <a:t>https://microstation.ideas.aha.io/ideas/MS-I-382</a:t>
            </a:r>
            <a:br>
              <a:rPr lang="en-US" sz="2200" dirty="0"/>
            </a:br>
            <a:r>
              <a:rPr lang="en-US" sz="2200" dirty="0"/>
              <a:t>https://microstation.ideas.aha.io/ideas/MS-I-574</a:t>
            </a:r>
            <a:br>
              <a:rPr lang="en-US" sz="2200" dirty="0"/>
            </a:br>
            <a:r>
              <a:rPr lang="en-US" sz="2200" dirty="0"/>
              <a:t>https://microstation.ideas.aha.io/ideas/MS-I-287</a:t>
            </a:r>
            <a:endParaRPr lang="nl-NL" sz="2200" dirty="0"/>
          </a:p>
        </p:txBody>
      </p:sp>
    </p:spTree>
    <p:extLst>
      <p:ext uri="{BB962C8B-B14F-4D97-AF65-F5344CB8AC3E}">
        <p14:creationId xmlns:p14="http://schemas.microsoft.com/office/powerpoint/2010/main" val="3073353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B181F-049D-F48B-BDA4-5557C8EE2946}"/>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FCBEF9F3-2640-6E2B-48CC-408B8B64FD7C}"/>
              </a:ext>
            </a:extLst>
          </p:cNvPr>
          <p:cNvSpPr>
            <a:spLocks noGrp="1"/>
          </p:cNvSpPr>
          <p:nvPr>
            <p:ph type="title"/>
          </p:nvPr>
        </p:nvSpPr>
        <p:spPr>
          <a:xfrm>
            <a:off x="2152649" y="1402619"/>
            <a:ext cx="9664882" cy="1325563"/>
          </a:xfrm>
          <a:noFill/>
        </p:spPr>
        <p:txBody>
          <a:bodyPr>
            <a:normAutofit/>
          </a:bodyPr>
          <a:lstStyle/>
          <a:p>
            <a:r>
              <a:rPr lang="en-US" b="1" dirty="0"/>
              <a:t>Line Style Editor (Solved in MS 2026)</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D6F28268-2A4B-5112-58EF-6D2A2976436F}"/>
              </a:ext>
            </a:extLst>
          </p:cNvPr>
          <p:cNvSpPr>
            <a:spLocks noGrp="1"/>
          </p:cNvSpPr>
          <p:nvPr>
            <p:ph idx="1"/>
          </p:nvPr>
        </p:nvSpPr>
        <p:spPr>
          <a:xfrm>
            <a:off x="2152650" y="2728182"/>
            <a:ext cx="7886700" cy="3611658"/>
          </a:xfrm>
          <a:noFill/>
        </p:spPr>
        <p:txBody>
          <a:bodyPr>
            <a:noAutofit/>
          </a:bodyPr>
          <a:lstStyle/>
          <a:p>
            <a:pPr marL="0" indent="0">
              <a:buNone/>
            </a:pPr>
            <a:r>
              <a:rPr lang="en-US" sz="2200" dirty="0"/>
              <a:t>Create a Line Style Editor that works more like a drawing tool. Draw lines, create symbols, place symbols in a line, move components, scale or mirror symbols. There have already been various ideas on the forum about the line style editor for years, but no clear message about the status. Show what you are working on.</a:t>
            </a:r>
          </a:p>
          <a:p>
            <a:pPr marL="0" indent="0">
              <a:buNone/>
            </a:pPr>
            <a:br>
              <a:rPr lang="en-US" sz="2200" dirty="0"/>
            </a:br>
            <a:r>
              <a:rPr lang="en-US" sz="2200" dirty="0"/>
              <a:t>https://microstation.ideas.aha.io/ideas/MSR-I-1338</a:t>
            </a:r>
            <a:br>
              <a:rPr lang="en-US" sz="2200" dirty="0"/>
            </a:br>
            <a:r>
              <a:rPr lang="en-US" sz="2200" dirty="0"/>
              <a:t>https://microstation.ideas.aha.io/ideas/MSR-I-771</a:t>
            </a:r>
            <a:br>
              <a:rPr lang="en-US" sz="2200" dirty="0"/>
            </a:br>
            <a:r>
              <a:rPr lang="en-US" sz="2200" dirty="0"/>
              <a:t>https://microstation.ideas.aha.io/ideas/MS-I-382</a:t>
            </a:r>
            <a:br>
              <a:rPr lang="en-US" sz="2200" dirty="0"/>
            </a:br>
            <a:r>
              <a:rPr lang="en-US" sz="2200" dirty="0"/>
              <a:t>https://microstation.ideas.aha.io/ideas/MS-I-574</a:t>
            </a:r>
            <a:br>
              <a:rPr lang="en-US" sz="2200" dirty="0"/>
            </a:br>
            <a:r>
              <a:rPr lang="en-US" sz="2200" dirty="0"/>
              <a:t>https://microstation.ideas.aha.io/ideas/MS-I-287</a:t>
            </a:r>
            <a:endParaRPr lang="nl-NL" sz="2200" dirty="0"/>
          </a:p>
        </p:txBody>
      </p:sp>
    </p:spTree>
    <p:extLst>
      <p:ext uri="{BB962C8B-B14F-4D97-AF65-F5344CB8AC3E}">
        <p14:creationId xmlns:p14="http://schemas.microsoft.com/office/powerpoint/2010/main" val="2615241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8A26E-3EC3-0D7D-C8BD-42A57A876AC7}"/>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CA3DB09B-BEBF-D5ED-09F9-0E314555C6F2}"/>
              </a:ext>
            </a:extLst>
          </p:cNvPr>
          <p:cNvSpPr>
            <a:spLocks noGrp="1"/>
          </p:cNvSpPr>
          <p:nvPr>
            <p:ph type="title"/>
          </p:nvPr>
        </p:nvSpPr>
        <p:spPr>
          <a:xfrm>
            <a:off x="2152649" y="1402619"/>
            <a:ext cx="9664882" cy="1325563"/>
          </a:xfrm>
          <a:noFill/>
        </p:spPr>
        <p:txBody>
          <a:bodyPr>
            <a:normAutofit/>
          </a:bodyPr>
          <a:lstStyle/>
          <a:p>
            <a:r>
              <a:rPr lang="en-US" b="1" dirty="0"/>
              <a:t>Screen Menu Title (5)</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9A6449BA-5D14-1BF9-2329-2750F53D3EEB}"/>
              </a:ext>
            </a:extLst>
          </p:cNvPr>
          <p:cNvSpPr>
            <a:spLocks noGrp="1"/>
          </p:cNvSpPr>
          <p:nvPr>
            <p:ph idx="1"/>
          </p:nvPr>
        </p:nvSpPr>
        <p:spPr>
          <a:xfrm>
            <a:off x="2152650" y="2728182"/>
            <a:ext cx="7886700" cy="3611658"/>
          </a:xfrm>
          <a:noFill/>
        </p:spPr>
        <p:txBody>
          <a:bodyPr>
            <a:noAutofit/>
          </a:bodyPr>
          <a:lstStyle/>
          <a:p>
            <a:pPr marL="0" indent="0">
              <a:buNone/>
            </a:pPr>
            <a:r>
              <a:rPr lang="en-US" sz="2200" dirty="0"/>
              <a:t>Screen menus have the title Screen Menu 1, Screen Menu 2, etc.</a:t>
            </a:r>
            <a:br>
              <a:rPr lang="en-US" sz="2200" dirty="0"/>
            </a:br>
            <a:r>
              <a:rPr lang="en-US" sz="2200" dirty="0"/>
              <a:t>Make it possible to add your own title here.</a:t>
            </a:r>
            <a:br>
              <a:rPr lang="en-US" sz="2200" dirty="0"/>
            </a:br>
            <a:endParaRPr lang="nl-NL" sz="2200" dirty="0"/>
          </a:p>
        </p:txBody>
      </p:sp>
    </p:spTree>
    <p:extLst>
      <p:ext uri="{BB962C8B-B14F-4D97-AF65-F5344CB8AC3E}">
        <p14:creationId xmlns:p14="http://schemas.microsoft.com/office/powerpoint/2010/main" val="315191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A6FDE-A0A3-3C73-D35C-81AF8968DAB9}"/>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45D1DCDB-FA96-BE90-AA01-2E3BD5DBE0D1}"/>
              </a:ext>
            </a:extLst>
          </p:cNvPr>
          <p:cNvSpPr>
            <a:spLocks noGrp="1"/>
          </p:cNvSpPr>
          <p:nvPr>
            <p:ph type="title"/>
          </p:nvPr>
        </p:nvSpPr>
        <p:spPr>
          <a:xfrm>
            <a:off x="2152649" y="1402619"/>
            <a:ext cx="9664882" cy="1325563"/>
          </a:xfrm>
          <a:noFill/>
        </p:spPr>
        <p:txBody>
          <a:bodyPr>
            <a:normAutofit/>
          </a:bodyPr>
          <a:lstStyle/>
          <a:p>
            <a:r>
              <a:rPr lang="en-US" b="1" dirty="0"/>
              <a:t>Select Grouped Holes (3)</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6458A46D-0330-EE92-A68B-2868969C69BB}"/>
              </a:ext>
            </a:extLst>
          </p:cNvPr>
          <p:cNvSpPr>
            <a:spLocks noGrp="1"/>
          </p:cNvSpPr>
          <p:nvPr>
            <p:ph idx="1"/>
          </p:nvPr>
        </p:nvSpPr>
        <p:spPr>
          <a:xfrm>
            <a:off x="2152650" y="2728182"/>
            <a:ext cx="7886700" cy="3611658"/>
          </a:xfrm>
          <a:noFill/>
        </p:spPr>
        <p:txBody>
          <a:bodyPr>
            <a:noAutofit/>
          </a:bodyPr>
          <a:lstStyle/>
          <a:p>
            <a:pPr marL="0" indent="0">
              <a:buNone/>
            </a:pPr>
            <a:r>
              <a:rPr lang="en-US" dirty="0" err="1"/>
              <a:t>SelectBy</a:t>
            </a:r>
            <a:r>
              <a:rPr lang="en-US" dirty="0"/>
              <a:t> Attributes still cannot select or deselect Grouped Holes. </a:t>
            </a:r>
            <a:endParaRPr lang="nl-NL" sz="2200" dirty="0"/>
          </a:p>
        </p:txBody>
      </p:sp>
    </p:spTree>
    <p:extLst>
      <p:ext uri="{BB962C8B-B14F-4D97-AF65-F5344CB8AC3E}">
        <p14:creationId xmlns:p14="http://schemas.microsoft.com/office/powerpoint/2010/main" val="3370400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A0F9F-580D-2333-2821-E9CD2971B0F1}"/>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3AD4857F-F5FA-77F5-B6B8-E60A80166638}"/>
              </a:ext>
            </a:extLst>
          </p:cNvPr>
          <p:cNvSpPr>
            <a:spLocks noGrp="1"/>
          </p:cNvSpPr>
          <p:nvPr>
            <p:ph type="title"/>
          </p:nvPr>
        </p:nvSpPr>
        <p:spPr>
          <a:xfrm>
            <a:off x="2152649" y="1402619"/>
            <a:ext cx="9664882" cy="1325563"/>
          </a:xfrm>
          <a:noFill/>
        </p:spPr>
        <p:txBody>
          <a:bodyPr>
            <a:normAutofit/>
          </a:bodyPr>
          <a:lstStyle/>
          <a:p>
            <a:r>
              <a:rPr lang="en-US" b="1" dirty="0"/>
              <a:t>Cell Manager (3)</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D978B236-3984-61C5-55F2-F8D9BDB21FB8}"/>
              </a:ext>
            </a:extLst>
          </p:cNvPr>
          <p:cNvSpPr>
            <a:spLocks noGrp="1"/>
          </p:cNvSpPr>
          <p:nvPr>
            <p:ph idx="1"/>
          </p:nvPr>
        </p:nvSpPr>
        <p:spPr>
          <a:xfrm>
            <a:off x="2152650" y="2728182"/>
            <a:ext cx="7886700" cy="3611658"/>
          </a:xfrm>
          <a:noFill/>
        </p:spPr>
        <p:txBody>
          <a:bodyPr>
            <a:noAutofit/>
          </a:bodyPr>
          <a:lstStyle/>
          <a:p>
            <a:pPr marL="0" indent="0">
              <a:buNone/>
            </a:pPr>
            <a:r>
              <a:rPr lang="en-US" sz="2200" dirty="0"/>
              <a:t>There is now a Filter in the Cell Manager so you must scroll less. Well thought out.</a:t>
            </a:r>
          </a:p>
          <a:p>
            <a:pPr marL="0" indent="0">
              <a:buNone/>
            </a:pPr>
            <a:br>
              <a:rPr lang="en-US" sz="2200" dirty="0"/>
            </a:br>
            <a:r>
              <a:rPr lang="en-US" sz="2200" dirty="0"/>
              <a:t>Now just add an option “jump to active cell” and “jump to active pattern”. Like Jump to active level in Level Display</a:t>
            </a:r>
            <a:endParaRPr lang="nl-NL" sz="2200" dirty="0"/>
          </a:p>
        </p:txBody>
      </p:sp>
    </p:spTree>
    <p:extLst>
      <p:ext uri="{BB962C8B-B14F-4D97-AF65-F5344CB8AC3E}">
        <p14:creationId xmlns:p14="http://schemas.microsoft.com/office/powerpoint/2010/main" val="3961598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152650" y="1402619"/>
            <a:ext cx="7886700" cy="1325563"/>
          </a:xfrm>
          <a:noFill/>
        </p:spPr>
        <p:txBody>
          <a:bodyPr>
            <a:normAutofit/>
          </a:bodyPr>
          <a:lstStyle/>
          <a:p>
            <a:r>
              <a:rPr lang="en-US" b="1" dirty="0"/>
              <a:t>Send to Back (3)</a:t>
            </a:r>
            <a:endParaRPr lang="nl-NL" sz="2800" dirty="0">
              <a:latin typeface="Arial Black" panose="020B0A04020102020204" pitchFamily="34" charset="0"/>
            </a:endParaRPr>
          </a:p>
        </p:txBody>
      </p:sp>
      <p:sp>
        <p:nvSpPr>
          <p:cNvPr id="4" name="Tijdelijke aanduiding voor inhoud 3"/>
          <p:cNvSpPr>
            <a:spLocks noGrp="1"/>
          </p:cNvSpPr>
          <p:nvPr>
            <p:ph idx="1"/>
          </p:nvPr>
        </p:nvSpPr>
        <p:spPr>
          <a:xfrm>
            <a:off x="2152650" y="2728182"/>
            <a:ext cx="7886700" cy="979660"/>
          </a:xfrm>
          <a:noFill/>
        </p:spPr>
        <p:txBody>
          <a:bodyPr>
            <a:normAutofit/>
          </a:bodyPr>
          <a:lstStyle/>
          <a:p>
            <a:pPr marL="0" indent="0">
              <a:buNone/>
            </a:pPr>
            <a:r>
              <a:rPr lang="en-US" sz="2200" dirty="0"/>
              <a:t>We miss the “send to back” button, currently there is only the “bring to front” button. </a:t>
            </a:r>
            <a:endParaRPr lang="nl-NL" sz="2200" dirty="0"/>
          </a:p>
          <a:p>
            <a:pPr marL="0" indent="0">
              <a:buNone/>
            </a:pPr>
            <a:endParaRPr lang="nl-NL" sz="2000" dirty="0">
              <a:latin typeface="Arial Black" panose="020B0A04020102020204" pitchFamily="34" charset="0"/>
            </a:endParaRPr>
          </a:p>
        </p:txBody>
      </p:sp>
      <p:sp>
        <p:nvSpPr>
          <p:cNvPr id="10" name="TextBox 9">
            <a:extLst>
              <a:ext uri="{FF2B5EF4-FFF2-40B4-BE49-F238E27FC236}">
                <a16:creationId xmlns:a16="http://schemas.microsoft.com/office/drawing/2014/main" id="{3FDC762D-27E6-A9BF-95C5-39CF5C99B366}"/>
              </a:ext>
            </a:extLst>
          </p:cNvPr>
          <p:cNvSpPr txBox="1"/>
          <p:nvPr/>
        </p:nvSpPr>
        <p:spPr>
          <a:xfrm>
            <a:off x="2152649" y="5698764"/>
            <a:ext cx="8036379" cy="769441"/>
          </a:xfrm>
          <a:prstGeom prst="rect">
            <a:avLst/>
          </a:prstGeom>
          <a:noFill/>
        </p:spPr>
        <p:txBody>
          <a:bodyPr wrap="square">
            <a:spAutoFit/>
          </a:bodyPr>
          <a:lstStyle/>
          <a:p>
            <a:pPr>
              <a:buNone/>
            </a:pPr>
            <a:r>
              <a:rPr lang="nl-NL" sz="2200" noProof="0" dirty="0" err="1">
                <a:effectLst/>
                <a:latin typeface="Calibri" panose="020F0502020204030204" pitchFamily="34" charset="0"/>
                <a:ea typeface="Times New Roman" panose="02020603050405020304" pitchFamily="18" charset="0"/>
                <a:cs typeface="Times New Roman" panose="02020603050405020304" pitchFamily="18" charset="0"/>
              </a:rPr>
              <a:t>Envisioncad</a:t>
            </a:r>
            <a:r>
              <a:rPr lang="nl-NL" sz="2200" noProof="0" dirty="0">
                <a:effectLst/>
                <a:latin typeface="Calibri" panose="020F0502020204030204" pitchFamily="34" charset="0"/>
                <a:ea typeface="Times New Roman" panose="02020603050405020304" pitchFamily="18" charset="0"/>
                <a:cs typeface="Times New Roman" panose="02020603050405020304" pitchFamily="18" charset="0"/>
              </a:rPr>
              <a:t> heeft een mooie plug-in als aanvulling op MicroStation</a:t>
            </a:r>
            <a:endParaRPr lang="nl-NL" sz="2200" noProof="0" dirty="0">
              <a:latin typeface="Calibri" panose="020F0502020204030204" pitchFamily="34" charset="0"/>
              <a:ea typeface="Times New Roman" panose="02020603050405020304" pitchFamily="18" charset="0"/>
              <a:cs typeface="Times New Roman" panose="02020603050405020304" pitchFamily="18" charset="0"/>
            </a:endParaRPr>
          </a:p>
          <a:p>
            <a:pPr>
              <a:buNone/>
            </a:pPr>
            <a:r>
              <a:rPr lang="nl-NL" sz="2200" dirty="0">
                <a:latin typeface="Calibri" panose="020F0502020204030204" pitchFamily="34" charset="0"/>
                <a:ea typeface="Times New Roman" panose="02020603050405020304" pitchFamily="18" charset="0"/>
                <a:cs typeface="Times New Roman" panose="02020603050405020304" pitchFamily="18" charset="0"/>
              </a:rPr>
              <a:t>https://envisioncad.com/freeware/microstation-resources/</a:t>
            </a:r>
            <a:endParaRPr lang="nl-NL" sz="22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3" name="Picture 12">
            <a:extLst>
              <a:ext uri="{FF2B5EF4-FFF2-40B4-BE49-F238E27FC236}">
                <a16:creationId xmlns:a16="http://schemas.microsoft.com/office/drawing/2014/main" id="{07E01077-2544-C0D7-3432-5327D272A70B}"/>
              </a:ext>
            </a:extLst>
          </p:cNvPr>
          <p:cNvPicPr>
            <a:picLocks noChangeAspect="1"/>
          </p:cNvPicPr>
          <p:nvPr/>
        </p:nvPicPr>
        <p:blipFill>
          <a:blip r:embed="rId2"/>
          <a:stretch>
            <a:fillRect/>
          </a:stretch>
        </p:blipFill>
        <p:spPr>
          <a:xfrm>
            <a:off x="10039350" y="4821414"/>
            <a:ext cx="1971111" cy="1646791"/>
          </a:xfrm>
          <a:prstGeom prst="rect">
            <a:avLst/>
          </a:prstGeom>
        </p:spPr>
      </p:pic>
      <p:pic>
        <p:nvPicPr>
          <p:cNvPr id="17" name="Picture 16">
            <a:extLst>
              <a:ext uri="{FF2B5EF4-FFF2-40B4-BE49-F238E27FC236}">
                <a16:creationId xmlns:a16="http://schemas.microsoft.com/office/drawing/2014/main" id="{A0181DAE-5ABF-F305-BBE1-1329BAC5BA89}"/>
              </a:ext>
            </a:extLst>
          </p:cNvPr>
          <p:cNvPicPr>
            <a:picLocks noChangeAspect="1"/>
          </p:cNvPicPr>
          <p:nvPr/>
        </p:nvPicPr>
        <p:blipFill>
          <a:blip r:embed="rId3"/>
          <a:stretch>
            <a:fillRect/>
          </a:stretch>
        </p:blipFill>
        <p:spPr>
          <a:xfrm>
            <a:off x="2152649" y="3613506"/>
            <a:ext cx="2867425" cy="1943371"/>
          </a:xfrm>
          <a:prstGeom prst="rect">
            <a:avLst/>
          </a:prstGeom>
        </p:spPr>
      </p:pic>
    </p:spTree>
    <p:extLst>
      <p:ext uri="{BB962C8B-B14F-4D97-AF65-F5344CB8AC3E}">
        <p14:creationId xmlns:p14="http://schemas.microsoft.com/office/powerpoint/2010/main" val="2247590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C50E9-96F7-A393-B868-A11A1FFE8607}"/>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1FA11E08-E19F-B648-C42E-FEB492566AA5}"/>
              </a:ext>
            </a:extLst>
          </p:cNvPr>
          <p:cNvSpPr>
            <a:spLocks noGrp="1"/>
          </p:cNvSpPr>
          <p:nvPr>
            <p:ph type="title"/>
          </p:nvPr>
        </p:nvSpPr>
        <p:spPr>
          <a:xfrm>
            <a:off x="2152649" y="1402619"/>
            <a:ext cx="9664882" cy="1325563"/>
          </a:xfrm>
          <a:noFill/>
        </p:spPr>
        <p:txBody>
          <a:bodyPr>
            <a:normAutofit/>
          </a:bodyPr>
          <a:lstStyle/>
          <a:p>
            <a:r>
              <a:rPr lang="en-US" b="1" dirty="0"/>
              <a:t>Bentley focus 2D</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FF530FCA-371F-BC0E-766F-DEC63710B0D8}"/>
              </a:ext>
            </a:extLst>
          </p:cNvPr>
          <p:cNvSpPr>
            <a:spLocks noGrp="1"/>
          </p:cNvSpPr>
          <p:nvPr>
            <p:ph idx="1"/>
          </p:nvPr>
        </p:nvSpPr>
        <p:spPr>
          <a:xfrm>
            <a:off x="2152650" y="2728182"/>
            <a:ext cx="7886700" cy="3611658"/>
          </a:xfrm>
          <a:noFill/>
        </p:spPr>
        <p:txBody>
          <a:bodyPr>
            <a:noAutofit/>
          </a:bodyPr>
          <a:lstStyle/>
          <a:p>
            <a:r>
              <a:rPr lang="en-US" sz="2200" dirty="0"/>
              <a:t>Stronger PDF plan set review and markup parity </a:t>
            </a:r>
            <a:endParaRPr lang="nl-NL" sz="2200" dirty="0"/>
          </a:p>
          <a:p>
            <a:r>
              <a:rPr lang="en-US" sz="2200" dirty="0"/>
              <a:t>More complete commenting, measurements, and checklist workflows </a:t>
            </a:r>
            <a:endParaRPr lang="nl-NL" sz="2200" dirty="0"/>
          </a:p>
          <a:p>
            <a:r>
              <a:rPr lang="en-US" sz="2200" dirty="0"/>
              <a:t>Reducing fragmentation between “markup as annotation” and “markup as formal communication”</a:t>
            </a:r>
            <a:endParaRPr lang="nl-NL" sz="2200" dirty="0"/>
          </a:p>
        </p:txBody>
      </p:sp>
    </p:spTree>
    <p:extLst>
      <p:ext uri="{BB962C8B-B14F-4D97-AF65-F5344CB8AC3E}">
        <p14:creationId xmlns:p14="http://schemas.microsoft.com/office/powerpoint/2010/main" val="1353217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7D10E-C786-F600-A5A6-CFEFF38F6821}"/>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CA5CE0C6-F2CD-0511-2F79-B40441149759}"/>
              </a:ext>
            </a:extLst>
          </p:cNvPr>
          <p:cNvSpPr>
            <a:spLocks noGrp="1"/>
          </p:cNvSpPr>
          <p:nvPr>
            <p:ph type="title"/>
          </p:nvPr>
        </p:nvSpPr>
        <p:spPr>
          <a:xfrm>
            <a:off x="2152649" y="1402619"/>
            <a:ext cx="9664882" cy="1325563"/>
          </a:xfrm>
          <a:noFill/>
        </p:spPr>
        <p:txBody>
          <a:bodyPr>
            <a:normAutofit/>
          </a:bodyPr>
          <a:lstStyle/>
          <a:p>
            <a:r>
              <a:rPr lang="en-US" b="1" dirty="0"/>
              <a:t>Bentley focus both 2D &amp; 3D</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A8D60193-13F4-2E6E-FD34-F4E0EA8F1652}"/>
              </a:ext>
            </a:extLst>
          </p:cNvPr>
          <p:cNvSpPr>
            <a:spLocks noGrp="1"/>
          </p:cNvSpPr>
          <p:nvPr>
            <p:ph idx="1"/>
          </p:nvPr>
        </p:nvSpPr>
        <p:spPr>
          <a:xfrm>
            <a:off x="2152650" y="2728182"/>
            <a:ext cx="7886700" cy="3611658"/>
          </a:xfrm>
          <a:noFill/>
        </p:spPr>
        <p:txBody>
          <a:bodyPr>
            <a:noAutofit/>
          </a:bodyPr>
          <a:lstStyle/>
          <a:p>
            <a:r>
              <a:rPr lang="en-US" sz="2200" dirty="0"/>
              <a:t>Creating and viewing markups directly in both 2D and 3D environments </a:t>
            </a:r>
            <a:endParaRPr lang="nl-NL" sz="2200" dirty="0"/>
          </a:p>
          <a:p>
            <a:r>
              <a:rPr lang="en-US" sz="2200" dirty="0"/>
              <a:t>Linking feedback across sheets and models </a:t>
            </a:r>
            <a:endParaRPr lang="nl-NL" sz="2200" dirty="0"/>
          </a:p>
          <a:p>
            <a:r>
              <a:rPr lang="en-US" sz="2200" dirty="0"/>
              <a:t>Converting markups into trackable design issues </a:t>
            </a:r>
            <a:endParaRPr lang="nl-NL" sz="2200" dirty="0"/>
          </a:p>
          <a:p>
            <a:r>
              <a:rPr lang="en-US" sz="2200" dirty="0"/>
              <a:t>Maintaining version control and audit history </a:t>
            </a:r>
            <a:endParaRPr lang="nl-NL" sz="2200" dirty="0"/>
          </a:p>
          <a:p>
            <a:r>
              <a:rPr lang="en-US" sz="2200" dirty="0"/>
              <a:t>Supporting grouping, visibility controls, and Saved Views</a:t>
            </a:r>
            <a:endParaRPr lang="nl-NL" sz="2200" dirty="0"/>
          </a:p>
        </p:txBody>
      </p:sp>
    </p:spTree>
    <p:extLst>
      <p:ext uri="{BB962C8B-B14F-4D97-AF65-F5344CB8AC3E}">
        <p14:creationId xmlns:p14="http://schemas.microsoft.com/office/powerpoint/2010/main" val="1900971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22468-66F6-F059-3788-B13D9EF6347D}"/>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5D9281A9-F742-9F6F-1086-5E2B85F98B21}"/>
              </a:ext>
            </a:extLst>
          </p:cNvPr>
          <p:cNvSpPr>
            <a:spLocks noGrp="1"/>
          </p:cNvSpPr>
          <p:nvPr>
            <p:ph type="title"/>
          </p:nvPr>
        </p:nvSpPr>
        <p:spPr>
          <a:xfrm>
            <a:off x="2152649" y="1402619"/>
            <a:ext cx="9664882" cy="1325563"/>
          </a:xfrm>
          <a:noFill/>
        </p:spPr>
        <p:txBody>
          <a:bodyPr>
            <a:normAutofit/>
          </a:bodyPr>
          <a:lstStyle/>
          <a:p>
            <a:r>
              <a:rPr lang="en-US" b="1" dirty="0"/>
              <a:t>Bentley focus</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706FFF36-EB23-8FAA-708D-1309B9C7A4E5}"/>
              </a:ext>
            </a:extLst>
          </p:cNvPr>
          <p:cNvSpPr>
            <a:spLocks noGrp="1"/>
          </p:cNvSpPr>
          <p:nvPr>
            <p:ph idx="1"/>
          </p:nvPr>
        </p:nvSpPr>
        <p:spPr>
          <a:xfrm>
            <a:off x="2152650" y="2728182"/>
            <a:ext cx="7886700" cy="3611658"/>
          </a:xfrm>
          <a:noFill/>
        </p:spPr>
        <p:txBody>
          <a:bodyPr>
            <a:noAutofit/>
          </a:bodyPr>
          <a:lstStyle/>
          <a:p>
            <a:r>
              <a:rPr lang="en-US" sz="2200" dirty="0"/>
              <a:t>A </a:t>
            </a:r>
            <a:r>
              <a:rPr lang="en-US" sz="2200" b="1" dirty="0"/>
              <a:t>specific 2026 UX</a:t>
            </a:r>
            <a:r>
              <a:rPr lang="en-US" sz="2200" dirty="0"/>
              <a:t> and workflow goal is to clearly distinguish (possible commenting ‘service’):</a:t>
            </a:r>
            <a:endParaRPr lang="nl-NL" sz="2200" dirty="0"/>
          </a:p>
          <a:p>
            <a:r>
              <a:rPr lang="en-US" sz="2200" dirty="0"/>
              <a:t>Informal markups (review comments, design discussion)</a:t>
            </a:r>
            <a:endParaRPr lang="nl-NL" sz="2200" dirty="0"/>
          </a:p>
          <a:p>
            <a:r>
              <a:rPr lang="en-US" sz="2200" dirty="0"/>
              <a:t>Formal markups (issues, approvals, governed communication)</a:t>
            </a:r>
            <a:endParaRPr lang="nl-NL" sz="2200" dirty="0"/>
          </a:p>
        </p:txBody>
      </p:sp>
    </p:spTree>
    <p:extLst>
      <p:ext uri="{BB962C8B-B14F-4D97-AF65-F5344CB8AC3E}">
        <p14:creationId xmlns:p14="http://schemas.microsoft.com/office/powerpoint/2010/main" val="2862399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232FA-0904-6AFE-3961-4B60AEF70121}"/>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A13E4411-DC23-72F6-156D-F6EF61249915}"/>
              </a:ext>
            </a:extLst>
          </p:cNvPr>
          <p:cNvSpPr>
            <a:spLocks noGrp="1"/>
          </p:cNvSpPr>
          <p:nvPr>
            <p:ph type="title"/>
          </p:nvPr>
        </p:nvSpPr>
        <p:spPr>
          <a:xfrm>
            <a:off x="2152650" y="1402619"/>
            <a:ext cx="7886700" cy="1325563"/>
          </a:xfrm>
          <a:noFill/>
        </p:spPr>
        <p:txBody>
          <a:bodyPr>
            <a:normAutofit/>
          </a:bodyPr>
          <a:lstStyle/>
          <a:p>
            <a:r>
              <a:rPr lang="en-US" b="1" dirty="0"/>
              <a:t>Copy with base  (1)</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C560E491-3613-FC44-7E92-6B16A9A84A89}"/>
              </a:ext>
            </a:extLst>
          </p:cNvPr>
          <p:cNvSpPr>
            <a:spLocks noGrp="1"/>
          </p:cNvSpPr>
          <p:nvPr>
            <p:ph idx="1"/>
          </p:nvPr>
        </p:nvSpPr>
        <p:spPr>
          <a:xfrm>
            <a:off x="2152650" y="2728182"/>
            <a:ext cx="7886700" cy="3565648"/>
          </a:xfrm>
          <a:noFill/>
        </p:spPr>
        <p:txBody>
          <a:bodyPr>
            <a:normAutofit/>
          </a:bodyPr>
          <a:lstStyle/>
          <a:p>
            <a:pPr marL="0" indent="0">
              <a:buNone/>
            </a:pPr>
            <a:r>
              <a:rPr lang="en-US" sz="2200" dirty="0"/>
              <a:t>In </a:t>
            </a:r>
            <a:r>
              <a:rPr lang="en-US" sz="2200" dirty="0" err="1"/>
              <a:t>AutoCad</a:t>
            </a:r>
            <a:r>
              <a:rPr lang="en-US" sz="2200" dirty="0"/>
              <a:t> it is possible to use the Copy Base command. You can use this command to copy elements with a “base point”. Afterwards you can immediately place the element in the correct location with paste. This is also possible from one file to another file. </a:t>
            </a:r>
            <a:endParaRPr lang="nl-NL" sz="2200" dirty="0"/>
          </a:p>
          <a:p>
            <a:endParaRPr lang="nl-NL" sz="2000" dirty="0">
              <a:latin typeface="Arial Black" panose="020B0A04020102020204" pitchFamily="34" charset="0"/>
            </a:endParaRPr>
          </a:p>
        </p:txBody>
      </p:sp>
      <p:pic>
        <p:nvPicPr>
          <p:cNvPr id="8" name="Picture 7">
            <a:extLst>
              <a:ext uri="{FF2B5EF4-FFF2-40B4-BE49-F238E27FC236}">
                <a16:creationId xmlns:a16="http://schemas.microsoft.com/office/drawing/2014/main" id="{13AD762B-AC24-E509-AE0B-B6A36E0B2BC0}"/>
              </a:ext>
            </a:extLst>
          </p:cNvPr>
          <p:cNvPicPr>
            <a:picLocks noChangeAspect="1"/>
          </p:cNvPicPr>
          <p:nvPr/>
        </p:nvPicPr>
        <p:blipFill>
          <a:blip r:embed="rId2"/>
          <a:stretch>
            <a:fillRect/>
          </a:stretch>
        </p:blipFill>
        <p:spPr>
          <a:xfrm>
            <a:off x="2152650" y="4667104"/>
            <a:ext cx="2737474" cy="1031660"/>
          </a:xfrm>
          <a:prstGeom prst="rect">
            <a:avLst/>
          </a:prstGeom>
        </p:spPr>
      </p:pic>
      <p:sp>
        <p:nvSpPr>
          <p:cNvPr id="10" name="TextBox 9">
            <a:extLst>
              <a:ext uri="{FF2B5EF4-FFF2-40B4-BE49-F238E27FC236}">
                <a16:creationId xmlns:a16="http://schemas.microsoft.com/office/drawing/2014/main" id="{D39C9B1C-7472-EFB0-B391-DE55FC355DED}"/>
              </a:ext>
            </a:extLst>
          </p:cNvPr>
          <p:cNvSpPr txBox="1"/>
          <p:nvPr/>
        </p:nvSpPr>
        <p:spPr>
          <a:xfrm>
            <a:off x="2152650" y="5698764"/>
            <a:ext cx="6094324" cy="430887"/>
          </a:xfrm>
          <a:prstGeom prst="rect">
            <a:avLst/>
          </a:prstGeom>
          <a:noFill/>
        </p:spPr>
        <p:txBody>
          <a:bodyPr wrap="square">
            <a:spAutoFit/>
          </a:bodyPr>
          <a:lstStyle/>
          <a:p>
            <a:pPr>
              <a:buNone/>
            </a:pPr>
            <a:r>
              <a:rPr lang="en-US" sz="2200" dirty="0">
                <a:effectLst/>
                <a:latin typeface="Calibri" panose="020F0502020204030204" pitchFamily="34" charset="0"/>
                <a:ea typeface="Times New Roman" panose="02020603050405020304" pitchFamily="18" charset="0"/>
                <a:cs typeface="Times New Roman" panose="02020603050405020304" pitchFamily="18" charset="0"/>
              </a:rPr>
              <a:t>Add a thick box to copy with Base point</a:t>
            </a:r>
            <a:endParaRPr lang="nl-NL" sz="2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6235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88305-6515-9592-D305-F37CCB0DE5AF}"/>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679139DB-B6B8-0952-DE89-D81CC2C5A121}"/>
              </a:ext>
            </a:extLst>
          </p:cNvPr>
          <p:cNvSpPr>
            <a:spLocks noGrp="1"/>
          </p:cNvSpPr>
          <p:nvPr>
            <p:ph type="title"/>
          </p:nvPr>
        </p:nvSpPr>
        <p:spPr>
          <a:xfrm>
            <a:off x="2152650" y="1402619"/>
            <a:ext cx="7886700" cy="1325563"/>
          </a:xfrm>
          <a:noFill/>
        </p:spPr>
        <p:txBody>
          <a:bodyPr>
            <a:normAutofit/>
          </a:bodyPr>
          <a:lstStyle/>
          <a:p>
            <a:r>
              <a:rPr lang="en-US" b="1" dirty="0"/>
              <a:t>Drag PW DGN file to ref dialog (2)</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728EE0FC-4244-D96C-2D9F-6346D5953318}"/>
              </a:ext>
            </a:extLst>
          </p:cNvPr>
          <p:cNvSpPr>
            <a:spLocks noGrp="1"/>
          </p:cNvSpPr>
          <p:nvPr>
            <p:ph idx="1"/>
          </p:nvPr>
        </p:nvSpPr>
        <p:spPr>
          <a:xfrm>
            <a:off x="2152650" y="2728182"/>
            <a:ext cx="7886700" cy="3565648"/>
          </a:xfrm>
          <a:noFill/>
        </p:spPr>
        <p:txBody>
          <a:bodyPr>
            <a:normAutofit/>
          </a:bodyPr>
          <a:lstStyle/>
          <a:p>
            <a:pPr marL="0" indent="0">
              <a:buNone/>
            </a:pPr>
            <a:r>
              <a:rPr lang="en-US" sz="2200" dirty="0"/>
              <a:t>Dragging PW </a:t>
            </a:r>
            <a:r>
              <a:rPr lang="en-US" sz="2200" dirty="0" err="1"/>
              <a:t>dgn</a:t>
            </a:r>
            <a:r>
              <a:rPr lang="en-US" sz="2200" dirty="0"/>
              <a:t> inside the reference dialog window. </a:t>
            </a:r>
          </a:p>
          <a:p>
            <a:pPr marL="0" indent="0">
              <a:buNone/>
            </a:pPr>
            <a:r>
              <a:rPr lang="en-US" sz="2200" dirty="0"/>
              <a:t>Linking a reference file from ProjectWise Explorer is currently done via the "attach reference" command We would appreciate it if it were possible to drag a file directly from ProjectWise Explorer into the MicroStation Reference. </a:t>
            </a:r>
            <a:endParaRPr lang="nl-NL" sz="2200" dirty="0"/>
          </a:p>
          <a:p>
            <a:endParaRPr lang="nl-NL" sz="2000" dirty="0">
              <a:latin typeface="Arial Black" panose="020B0A04020102020204" pitchFamily="34" charset="0"/>
            </a:endParaRPr>
          </a:p>
        </p:txBody>
      </p:sp>
    </p:spTree>
    <p:extLst>
      <p:ext uri="{BB962C8B-B14F-4D97-AF65-F5344CB8AC3E}">
        <p14:creationId xmlns:p14="http://schemas.microsoft.com/office/powerpoint/2010/main" val="3947966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83655-4DD5-5533-CCA5-160A4FFE5B48}"/>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7503B344-ED84-274D-8A21-5B56724BD5B1}"/>
              </a:ext>
            </a:extLst>
          </p:cNvPr>
          <p:cNvSpPr>
            <a:spLocks noGrp="1"/>
          </p:cNvSpPr>
          <p:nvPr>
            <p:ph type="title"/>
          </p:nvPr>
        </p:nvSpPr>
        <p:spPr>
          <a:xfrm>
            <a:off x="2152650" y="1402619"/>
            <a:ext cx="7886700" cy="1325563"/>
          </a:xfrm>
          <a:noFill/>
        </p:spPr>
        <p:txBody>
          <a:bodyPr>
            <a:normAutofit/>
          </a:bodyPr>
          <a:lstStyle/>
          <a:p>
            <a:r>
              <a:rPr lang="en-US" b="1" dirty="0"/>
              <a:t>Update reference doesn’t work (1)</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AFBA3AD9-C979-AE4F-6C6D-7672A81D394D}"/>
              </a:ext>
            </a:extLst>
          </p:cNvPr>
          <p:cNvSpPr>
            <a:spLocks noGrp="1"/>
          </p:cNvSpPr>
          <p:nvPr>
            <p:ph idx="1"/>
          </p:nvPr>
        </p:nvSpPr>
        <p:spPr>
          <a:xfrm>
            <a:off x="2152650" y="2728182"/>
            <a:ext cx="7886700" cy="3565648"/>
          </a:xfrm>
          <a:noFill/>
        </p:spPr>
        <p:txBody>
          <a:bodyPr>
            <a:normAutofit/>
          </a:bodyPr>
          <a:lstStyle/>
          <a:p>
            <a:pPr marL="0" indent="0">
              <a:buNone/>
            </a:pPr>
            <a:r>
              <a:rPr lang="en-US" sz="2200" b="1" dirty="0"/>
              <a:t>Update priority of elements in referenced models </a:t>
            </a:r>
            <a:endParaRPr lang="nl-NL" sz="2200" dirty="0"/>
          </a:p>
          <a:p>
            <a:pPr marL="0" indent="0">
              <a:buNone/>
            </a:pPr>
            <a:r>
              <a:rPr lang="en-US" sz="2200" dirty="0"/>
              <a:t>A design in a Design Model is linked as a reference in a Sheet Model. If we change the priority of a layer in the Design Model, this attribute change is not automatically applied to the Sheet Model. The only solution is to unlink the reference and relink it. Reloading does not work either, because no line has actually been changed.</a:t>
            </a:r>
            <a:endParaRPr lang="nl-NL" sz="2200" dirty="0"/>
          </a:p>
          <a:p>
            <a:endParaRPr lang="nl-NL" sz="2000" dirty="0">
              <a:latin typeface="Arial Black" panose="020B0A04020102020204" pitchFamily="34" charset="0"/>
            </a:endParaRPr>
          </a:p>
        </p:txBody>
      </p:sp>
    </p:spTree>
    <p:extLst>
      <p:ext uri="{BB962C8B-B14F-4D97-AF65-F5344CB8AC3E}">
        <p14:creationId xmlns:p14="http://schemas.microsoft.com/office/powerpoint/2010/main" val="2495238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5BD9B-1C2B-8746-C5E6-1DADB82ED0DD}"/>
            </a:ext>
          </a:extLst>
        </p:cNvPr>
        <p:cNvGrpSpPr/>
        <p:nvPr/>
      </p:nvGrpSpPr>
      <p:grpSpPr>
        <a:xfrm>
          <a:off x="0" y="0"/>
          <a:ext cx="0" cy="0"/>
          <a:chOff x="0" y="0"/>
          <a:chExt cx="0" cy="0"/>
        </a:xfrm>
      </p:grpSpPr>
      <p:sp>
        <p:nvSpPr>
          <p:cNvPr id="2" name="Titel 2">
            <a:extLst>
              <a:ext uri="{FF2B5EF4-FFF2-40B4-BE49-F238E27FC236}">
                <a16:creationId xmlns:a16="http://schemas.microsoft.com/office/drawing/2014/main" id="{2A9DA91B-8CE7-339E-B6BE-300056879414}"/>
              </a:ext>
            </a:extLst>
          </p:cNvPr>
          <p:cNvSpPr txBox="1">
            <a:spLocks/>
          </p:cNvSpPr>
          <p:nvPr/>
        </p:nvSpPr>
        <p:spPr>
          <a:xfrm>
            <a:off x="2152650" y="1725840"/>
            <a:ext cx="7886700" cy="1325563"/>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Changing level attributes when using a level filter (1)</a:t>
            </a:r>
            <a:endParaRPr lang="nl-NL" dirty="0"/>
          </a:p>
        </p:txBody>
      </p:sp>
      <p:sp>
        <p:nvSpPr>
          <p:cNvPr id="5" name="Tijdelijke aanduiding voor inhoud 3">
            <a:extLst>
              <a:ext uri="{FF2B5EF4-FFF2-40B4-BE49-F238E27FC236}">
                <a16:creationId xmlns:a16="http://schemas.microsoft.com/office/drawing/2014/main" id="{85995D76-9AAB-FAA9-71F6-A4190A397ABF}"/>
              </a:ext>
            </a:extLst>
          </p:cNvPr>
          <p:cNvSpPr txBox="1">
            <a:spLocks/>
          </p:cNvSpPr>
          <p:nvPr/>
        </p:nvSpPr>
        <p:spPr>
          <a:xfrm>
            <a:off x="2152650" y="3051403"/>
            <a:ext cx="7886700" cy="1199050"/>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200"/>
              <a:t>It is not possible to change a level attribute when using a level filter.</a:t>
            </a:r>
          </a:p>
          <a:p>
            <a:pPr marL="0" indent="0">
              <a:buFont typeface="Arial" panose="020B0604020202020204" pitchFamily="34" charset="0"/>
              <a:buNone/>
            </a:pPr>
            <a:r>
              <a:rPr lang="en-US" sz="2200"/>
              <a:t>Only from the level manager</a:t>
            </a:r>
            <a:endParaRPr lang="en-US" sz="2200" dirty="0"/>
          </a:p>
        </p:txBody>
      </p:sp>
    </p:spTree>
    <p:extLst>
      <p:ext uri="{BB962C8B-B14F-4D97-AF65-F5344CB8AC3E}">
        <p14:creationId xmlns:p14="http://schemas.microsoft.com/office/powerpoint/2010/main" val="539515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D3675-8872-FE53-9969-7E62F7384215}"/>
            </a:ext>
          </a:extLst>
        </p:cNvPr>
        <p:cNvGrpSpPr/>
        <p:nvPr/>
      </p:nvGrpSpPr>
      <p:grpSpPr>
        <a:xfrm>
          <a:off x="0" y="0"/>
          <a:ext cx="0" cy="0"/>
          <a:chOff x="0" y="0"/>
          <a:chExt cx="0" cy="0"/>
        </a:xfrm>
      </p:grpSpPr>
      <p:sp>
        <p:nvSpPr>
          <p:cNvPr id="2" name="Titel 2">
            <a:extLst>
              <a:ext uri="{FF2B5EF4-FFF2-40B4-BE49-F238E27FC236}">
                <a16:creationId xmlns:a16="http://schemas.microsoft.com/office/drawing/2014/main" id="{55E49867-2128-B3D9-95EA-135D7902E8DE}"/>
              </a:ext>
            </a:extLst>
          </p:cNvPr>
          <p:cNvSpPr txBox="1">
            <a:spLocks/>
          </p:cNvSpPr>
          <p:nvPr/>
        </p:nvSpPr>
        <p:spPr>
          <a:xfrm>
            <a:off x="2152649" y="1725840"/>
            <a:ext cx="8277539" cy="1325563"/>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Make full path visible in Cell Library dialog (3)</a:t>
            </a:r>
            <a:endParaRPr lang="nl-NL" dirty="0"/>
          </a:p>
        </p:txBody>
      </p:sp>
      <p:sp>
        <p:nvSpPr>
          <p:cNvPr id="5" name="Tijdelijke aanduiding voor inhoud 3">
            <a:extLst>
              <a:ext uri="{FF2B5EF4-FFF2-40B4-BE49-F238E27FC236}">
                <a16:creationId xmlns:a16="http://schemas.microsoft.com/office/drawing/2014/main" id="{8C670566-39EC-ECA5-6DAC-C8A24CA0826E}"/>
              </a:ext>
            </a:extLst>
          </p:cNvPr>
          <p:cNvSpPr txBox="1">
            <a:spLocks/>
          </p:cNvSpPr>
          <p:nvPr/>
        </p:nvSpPr>
        <p:spPr>
          <a:xfrm>
            <a:off x="2152650" y="3051403"/>
            <a:ext cx="7886700" cy="1199050"/>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dirty="0"/>
              <a:t>Make the full path of the attached cell library visible in the title of the cell library (with a variable?)</a:t>
            </a:r>
            <a:endParaRPr lang="nl-NL" sz="2200" dirty="0"/>
          </a:p>
        </p:txBody>
      </p:sp>
      <p:pic>
        <p:nvPicPr>
          <p:cNvPr id="7" name="Picture 6">
            <a:extLst>
              <a:ext uri="{FF2B5EF4-FFF2-40B4-BE49-F238E27FC236}">
                <a16:creationId xmlns:a16="http://schemas.microsoft.com/office/drawing/2014/main" id="{5FB900F2-040E-D344-101A-5D9091567AE7}"/>
              </a:ext>
            </a:extLst>
          </p:cNvPr>
          <p:cNvPicPr>
            <a:picLocks noChangeAspect="1"/>
          </p:cNvPicPr>
          <p:nvPr/>
        </p:nvPicPr>
        <p:blipFill>
          <a:blip r:embed="rId2"/>
          <a:stretch>
            <a:fillRect/>
          </a:stretch>
        </p:blipFill>
        <p:spPr>
          <a:xfrm>
            <a:off x="2152649" y="4071182"/>
            <a:ext cx="7044418" cy="1199050"/>
          </a:xfrm>
          <a:prstGeom prst="rect">
            <a:avLst/>
          </a:prstGeom>
        </p:spPr>
      </p:pic>
    </p:spTree>
    <p:extLst>
      <p:ext uri="{BB962C8B-B14F-4D97-AF65-F5344CB8AC3E}">
        <p14:creationId xmlns:p14="http://schemas.microsoft.com/office/powerpoint/2010/main" val="1465601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7AF42-9C76-1083-CE9B-785E2E44E2E1}"/>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37993A1F-7C62-65DC-C8E3-113845262659}"/>
              </a:ext>
            </a:extLst>
          </p:cNvPr>
          <p:cNvSpPr>
            <a:spLocks noGrp="1"/>
          </p:cNvSpPr>
          <p:nvPr>
            <p:ph type="title"/>
          </p:nvPr>
        </p:nvSpPr>
        <p:spPr>
          <a:xfrm>
            <a:off x="2152650" y="1402619"/>
            <a:ext cx="7886700" cy="1325563"/>
          </a:xfrm>
          <a:noFill/>
        </p:spPr>
        <p:txBody>
          <a:bodyPr>
            <a:normAutofit/>
          </a:bodyPr>
          <a:lstStyle/>
          <a:p>
            <a:r>
              <a:rPr lang="en-US" b="1" dirty="0"/>
              <a:t>Select similar (1)</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4382F9B4-7B77-8462-AF0A-AE97E808CC44}"/>
              </a:ext>
            </a:extLst>
          </p:cNvPr>
          <p:cNvSpPr>
            <a:spLocks noGrp="1"/>
          </p:cNvSpPr>
          <p:nvPr>
            <p:ph idx="1"/>
          </p:nvPr>
        </p:nvSpPr>
        <p:spPr>
          <a:xfrm>
            <a:off x="2152650" y="2728182"/>
            <a:ext cx="7886700" cy="1029902"/>
          </a:xfrm>
          <a:noFill/>
        </p:spPr>
        <p:txBody>
          <a:bodyPr>
            <a:normAutofit/>
          </a:bodyPr>
          <a:lstStyle/>
          <a:p>
            <a:pPr marL="0" indent="0">
              <a:buNone/>
            </a:pPr>
            <a:r>
              <a:rPr lang="en-US" sz="2200" dirty="0"/>
              <a:t>This function is currently only available via Poke-</a:t>
            </a:r>
            <a:r>
              <a:rPr lang="en-US" sz="2200" dirty="0" err="1"/>
              <a:t>lt</a:t>
            </a:r>
            <a:r>
              <a:rPr lang="en-US" sz="2200" dirty="0"/>
              <a:t> </a:t>
            </a:r>
            <a:r>
              <a:rPr lang="en-US" sz="2200" dirty="0" err="1"/>
              <a:t>selector.vba</a:t>
            </a:r>
            <a:r>
              <a:rPr lang="en-US" sz="2200" dirty="0"/>
              <a:t> and adds this option to the right-click menu (awkwardly hidden). Can this option be added by default to the selection tools?</a:t>
            </a:r>
            <a:endParaRPr lang="nl-NL" sz="2200" dirty="0">
              <a:latin typeface="Arial Black" panose="020B0A04020102020204" pitchFamily="34" charset="0"/>
            </a:endParaRPr>
          </a:p>
        </p:txBody>
      </p:sp>
      <p:pic>
        <p:nvPicPr>
          <p:cNvPr id="7" name="Picture 6">
            <a:extLst>
              <a:ext uri="{FF2B5EF4-FFF2-40B4-BE49-F238E27FC236}">
                <a16:creationId xmlns:a16="http://schemas.microsoft.com/office/drawing/2014/main" id="{7991A567-13A4-A0A3-F2BE-A5DF6F7B47C4}"/>
              </a:ext>
            </a:extLst>
          </p:cNvPr>
          <p:cNvPicPr>
            <a:picLocks noChangeAspect="1"/>
          </p:cNvPicPr>
          <p:nvPr/>
        </p:nvPicPr>
        <p:blipFill>
          <a:blip r:embed="rId2"/>
          <a:stretch>
            <a:fillRect/>
          </a:stretch>
        </p:blipFill>
        <p:spPr>
          <a:xfrm>
            <a:off x="2152650" y="3867742"/>
            <a:ext cx="3615104" cy="2730236"/>
          </a:xfrm>
          <a:prstGeom prst="rect">
            <a:avLst/>
          </a:prstGeom>
        </p:spPr>
      </p:pic>
      <p:sp>
        <p:nvSpPr>
          <p:cNvPr id="11" name="TextBox 10">
            <a:extLst>
              <a:ext uri="{FF2B5EF4-FFF2-40B4-BE49-F238E27FC236}">
                <a16:creationId xmlns:a16="http://schemas.microsoft.com/office/drawing/2014/main" id="{DDF90DE0-4161-5118-AAD5-0A4E6BA53310}"/>
              </a:ext>
            </a:extLst>
          </p:cNvPr>
          <p:cNvSpPr txBox="1"/>
          <p:nvPr/>
        </p:nvSpPr>
        <p:spPr>
          <a:xfrm>
            <a:off x="6080824" y="5663726"/>
            <a:ext cx="4902024" cy="923330"/>
          </a:xfrm>
          <a:prstGeom prst="rect">
            <a:avLst/>
          </a:prstGeom>
          <a:noFill/>
        </p:spPr>
        <p:txBody>
          <a:bodyPr wrap="square">
            <a:spAutoFit/>
          </a:bodyPr>
          <a:lstStyle/>
          <a:p>
            <a:r>
              <a:rPr lang="nl-NL" dirty="0"/>
              <a:t>https://bentleysystems.service-now.com/community?id=community_question&amp;sys_id=166e30a247adce109091861f536d43f8</a:t>
            </a:r>
          </a:p>
        </p:txBody>
      </p:sp>
    </p:spTree>
    <p:extLst>
      <p:ext uri="{BB962C8B-B14F-4D97-AF65-F5344CB8AC3E}">
        <p14:creationId xmlns:p14="http://schemas.microsoft.com/office/powerpoint/2010/main" val="2541150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F3203A-EE1C-E5A8-5857-49B88A316203}"/>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1893EC6D-DB33-F355-D303-F0CB386A30F3}"/>
              </a:ext>
            </a:extLst>
          </p:cNvPr>
          <p:cNvSpPr>
            <a:spLocks noGrp="1"/>
          </p:cNvSpPr>
          <p:nvPr>
            <p:ph type="title"/>
          </p:nvPr>
        </p:nvSpPr>
        <p:spPr>
          <a:xfrm>
            <a:off x="2152650" y="1402619"/>
            <a:ext cx="7886700" cy="1325563"/>
          </a:xfrm>
          <a:noFill/>
        </p:spPr>
        <p:txBody>
          <a:bodyPr>
            <a:normAutofit/>
          </a:bodyPr>
          <a:lstStyle/>
          <a:p>
            <a:r>
              <a:rPr lang="en-US" b="1" dirty="0"/>
              <a:t>Object snap tracking (2)</a:t>
            </a:r>
            <a:endParaRPr lang="nl-NL" sz="2800" dirty="0">
              <a:latin typeface="Arial Black" panose="020B0A04020102020204" pitchFamily="34" charset="0"/>
            </a:endParaRPr>
          </a:p>
        </p:txBody>
      </p:sp>
      <p:sp>
        <p:nvSpPr>
          <p:cNvPr id="4" name="Tijdelijke aanduiding voor inhoud 3">
            <a:extLst>
              <a:ext uri="{FF2B5EF4-FFF2-40B4-BE49-F238E27FC236}">
                <a16:creationId xmlns:a16="http://schemas.microsoft.com/office/drawing/2014/main" id="{A9CD57D8-22F0-D2BC-0A27-349CD62C3492}"/>
              </a:ext>
            </a:extLst>
          </p:cNvPr>
          <p:cNvSpPr>
            <a:spLocks noGrp="1"/>
          </p:cNvSpPr>
          <p:nvPr>
            <p:ph idx="1"/>
          </p:nvPr>
        </p:nvSpPr>
        <p:spPr>
          <a:xfrm>
            <a:off x="2152650" y="2728182"/>
            <a:ext cx="7886700" cy="2215607"/>
          </a:xfrm>
          <a:noFill/>
        </p:spPr>
        <p:txBody>
          <a:bodyPr>
            <a:noAutofit/>
          </a:bodyPr>
          <a:lstStyle/>
          <a:p>
            <a:pPr marL="0" indent="0">
              <a:buNone/>
            </a:pPr>
            <a:r>
              <a:rPr lang="en-US" sz="2200" dirty="0"/>
              <a:t>I often hear from new colleagues who are familiar with AutoCAD that they miss the </a:t>
            </a:r>
            <a:r>
              <a:rPr lang="en-US" sz="2200" b="1" dirty="0"/>
              <a:t>Object snap tracking</a:t>
            </a:r>
            <a:r>
              <a:rPr lang="en-US" sz="2200" dirty="0"/>
              <a:t> functionality in MicroStation. </a:t>
            </a:r>
          </a:p>
          <a:p>
            <a:pPr marL="0" indent="0">
              <a:buNone/>
            </a:pPr>
            <a:r>
              <a:rPr lang="en-US" sz="2200" dirty="0"/>
              <a:t>With </a:t>
            </a:r>
            <a:r>
              <a:rPr lang="en-US" sz="2200" dirty="0" err="1"/>
              <a:t>AccuDraw</a:t>
            </a:r>
            <a:r>
              <a:rPr lang="en-US" sz="2200" dirty="0"/>
              <a:t> shortcuts O + Enter + RE you can get quite far, but it is difficult to learn, and not all (dotted line) actions can be performed.</a:t>
            </a:r>
            <a:endParaRPr lang="nl-NL" sz="2200" dirty="0">
              <a:latin typeface="Arial Black" panose="020B0A04020102020204" pitchFamily="34" charset="0"/>
            </a:endParaRPr>
          </a:p>
        </p:txBody>
      </p:sp>
    </p:spTree>
    <p:extLst>
      <p:ext uri="{BB962C8B-B14F-4D97-AF65-F5344CB8AC3E}">
        <p14:creationId xmlns:p14="http://schemas.microsoft.com/office/powerpoint/2010/main" val="1210149296"/>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 huisstijl Summerschool 2017.potx [Alleen-lezen]" id="{9D31DF45-03B0-42FA-B771-3452E64C405D}" vid="{EED407BE-578F-4A4B-BAC8-AA9F8A3BF4E1}"/>
    </a:ext>
  </a:extLst>
</a:theme>
</file>

<file path=docProps/app.xml><?xml version="1.0" encoding="utf-8"?>
<Properties xmlns="http://schemas.openxmlformats.org/officeDocument/2006/extended-properties" xmlns:vt="http://schemas.openxmlformats.org/officeDocument/2006/docPropsVTypes">
  <Template>Presentatie huisstijl Summerschool 2018</Template>
  <TotalTime>317</TotalTime>
  <Words>1166</Words>
  <Application>Microsoft Office PowerPoint</Application>
  <PresentationFormat>Widescreen</PresentationFormat>
  <Paragraphs>66</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Arial Black</vt:lpstr>
      <vt:lpstr>Calibri</vt:lpstr>
      <vt:lpstr>Calibri Light</vt:lpstr>
      <vt:lpstr>Kantoorthema</vt:lpstr>
      <vt:lpstr>MicroStation   Feedback session with Bentley  </vt:lpstr>
      <vt:lpstr>Send to Back (3)</vt:lpstr>
      <vt:lpstr>Copy with base  (1)</vt:lpstr>
      <vt:lpstr>Drag PW DGN file to ref dialog (2)</vt:lpstr>
      <vt:lpstr>Update reference doesn’t work (1)</vt:lpstr>
      <vt:lpstr>PowerPoint Presentation</vt:lpstr>
      <vt:lpstr>PowerPoint Presentation</vt:lpstr>
      <vt:lpstr>Select similar (1)</vt:lpstr>
      <vt:lpstr>Object snap tracking (2)</vt:lpstr>
      <vt:lpstr>Add Solid Working Area check tool (4)</vt:lpstr>
      <vt:lpstr>PowerPoint Presentation</vt:lpstr>
      <vt:lpstr>Place Smartline Close (1)</vt:lpstr>
      <vt:lpstr>Create Legend (4)</vt:lpstr>
      <vt:lpstr>Equal distance objects / text (3)</vt:lpstr>
      <vt:lpstr>Line Style Editor (Solved in MS 2026)</vt:lpstr>
      <vt:lpstr>Line Style Editor (Solved in MS 2026)</vt:lpstr>
      <vt:lpstr>Screen Menu Title (5)</vt:lpstr>
      <vt:lpstr>Select Grouped Holes (3)</vt:lpstr>
      <vt:lpstr>Cell Manager (3)</vt:lpstr>
      <vt:lpstr>Bentley focus 2D</vt:lpstr>
      <vt:lpstr>Bentley focus both 2D &amp; 3D</vt:lpstr>
      <vt:lpstr>Bentley focus</vt:lpstr>
    </vt:vector>
  </TitlesOfParts>
  <Company>kentet Unattendeds © 2016</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Mattijs Bekkers</dc:creator>
  <cp:lastModifiedBy>Post, Christiaan</cp:lastModifiedBy>
  <cp:revision>23</cp:revision>
  <dcterms:created xsi:type="dcterms:W3CDTF">2018-10-20T05:06:10Z</dcterms:created>
  <dcterms:modified xsi:type="dcterms:W3CDTF">2026-06-17T13:38:02Z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3f08ec5-d6d9-4227-8387-ccbfcb3632c4_Enabled">
    <vt:lpwstr>true</vt:lpwstr>
  </property>
  <property fmtid="{D5CDD505-2E9C-101B-9397-08002B2CF9AE}" pid="3" name="MSIP_Label_43f08ec5-d6d9-4227-8387-ccbfcb3632c4_SetDate">
    <vt:lpwstr>2026-06-15T12:12:02Z</vt:lpwstr>
  </property>
  <property fmtid="{D5CDD505-2E9C-101B-9397-08002B2CF9AE}" pid="4" name="MSIP_Label_43f08ec5-d6d9-4227-8387-ccbfcb3632c4_Method">
    <vt:lpwstr>Standard</vt:lpwstr>
  </property>
  <property fmtid="{D5CDD505-2E9C-101B-9397-08002B2CF9AE}" pid="5" name="MSIP_Label_43f08ec5-d6d9-4227-8387-ccbfcb3632c4_Name">
    <vt:lpwstr>Sweco Restricted</vt:lpwstr>
  </property>
  <property fmtid="{D5CDD505-2E9C-101B-9397-08002B2CF9AE}" pid="6" name="MSIP_Label_43f08ec5-d6d9-4227-8387-ccbfcb3632c4_SiteId">
    <vt:lpwstr>b7872ef0-9a00-4c18-8a4a-c7d25c778a9e</vt:lpwstr>
  </property>
  <property fmtid="{D5CDD505-2E9C-101B-9397-08002B2CF9AE}" pid="7" name="MSIP_Label_43f08ec5-d6d9-4227-8387-ccbfcb3632c4_ActionId">
    <vt:lpwstr>3be6c8f0-81e1-4d12-8966-3dc2d2f484d5</vt:lpwstr>
  </property>
  <property fmtid="{D5CDD505-2E9C-101B-9397-08002B2CF9AE}" pid="8" name="MSIP_Label_43f08ec5-d6d9-4227-8387-ccbfcb3632c4_ContentBits">
    <vt:lpwstr>0</vt:lpwstr>
  </property>
  <property fmtid="{D5CDD505-2E9C-101B-9397-08002B2CF9AE}" pid="9" name="MSIP_Label_43f08ec5-d6d9-4227-8387-ccbfcb3632c4_Tag">
    <vt:lpwstr>10, 3, 0, 1</vt:lpwstr>
  </property>
</Properties>
</file>